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2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DD1"/>
    <a:srgbClr val="9966FF"/>
    <a:srgbClr val="9900CC"/>
    <a:srgbClr val="ED5F1F"/>
    <a:srgbClr val="E41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9CBBDBB1-4070-4D73-B1FC-6428229F56FA}" type="datetimeFigureOut">
              <a:rPr lang="es-MX" smtClean="0"/>
              <a:pPr/>
              <a:t>17/01/2023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4D262EF1-BF53-41D6-BA43-A11115EDF77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56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62EF1-BF53-41D6-BA43-A11115EDF776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342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62EF1-BF53-41D6-BA43-A11115EDF776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13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17/01/2023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17/01/2023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17/01/2023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17/01/2023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17/01/2023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17/01/2023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17/01/2023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17/01/2023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17/01/2023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17/01/2023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17/01/2023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638C4-94EC-46A1-9634-68B6E4F15A43}" type="datetimeFigureOut">
              <a:rPr lang="es-MX" smtClean="0"/>
              <a:pPr/>
              <a:t>17/01/2023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9303" y="908720"/>
            <a:ext cx="4708293" cy="3990080"/>
          </a:xfrm>
          <a:prstGeom prst="rect">
            <a:avLst/>
          </a:prstGeom>
        </p:spPr>
      </p:pic>
      <p:sp>
        <p:nvSpPr>
          <p:cNvPr id="40" name="39 Pentágono"/>
          <p:cNvSpPr/>
          <p:nvPr/>
        </p:nvSpPr>
        <p:spPr>
          <a:xfrm>
            <a:off x="0" y="6309320"/>
            <a:ext cx="9144000" cy="535032"/>
          </a:xfrm>
          <a:prstGeom prst="homePlate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AutoShape 19" descr="http://www.seducoahuila.gob.mx/images/logos-sedu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" name="32 Pentágono"/>
          <p:cNvSpPr/>
          <p:nvPr/>
        </p:nvSpPr>
        <p:spPr>
          <a:xfrm>
            <a:off x="0" y="1153772"/>
            <a:ext cx="3779912" cy="278750"/>
          </a:xfrm>
          <a:prstGeom prst="homePlate">
            <a:avLst/>
          </a:prstGeom>
          <a:solidFill>
            <a:srgbClr val="E4169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Rectángulo"/>
          <p:cNvSpPr/>
          <p:nvPr/>
        </p:nvSpPr>
        <p:spPr>
          <a:xfrm>
            <a:off x="179512" y="1124744"/>
            <a:ext cx="357963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4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CRONOGRAMA DE CAPACITACIÓN 2022 -2023</a:t>
            </a:r>
          </a:p>
        </p:txBody>
      </p:sp>
      <p:graphicFrame>
        <p:nvGraphicFramePr>
          <p:cNvPr id="36" name="3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224475"/>
              </p:ext>
            </p:extLst>
          </p:nvPr>
        </p:nvGraphicFramePr>
        <p:xfrm>
          <a:off x="103075" y="1534716"/>
          <a:ext cx="5902343" cy="3550467"/>
        </p:xfrm>
        <a:graphic>
          <a:graphicData uri="http://schemas.openxmlformats.org/drawingml/2006/table">
            <a:tbl>
              <a:tblPr/>
              <a:tblGrid>
                <a:gridCol w="181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5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4342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PERIODO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TEMA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PARTICIPACIÓN</a:t>
                      </a:r>
                      <a:endParaRPr lang="es-MX" sz="7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NIVEL</a:t>
                      </a:r>
                      <a:endParaRPr lang="es-MX" sz="7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IMPACTO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0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OCTUBRE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Corresponsabilidad entre la Familia y la Escuela.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SIPINNA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Preescolar, Primaria y</a:t>
                      </a:r>
                    </a:p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Padres de Familia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0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NOVIEMBRE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Acoso escolar  y acompañamiento con padres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Derechos Humanos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Preescolar, Primaria y</a:t>
                      </a:r>
                    </a:p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601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DICIEMBRE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Detección de rasgos psicológicos y de comportamiento que influyen en el desarrollo integral de niños y jóvenes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CESAME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Preescolar, Primaria y</a:t>
                      </a:r>
                    </a:p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0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ENERO              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Omisión de cuidados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PRONNIF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Primaria  y 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0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FEBRERO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Cómo establecer límites claros en hijos.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026">
                <a:tc>
                  <a:txBody>
                    <a:bodyPr/>
                    <a:lstStyle/>
                    <a:p>
                      <a:pPr algn="ctr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MARZO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Cómo abordar la sexualidad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0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MAYO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Inteligencia emocional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Preescolar, Primaria y</a:t>
                      </a:r>
                    </a:p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7368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JUNIO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Nutrición Infantil para padres de familia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Preescolar, Primaria y</a:t>
                      </a:r>
                    </a:p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Secundaria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"/>
            <a:ext cx="1665562" cy="11247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711337"/>
            <a:ext cx="1529411" cy="576064"/>
          </a:xfrm>
          <a:prstGeom prst="rect">
            <a:avLst/>
          </a:prstGeom>
        </p:spPr>
      </p:pic>
      <p:graphicFrame>
        <p:nvGraphicFramePr>
          <p:cNvPr id="10" name="3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465863"/>
              </p:ext>
            </p:extLst>
          </p:nvPr>
        </p:nvGraphicFramePr>
        <p:xfrm>
          <a:off x="6023238" y="2990061"/>
          <a:ext cx="2869242" cy="2095123"/>
        </p:xfrm>
        <a:graphic>
          <a:graphicData uri="http://schemas.openxmlformats.org/drawingml/2006/table">
            <a:tbl>
              <a:tblPr/>
              <a:tblGrid>
                <a:gridCol w="335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14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0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326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SEPTIEMBRE/CONVOCATORIA</a:t>
                      </a:r>
                      <a:endParaRPr lang="es-MX" sz="105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32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LUNES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MARTES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MIÉRCOLES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JUEVES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VIERNES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SÁBADO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DOMINGO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57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9966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9966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4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570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5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6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7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8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9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10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11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570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12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13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14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15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16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17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18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570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19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20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21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22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23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24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25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53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26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27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28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29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30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Conector 10"/>
          <p:cNvSpPr/>
          <p:nvPr/>
        </p:nvSpPr>
        <p:spPr>
          <a:xfrm>
            <a:off x="5928979" y="5350319"/>
            <a:ext cx="76439" cy="116335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onector 11"/>
          <p:cNvSpPr/>
          <p:nvPr/>
        </p:nvSpPr>
        <p:spPr>
          <a:xfrm>
            <a:off x="5928979" y="5663163"/>
            <a:ext cx="76439" cy="116335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CuadroTexto 12"/>
          <p:cNvSpPr txBox="1"/>
          <p:nvPr/>
        </p:nvSpPr>
        <p:spPr>
          <a:xfrm>
            <a:off x="6005418" y="5239799"/>
            <a:ext cx="2730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Convocatoria</a:t>
            </a:r>
            <a:endParaRPr lang="es-MX" sz="14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6058597" y="5569495"/>
            <a:ext cx="30854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Registro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3173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9303" y="908720"/>
            <a:ext cx="4708293" cy="3990080"/>
          </a:xfrm>
          <a:prstGeom prst="rect">
            <a:avLst/>
          </a:prstGeom>
        </p:spPr>
      </p:pic>
      <p:sp>
        <p:nvSpPr>
          <p:cNvPr id="40" name="39 Pentágono"/>
          <p:cNvSpPr/>
          <p:nvPr/>
        </p:nvSpPr>
        <p:spPr>
          <a:xfrm>
            <a:off x="0" y="6237311"/>
            <a:ext cx="9144000" cy="403015"/>
          </a:xfrm>
          <a:prstGeom prst="homePlate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AutoShape 19" descr="http://www.seducoahuila.gob.mx/images/logos-sedu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" name="32 Pentágono"/>
          <p:cNvSpPr/>
          <p:nvPr/>
        </p:nvSpPr>
        <p:spPr>
          <a:xfrm>
            <a:off x="0" y="1153772"/>
            <a:ext cx="3635896" cy="259004"/>
          </a:xfrm>
          <a:prstGeom prst="homePlate">
            <a:avLst/>
          </a:prstGeom>
          <a:solidFill>
            <a:srgbClr val="E4169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Rectángulo"/>
          <p:cNvSpPr/>
          <p:nvPr/>
        </p:nvSpPr>
        <p:spPr>
          <a:xfrm>
            <a:off x="179512" y="1124744"/>
            <a:ext cx="310014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2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CRONOGRAMA DE CAPACITACIÓN 2022 -2023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"/>
            <a:ext cx="1665562" cy="11247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32657"/>
            <a:ext cx="1529411" cy="576064"/>
          </a:xfrm>
          <a:prstGeom prst="rect">
            <a:avLst/>
          </a:prstGeom>
        </p:spPr>
      </p:pic>
      <p:sp>
        <p:nvSpPr>
          <p:cNvPr id="12" name="Conector 11"/>
          <p:cNvSpPr/>
          <p:nvPr/>
        </p:nvSpPr>
        <p:spPr>
          <a:xfrm>
            <a:off x="257080" y="1628800"/>
            <a:ext cx="76439" cy="116335"/>
          </a:xfrm>
          <a:prstGeom prst="flowChartConnector">
            <a:avLst/>
          </a:prstGeom>
          <a:solidFill>
            <a:srgbClr val="F59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252650" y="2163249"/>
            <a:ext cx="76439" cy="116335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onector 17"/>
          <p:cNvSpPr/>
          <p:nvPr/>
        </p:nvSpPr>
        <p:spPr>
          <a:xfrm>
            <a:off x="252650" y="2718396"/>
            <a:ext cx="76439" cy="116335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Conector 18"/>
          <p:cNvSpPr/>
          <p:nvPr/>
        </p:nvSpPr>
        <p:spPr>
          <a:xfrm>
            <a:off x="252650" y="3323710"/>
            <a:ext cx="76439" cy="116335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CuadroTexto 30"/>
          <p:cNvSpPr txBox="1"/>
          <p:nvPr/>
        </p:nvSpPr>
        <p:spPr>
          <a:xfrm>
            <a:off x="329088" y="1495829"/>
            <a:ext cx="2730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Capacitación a docentes  y padres responsables</a:t>
            </a:r>
            <a:endParaRPr lang="es-MX" sz="1400" dirty="0"/>
          </a:p>
        </p:txBody>
      </p:sp>
      <p:sp>
        <p:nvSpPr>
          <p:cNvPr id="41" name="CuadroTexto 40"/>
          <p:cNvSpPr txBox="1"/>
          <p:nvPr/>
        </p:nvSpPr>
        <p:spPr>
          <a:xfrm>
            <a:off x="329089" y="2052729"/>
            <a:ext cx="2730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Estrategia de multiplicación  de familias responsables</a:t>
            </a:r>
            <a:endParaRPr lang="es-MX" sz="1400" dirty="0"/>
          </a:p>
        </p:txBody>
      </p:sp>
      <p:sp>
        <p:nvSpPr>
          <p:cNvPr id="42" name="CuadroTexto 41"/>
          <p:cNvSpPr txBox="1"/>
          <p:nvPr/>
        </p:nvSpPr>
        <p:spPr>
          <a:xfrm>
            <a:off x="334469" y="2617748"/>
            <a:ext cx="308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Seguimiento, envío de evidencia por parte de  docentes</a:t>
            </a:r>
            <a:endParaRPr lang="es-MX" sz="1400" dirty="0"/>
          </a:p>
        </p:txBody>
      </p:sp>
      <p:sp>
        <p:nvSpPr>
          <p:cNvPr id="43" name="CuadroTexto 42"/>
          <p:cNvSpPr txBox="1"/>
          <p:nvPr/>
        </p:nvSpPr>
        <p:spPr>
          <a:xfrm>
            <a:off x="329089" y="3224021"/>
            <a:ext cx="1948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Análisis estadístico de la</a:t>
            </a:r>
          </a:p>
          <a:p>
            <a:r>
              <a:rPr lang="es-MX" sz="1400" dirty="0" smtClean="0"/>
              <a:t> información </a:t>
            </a:r>
            <a:endParaRPr lang="es-MX" sz="1400" dirty="0"/>
          </a:p>
        </p:txBody>
      </p:sp>
      <p:graphicFrame>
        <p:nvGraphicFramePr>
          <p:cNvPr id="20" name="3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124004"/>
              </p:ext>
            </p:extLst>
          </p:nvPr>
        </p:nvGraphicFramePr>
        <p:xfrm>
          <a:off x="3279656" y="2289634"/>
          <a:ext cx="4716215" cy="3353890"/>
        </p:xfrm>
        <a:graphic>
          <a:graphicData uri="http://schemas.openxmlformats.org/drawingml/2006/table">
            <a:tbl>
              <a:tblPr/>
              <a:tblGrid>
                <a:gridCol w="673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7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37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860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DICIEMBRE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Detección de rasgos psicológicos y de comportamiento que influyen en el desarrollo integral de niños y jóvenes</a:t>
                      </a:r>
                      <a:r>
                        <a:rPr lang="es-MX" sz="9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 (Salud mental en niños, niñas y adolescentes)</a:t>
                      </a:r>
                      <a:endParaRPr lang="es-MX" sz="9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34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LUNES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MARTES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MIÉRCOLES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JUEVES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VIERNES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SÁBADO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DOMINGO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989">
                <a:tc>
                  <a:txBody>
                    <a:bodyPr/>
                    <a:lstStyle/>
                    <a:p>
                      <a:pPr algn="r" fontAlgn="b"/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4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989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5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6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9D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7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8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9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10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11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989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12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13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14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15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16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17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18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989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19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20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21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22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23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24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25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7989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26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27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28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29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30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31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98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2753</TotalTime>
  <Words>279</Words>
  <Application>Microsoft Office PowerPoint</Application>
  <PresentationFormat>Presentación en pantalla (4:3)</PresentationFormat>
  <Paragraphs>145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Pipe</dc:creator>
  <cp:lastModifiedBy>programs</cp:lastModifiedBy>
  <cp:revision>89</cp:revision>
  <cp:lastPrinted>2021-10-08T15:36:38Z</cp:lastPrinted>
  <dcterms:created xsi:type="dcterms:W3CDTF">2014-09-29T19:47:18Z</dcterms:created>
  <dcterms:modified xsi:type="dcterms:W3CDTF">2023-01-17T21:53:29Z</dcterms:modified>
</cp:coreProperties>
</file>