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7"/>
  </p:notesMasterIdLst>
  <p:handoutMasterIdLst>
    <p:handoutMasterId r:id="rId28"/>
  </p:handoutMasterIdLst>
  <p:sldIdLst>
    <p:sldId id="342" r:id="rId2"/>
    <p:sldId id="339" r:id="rId3"/>
    <p:sldId id="340" r:id="rId4"/>
    <p:sldId id="451" r:id="rId5"/>
    <p:sldId id="444" r:id="rId6"/>
    <p:sldId id="443" r:id="rId7"/>
    <p:sldId id="452" r:id="rId8"/>
    <p:sldId id="446" r:id="rId9"/>
    <p:sldId id="453" r:id="rId10"/>
    <p:sldId id="448" r:id="rId11"/>
    <p:sldId id="454" r:id="rId12"/>
    <p:sldId id="371" r:id="rId13"/>
    <p:sldId id="321" r:id="rId14"/>
    <p:sldId id="337" r:id="rId15"/>
    <p:sldId id="449" r:id="rId16"/>
    <p:sldId id="257" r:id="rId17"/>
    <p:sldId id="320" r:id="rId18"/>
    <p:sldId id="368" r:id="rId19"/>
    <p:sldId id="330" r:id="rId20"/>
    <p:sldId id="374" r:id="rId21"/>
    <p:sldId id="352" r:id="rId22"/>
    <p:sldId id="332" r:id="rId23"/>
    <p:sldId id="442" r:id="rId24"/>
    <p:sldId id="353" r:id="rId25"/>
    <p:sldId id="457" r:id="rId26"/>
  </p:sldIdLst>
  <p:sldSz cx="9144000" cy="6858000" type="screen4x3"/>
  <p:notesSz cx="6881813" cy="92964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  <p:embeddedFont>
      <p:font typeface="Roboto Light" panose="020B0604020202020204" charset="0"/>
      <p:regular r:id="rId38"/>
      <p:bold r:id="rId39"/>
      <p:italic r:id="rId40"/>
      <p:boldItalic r:id="rId41"/>
    </p:embeddedFont>
    <p:embeddedFont>
      <p:font typeface="Roboto Condensed Light" panose="020B0604020202020204" charset="0"/>
      <p:regular r:id="rId42"/>
      <p:italic r:id="rId43"/>
    </p:embeddedFont>
    <p:embeddedFont>
      <p:font typeface="Lakki Reddy" panose="020B0604020202020204" charset="0"/>
      <p:regular r:id="rId44"/>
    </p:embeddedFont>
    <p:embeddedFont>
      <p:font typeface="Bebas Neue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FF6C"/>
    <a:srgbClr val="7CFF01"/>
    <a:srgbClr val="33CCFF"/>
    <a:srgbClr val="0099FF"/>
    <a:srgbClr val="9EFFFD"/>
    <a:srgbClr val="02FFF4"/>
    <a:srgbClr val="FF1178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8405D2-539C-4BE2-901D-726360DE237B}">
  <a:tblStyle styleId="{7E8405D2-539C-4BE2-901D-726360DE2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0" autoAdjust="0"/>
    <p:restoredTop sz="88644" autoAdjust="0"/>
  </p:normalViewPr>
  <p:slideViewPr>
    <p:cSldViewPr>
      <p:cViewPr varScale="1">
        <p:scale>
          <a:sx n="74" d="100"/>
          <a:sy n="74" d="100"/>
        </p:scale>
        <p:origin x="113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0FF9D-C6F9-4847-B5F9-782768021BC3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25DC4731-FA77-452E-B3C6-91457BB3CEF0}">
      <dgm:prSet phldrT="[Texto]" custT="1"/>
      <dgm:spPr/>
      <dgm:t>
        <a:bodyPr/>
        <a:lstStyle/>
        <a:p>
          <a:endParaRPr lang="es-MX" sz="2400" dirty="0">
            <a:solidFill>
              <a:srgbClr val="FF720C"/>
            </a:solidFill>
          </a:endParaRPr>
        </a:p>
      </dgm:t>
    </dgm:pt>
    <dgm:pt modelId="{D668A9F6-B7B8-42DB-86B4-189D06B8D6B7}" type="parTrans" cxnId="{5E6CFC25-6D85-4FEB-8571-D24EBF8B9839}">
      <dgm:prSet/>
      <dgm:spPr/>
      <dgm:t>
        <a:bodyPr/>
        <a:lstStyle/>
        <a:p>
          <a:endParaRPr lang="es-MX"/>
        </a:p>
      </dgm:t>
    </dgm:pt>
    <dgm:pt modelId="{28E28B1C-3343-4D89-92A5-7390E5219ABA}" type="sibTrans" cxnId="{5E6CFC25-6D85-4FEB-8571-D24EBF8B9839}">
      <dgm:prSet/>
      <dgm:spPr/>
      <dgm:t>
        <a:bodyPr/>
        <a:lstStyle/>
        <a:p>
          <a:endParaRPr lang="es-MX"/>
        </a:p>
      </dgm:t>
    </dgm:pt>
    <dgm:pt modelId="{C794D397-43E7-46DC-AF7D-38001D003D3D}">
      <dgm:prSet phldrT="[Texto]" custT="1"/>
      <dgm:spPr/>
      <dgm:t>
        <a:bodyPr/>
        <a:lstStyle/>
        <a:p>
          <a:r>
            <a:rPr lang="es-ES" sz="1900" dirty="0">
              <a:latin typeface="Century Gothic" panose="020B0502020202020204" pitchFamily="34" charset="0"/>
            </a:rPr>
            <a:t>Formas de violencia que son </a:t>
          </a:r>
          <a:r>
            <a:rPr lang="es-ES" sz="2000" b="1" dirty="0">
              <a:effectLst/>
              <a:latin typeface="Century Gothic" panose="020B0502020202020204" pitchFamily="34" charset="0"/>
            </a:rPr>
            <a:t>socialmente aceptadas </a:t>
          </a:r>
          <a:r>
            <a:rPr lang="es-ES" sz="1900" dirty="0">
              <a:latin typeface="Century Gothic" panose="020B0502020202020204" pitchFamily="34" charset="0"/>
            </a:rPr>
            <a:t>o no percibidas como violentas o perjudiciales y, por lo tanto, </a:t>
          </a:r>
          <a:r>
            <a:rPr lang="es-ES" sz="2000" b="1" dirty="0">
              <a:latin typeface="Century Gothic" panose="020B0502020202020204" pitchFamily="34" charset="0"/>
            </a:rPr>
            <a:t>no son registradas o reportadas</a:t>
          </a:r>
          <a:r>
            <a:rPr lang="es-ES" sz="1900" b="1" dirty="0">
              <a:latin typeface="Century Gothic" panose="020B0502020202020204" pitchFamily="34" charset="0"/>
            </a:rPr>
            <a:t>. </a:t>
          </a:r>
          <a:endParaRPr lang="es-MX" sz="1900" dirty="0">
            <a:latin typeface="Century Gothic" panose="020B0502020202020204" pitchFamily="34" charset="0"/>
          </a:endParaRPr>
        </a:p>
      </dgm:t>
    </dgm:pt>
    <dgm:pt modelId="{1768DACB-408D-4A94-A90F-0A448C614906}" type="parTrans" cxnId="{41D8781E-159A-47B2-827C-EE1C1F9359AB}">
      <dgm:prSet/>
      <dgm:spPr/>
      <dgm:t>
        <a:bodyPr/>
        <a:lstStyle/>
        <a:p>
          <a:endParaRPr lang="es-MX"/>
        </a:p>
      </dgm:t>
    </dgm:pt>
    <dgm:pt modelId="{A5306742-595D-4ABD-BC9F-B7223984294B}" type="sibTrans" cxnId="{41D8781E-159A-47B2-827C-EE1C1F9359AB}">
      <dgm:prSet/>
      <dgm:spPr/>
      <dgm:t>
        <a:bodyPr/>
        <a:lstStyle/>
        <a:p>
          <a:endParaRPr lang="es-MX"/>
        </a:p>
      </dgm:t>
    </dgm:pt>
    <dgm:pt modelId="{06216D85-6EBD-4136-9AF1-B0AAFBED8F7F}">
      <dgm:prSet phldrT="[Texto]" custT="1"/>
      <dgm:spPr/>
      <dgm:t>
        <a:bodyPr/>
        <a:lstStyle/>
        <a:p>
          <a:r>
            <a:rPr lang="es-ES" sz="1900" dirty="0">
              <a:latin typeface="Century Gothic" panose="020B0502020202020204" pitchFamily="34" charset="0"/>
            </a:rPr>
            <a:t>Debido a su </a:t>
          </a:r>
          <a:r>
            <a:rPr lang="es-ES" sz="2000" b="1" dirty="0">
              <a:latin typeface="Century Gothic" panose="020B0502020202020204" pitchFamily="34" charset="0"/>
            </a:rPr>
            <a:t>edad o situación de vulnerabilidad</a:t>
          </a:r>
          <a:r>
            <a:rPr lang="es-ES" sz="1900" dirty="0">
              <a:latin typeface="Century Gothic" panose="020B0502020202020204" pitchFamily="34" charset="0"/>
            </a:rPr>
            <a:t>, las NNA que han sufrido violencia,</a:t>
          </a:r>
          <a:r>
            <a:rPr lang="es-ES" sz="1900" b="1" dirty="0">
              <a:latin typeface="Century Gothic" panose="020B0502020202020204" pitchFamily="34" charset="0"/>
            </a:rPr>
            <a:t> </a:t>
          </a:r>
          <a:r>
            <a:rPr lang="es-ES" sz="2000" b="1" dirty="0">
              <a:latin typeface="Century Gothic" panose="020B0502020202020204" pitchFamily="34" charset="0"/>
            </a:rPr>
            <a:t>nunca o escasamente reportan</a:t>
          </a:r>
          <a:r>
            <a:rPr lang="es-ES" sz="2000" dirty="0">
              <a:latin typeface="Century Gothic" panose="020B0502020202020204" pitchFamily="34" charset="0"/>
            </a:rPr>
            <a:t> </a:t>
          </a:r>
          <a:r>
            <a:rPr lang="es-ES" sz="1900" dirty="0">
              <a:latin typeface="Century Gothic" panose="020B0502020202020204" pitchFamily="34" charset="0"/>
            </a:rPr>
            <a:t>formalmente ser víctimas de la violencia. </a:t>
          </a:r>
          <a:endParaRPr lang="es-MX" sz="1900" dirty="0">
            <a:latin typeface="Century Gothic" panose="020B0502020202020204" pitchFamily="34" charset="0"/>
          </a:endParaRPr>
        </a:p>
      </dgm:t>
    </dgm:pt>
    <dgm:pt modelId="{8C07CD59-4CE7-40DC-9CB5-EA0D161274D7}" type="parTrans" cxnId="{39AE1F62-94A5-46BC-B83E-C9807D62C5E8}">
      <dgm:prSet/>
      <dgm:spPr/>
      <dgm:t>
        <a:bodyPr/>
        <a:lstStyle/>
        <a:p>
          <a:endParaRPr lang="es-MX"/>
        </a:p>
      </dgm:t>
    </dgm:pt>
    <dgm:pt modelId="{731281E1-AA2F-4AC2-A688-F4516072786E}" type="sibTrans" cxnId="{39AE1F62-94A5-46BC-B83E-C9807D62C5E8}">
      <dgm:prSet/>
      <dgm:spPr/>
      <dgm:t>
        <a:bodyPr/>
        <a:lstStyle/>
        <a:p>
          <a:endParaRPr lang="es-MX"/>
        </a:p>
      </dgm:t>
    </dgm:pt>
    <dgm:pt modelId="{4094F55F-06D4-44C3-B1D0-B4C5AB003419}">
      <dgm:prSet phldrT="[Texto]" custT="1"/>
      <dgm:spPr/>
      <dgm:t>
        <a:bodyPr/>
        <a:lstStyle/>
        <a:p>
          <a:r>
            <a:rPr lang="es-ES" sz="2000" b="1" dirty="0">
              <a:latin typeface="Century Gothic" panose="020B0502020202020204" pitchFamily="34" charset="0"/>
            </a:rPr>
            <a:t>La misma falta de datos </a:t>
          </a:r>
          <a:r>
            <a:rPr lang="es-ES" sz="1900" dirty="0">
              <a:latin typeface="Century Gothic" panose="020B0502020202020204" pitchFamily="34" charset="0"/>
            </a:rPr>
            <a:t>crea la percepción de que la violencia en contra de NNA es un </a:t>
          </a:r>
          <a:r>
            <a:rPr lang="es-ES" sz="2000" b="1" dirty="0">
              <a:latin typeface="Century Gothic" panose="020B0502020202020204" pitchFamily="34" charset="0"/>
            </a:rPr>
            <a:t>tema de menor magnitud</a:t>
          </a:r>
          <a:r>
            <a:rPr lang="es-ES" sz="1900" b="1" dirty="0">
              <a:latin typeface="Century Gothic" panose="020B0502020202020204" pitchFamily="34" charset="0"/>
            </a:rPr>
            <a:t>, </a:t>
          </a:r>
          <a:r>
            <a:rPr lang="es-ES" sz="1900" dirty="0">
              <a:latin typeface="Century Gothic" panose="020B0502020202020204" pitchFamily="34" charset="0"/>
            </a:rPr>
            <a:t>por lo que en realidad se encuentra subestimado. </a:t>
          </a:r>
          <a:endParaRPr lang="es-MX" sz="1900" dirty="0">
            <a:latin typeface="Century Gothic" panose="020B0502020202020204" pitchFamily="34" charset="0"/>
          </a:endParaRPr>
        </a:p>
      </dgm:t>
    </dgm:pt>
    <dgm:pt modelId="{F6C29244-A421-47E0-BBA3-7725857068DA}" type="parTrans" cxnId="{A2DA0513-FD72-4D86-B709-ECBA00398264}">
      <dgm:prSet/>
      <dgm:spPr/>
      <dgm:t>
        <a:bodyPr/>
        <a:lstStyle/>
        <a:p>
          <a:endParaRPr lang="es-MX"/>
        </a:p>
      </dgm:t>
    </dgm:pt>
    <dgm:pt modelId="{DD53193C-C7FF-4869-9551-3145999504C9}" type="sibTrans" cxnId="{A2DA0513-FD72-4D86-B709-ECBA00398264}">
      <dgm:prSet/>
      <dgm:spPr/>
      <dgm:t>
        <a:bodyPr/>
        <a:lstStyle/>
        <a:p>
          <a:endParaRPr lang="es-MX"/>
        </a:p>
      </dgm:t>
    </dgm:pt>
    <dgm:pt modelId="{A9ACC3FB-2E42-4447-BCD5-3EB9272F44F1}" type="pres">
      <dgm:prSet presAssocID="{EBD0FF9D-C6F9-4847-B5F9-782768021BC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582F59-9169-4F34-A756-726D8B4FACF6}" type="pres">
      <dgm:prSet presAssocID="{25DC4731-FA77-452E-B3C6-91457BB3CEF0}" presName="roof" presStyleLbl="dkBgShp" presStyleIdx="0" presStyleCnt="2" custLinFactNeighborX="1809" custLinFactNeighborY="-7595"/>
      <dgm:spPr/>
      <dgm:t>
        <a:bodyPr/>
        <a:lstStyle/>
        <a:p>
          <a:endParaRPr lang="es-ES"/>
        </a:p>
      </dgm:t>
    </dgm:pt>
    <dgm:pt modelId="{91733819-CFA8-4731-9DF0-9B92FD59F5E2}" type="pres">
      <dgm:prSet presAssocID="{25DC4731-FA77-452E-B3C6-91457BB3CEF0}" presName="pillars" presStyleCnt="0"/>
      <dgm:spPr/>
    </dgm:pt>
    <dgm:pt modelId="{A3657B8C-5D75-4DE4-8EA5-99E8FCF40736}" type="pres">
      <dgm:prSet presAssocID="{25DC4731-FA77-452E-B3C6-91457BB3CEF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A0A13-DD67-4DDE-98B2-CC450127F280}" type="pres">
      <dgm:prSet presAssocID="{06216D85-6EBD-4136-9AF1-B0AAFBED8F7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5272E-47FF-45E5-8B0B-45DB26F971B9}" type="pres">
      <dgm:prSet presAssocID="{4094F55F-06D4-44C3-B1D0-B4C5AB00341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7B6D2-CA2F-4347-B953-76D29EC7A0C6}" type="pres">
      <dgm:prSet presAssocID="{25DC4731-FA77-452E-B3C6-91457BB3CEF0}" presName="base" presStyleLbl="dkBgShp" presStyleIdx="1" presStyleCnt="2"/>
      <dgm:spPr/>
    </dgm:pt>
  </dgm:ptLst>
  <dgm:cxnLst>
    <dgm:cxn modelId="{EA89591C-35DB-45BA-BB3F-5D70E33F11A8}" type="presOf" srcId="{06216D85-6EBD-4136-9AF1-B0AAFBED8F7F}" destId="{18EA0A13-DD67-4DDE-98B2-CC450127F280}" srcOrd="0" destOrd="0" presId="urn:microsoft.com/office/officeart/2005/8/layout/hList3"/>
    <dgm:cxn modelId="{77BBA0C0-E401-4521-8204-98167D4B8F93}" type="presOf" srcId="{4094F55F-06D4-44C3-B1D0-B4C5AB003419}" destId="{6625272E-47FF-45E5-8B0B-45DB26F971B9}" srcOrd="0" destOrd="0" presId="urn:microsoft.com/office/officeart/2005/8/layout/hList3"/>
    <dgm:cxn modelId="{39AE1F62-94A5-46BC-B83E-C9807D62C5E8}" srcId="{25DC4731-FA77-452E-B3C6-91457BB3CEF0}" destId="{06216D85-6EBD-4136-9AF1-B0AAFBED8F7F}" srcOrd="1" destOrd="0" parTransId="{8C07CD59-4CE7-40DC-9CB5-EA0D161274D7}" sibTransId="{731281E1-AA2F-4AC2-A688-F4516072786E}"/>
    <dgm:cxn modelId="{41D8781E-159A-47B2-827C-EE1C1F9359AB}" srcId="{25DC4731-FA77-452E-B3C6-91457BB3CEF0}" destId="{C794D397-43E7-46DC-AF7D-38001D003D3D}" srcOrd="0" destOrd="0" parTransId="{1768DACB-408D-4A94-A90F-0A448C614906}" sibTransId="{A5306742-595D-4ABD-BC9F-B7223984294B}"/>
    <dgm:cxn modelId="{CD844041-D11B-48ED-8B08-2C942B92308A}" type="presOf" srcId="{C794D397-43E7-46DC-AF7D-38001D003D3D}" destId="{A3657B8C-5D75-4DE4-8EA5-99E8FCF40736}" srcOrd="0" destOrd="0" presId="urn:microsoft.com/office/officeart/2005/8/layout/hList3"/>
    <dgm:cxn modelId="{A2DA0513-FD72-4D86-B709-ECBA00398264}" srcId="{25DC4731-FA77-452E-B3C6-91457BB3CEF0}" destId="{4094F55F-06D4-44C3-B1D0-B4C5AB003419}" srcOrd="2" destOrd="0" parTransId="{F6C29244-A421-47E0-BBA3-7725857068DA}" sibTransId="{DD53193C-C7FF-4869-9551-3145999504C9}"/>
    <dgm:cxn modelId="{CA25AC3F-7080-432F-A7CD-663892165D6F}" type="presOf" srcId="{EBD0FF9D-C6F9-4847-B5F9-782768021BC3}" destId="{A9ACC3FB-2E42-4447-BCD5-3EB9272F44F1}" srcOrd="0" destOrd="0" presId="urn:microsoft.com/office/officeart/2005/8/layout/hList3"/>
    <dgm:cxn modelId="{5E6CFC25-6D85-4FEB-8571-D24EBF8B9839}" srcId="{EBD0FF9D-C6F9-4847-B5F9-782768021BC3}" destId="{25DC4731-FA77-452E-B3C6-91457BB3CEF0}" srcOrd="0" destOrd="0" parTransId="{D668A9F6-B7B8-42DB-86B4-189D06B8D6B7}" sibTransId="{28E28B1C-3343-4D89-92A5-7390E5219ABA}"/>
    <dgm:cxn modelId="{1FDA8688-5604-4896-A29B-C5A46A891149}" type="presOf" srcId="{25DC4731-FA77-452E-B3C6-91457BB3CEF0}" destId="{57582F59-9169-4F34-A756-726D8B4FACF6}" srcOrd="0" destOrd="0" presId="urn:microsoft.com/office/officeart/2005/8/layout/hList3"/>
    <dgm:cxn modelId="{B99B8566-D435-444A-9ABF-E990083C8234}" type="presParOf" srcId="{A9ACC3FB-2E42-4447-BCD5-3EB9272F44F1}" destId="{57582F59-9169-4F34-A756-726D8B4FACF6}" srcOrd="0" destOrd="0" presId="urn:microsoft.com/office/officeart/2005/8/layout/hList3"/>
    <dgm:cxn modelId="{FA791BA7-B227-4B79-9653-E3C0DED02348}" type="presParOf" srcId="{A9ACC3FB-2E42-4447-BCD5-3EB9272F44F1}" destId="{91733819-CFA8-4731-9DF0-9B92FD59F5E2}" srcOrd="1" destOrd="0" presId="urn:microsoft.com/office/officeart/2005/8/layout/hList3"/>
    <dgm:cxn modelId="{83650465-32C2-4608-B4BC-273961DBE733}" type="presParOf" srcId="{91733819-CFA8-4731-9DF0-9B92FD59F5E2}" destId="{A3657B8C-5D75-4DE4-8EA5-99E8FCF40736}" srcOrd="0" destOrd="0" presId="urn:microsoft.com/office/officeart/2005/8/layout/hList3"/>
    <dgm:cxn modelId="{2FD3B6A6-1B5B-4315-9D42-222E2489E898}" type="presParOf" srcId="{91733819-CFA8-4731-9DF0-9B92FD59F5E2}" destId="{18EA0A13-DD67-4DDE-98B2-CC450127F280}" srcOrd="1" destOrd="0" presId="urn:microsoft.com/office/officeart/2005/8/layout/hList3"/>
    <dgm:cxn modelId="{D3C02EEA-1F45-4C52-9FBD-8BBFF55C13F4}" type="presParOf" srcId="{91733819-CFA8-4731-9DF0-9B92FD59F5E2}" destId="{6625272E-47FF-45E5-8B0B-45DB26F971B9}" srcOrd="2" destOrd="0" presId="urn:microsoft.com/office/officeart/2005/8/layout/hList3"/>
    <dgm:cxn modelId="{85AF7FAF-6DBD-481E-A7F8-958F57B76F5D}" type="presParOf" srcId="{A9ACC3FB-2E42-4447-BCD5-3EB9272F44F1}" destId="{E6E7B6D2-CA2F-4347-B953-76D29EC7A0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8AE4-7428-4286-9D61-4C4358B598CC}" type="datetimeFigureOut">
              <a:rPr lang="es-MX" smtClean="0"/>
              <a:pPr/>
              <a:t>10/02/2022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FABB0-E679-47DF-BC9A-FC271857D9B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832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4213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347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e470da9c7_0_29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e470da9c7_0_29821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02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/>
          <a:lstStyle/>
          <a:p>
            <a:fld id="{A127036C-DAC4-4910-9D66-F8ADF54DF85E}" type="slidenum">
              <a:rPr lang="es-MX" smtClean="0"/>
              <a:pPr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738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09688" y="1143000"/>
            <a:ext cx="4113212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/>
          <a:lstStyle/>
          <a:p>
            <a:pPr rtl="0"/>
            <a:fld id="{BA1D7B6F-E65C-42E7-86A5-0A01C6C95227}" type="slidenum">
              <a:rPr lang="es-ES" smtClean="0"/>
              <a:pPr rtl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1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431267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46523" lvl="0" indent="-2976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367">
                <a:latin typeface="Roboto"/>
                <a:ea typeface="Roboto"/>
                <a:cs typeface="Roboto"/>
                <a:sym typeface="Roboto"/>
              </a:defRPr>
            </a:lvl1pPr>
            <a:lvl2pPr marL="893046" lvl="1" indent="-297682" rtl="0">
              <a:lnSpc>
                <a:spcPct val="115000"/>
              </a:lnSpc>
              <a:spcBef>
                <a:spcPts val="156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39568" lvl="2" indent="-297682" rtl="0">
              <a:lnSpc>
                <a:spcPct val="115000"/>
              </a:lnSpc>
              <a:spcBef>
                <a:spcPts val="156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786091" lvl="3" indent="-297682" rtl="0">
              <a:lnSpc>
                <a:spcPct val="115000"/>
              </a:lnSpc>
              <a:spcBef>
                <a:spcPts val="156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32614" lvl="4" indent="-297682" rtl="0">
              <a:lnSpc>
                <a:spcPct val="115000"/>
              </a:lnSpc>
              <a:spcBef>
                <a:spcPts val="156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679137" lvl="5" indent="-297682" rtl="0">
              <a:lnSpc>
                <a:spcPct val="115000"/>
              </a:lnSpc>
              <a:spcBef>
                <a:spcPts val="156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125661" lvl="6" indent="-297682" rtl="0">
              <a:lnSpc>
                <a:spcPct val="115000"/>
              </a:lnSpc>
              <a:spcBef>
                <a:spcPts val="156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572184" lvl="7" indent="-297682" rtl="0">
              <a:lnSpc>
                <a:spcPct val="115000"/>
              </a:lnSpc>
              <a:spcBef>
                <a:spcPts val="156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018705" lvl="8" indent="-297682" rtl="0">
              <a:lnSpc>
                <a:spcPct val="115000"/>
              </a:lnSpc>
              <a:spcBef>
                <a:spcPts val="1563"/>
              </a:spcBef>
              <a:spcAft>
                <a:spcPts val="156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93366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BFAF6FA-B497-F948-9B1B-03EB7B3DA0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1CAD6B4F-CCFE-6A41-9579-1AC5D813C2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3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307592" y="1113044"/>
            <a:ext cx="6528816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9547" y="3056551"/>
            <a:ext cx="982195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sz="1351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8094037" y="-12728"/>
            <a:ext cx="1048946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sz="1351" noProof="0"/>
          </a:p>
        </p:txBody>
      </p:sp>
    </p:spTree>
    <p:extLst>
      <p:ext uri="{BB962C8B-B14F-4D97-AF65-F5344CB8AC3E}">
        <p14:creationId xmlns:p14="http://schemas.microsoft.com/office/powerpoint/2010/main" val="25605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729026" y="3120370"/>
            <a:ext cx="2080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1pPr>
            <a:lvl2pPr lvl="1" algn="r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2pPr>
            <a:lvl3pPr lvl="2" algn="r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3pPr>
            <a:lvl4pPr lvl="3" algn="r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4pPr>
            <a:lvl5pPr lvl="4" algn="r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5pPr>
            <a:lvl6pPr lvl="5" algn="r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6pPr>
            <a:lvl7pPr lvl="6" algn="r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7pPr>
            <a:lvl8pPr lvl="7" algn="r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8pPr>
            <a:lvl9pPr lvl="8" algn="r">
              <a:lnSpc>
                <a:spcPct val="90000"/>
              </a:lnSpc>
              <a:spcBef>
                <a:spcPts val="1563"/>
              </a:spcBef>
              <a:spcAft>
                <a:spcPts val="1563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6334126" y="3120370"/>
            <a:ext cx="2080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1pPr>
            <a:lvl2pPr lvl="1" rtl="0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2pPr>
            <a:lvl3pPr lvl="2" rtl="0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3pPr>
            <a:lvl4pPr lvl="3" rtl="0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4pPr>
            <a:lvl5pPr lvl="4" rtl="0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5pPr>
            <a:lvl6pPr lvl="5" rtl="0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6pPr>
            <a:lvl7pPr lvl="6" rtl="0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7pPr>
            <a:lvl8pPr lvl="7" rtl="0">
              <a:lnSpc>
                <a:spcPct val="90000"/>
              </a:lnSpc>
              <a:spcBef>
                <a:spcPts val="1563"/>
              </a:spcBef>
              <a:spcAft>
                <a:spcPts val="0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8pPr>
            <a:lvl9pPr lvl="8" rtl="0">
              <a:lnSpc>
                <a:spcPct val="90000"/>
              </a:lnSpc>
              <a:spcBef>
                <a:spcPts val="1563"/>
              </a:spcBef>
              <a:spcAft>
                <a:spcPts val="1563"/>
              </a:spcAft>
              <a:buSzPts val="2000"/>
              <a:buFont typeface="Lakki Reddy"/>
              <a:buNone/>
              <a:defRPr sz="1952">
                <a:latin typeface="Lakki Reddy"/>
                <a:ea typeface="Lakki Reddy"/>
                <a:cs typeface="Lakki Reddy"/>
                <a:sym typeface="Lakki Reddy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729026" y="3686334"/>
            <a:ext cx="2080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6334126" y="3686334"/>
            <a:ext cx="2080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593366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 rot="623763">
            <a:off x="381955" y="5749616"/>
            <a:ext cx="675948" cy="777780"/>
          </a:xfrm>
          <a:custGeom>
            <a:avLst/>
            <a:gdLst/>
            <a:ahLst/>
            <a:cxnLst/>
            <a:rect l="l" t="t" r="r" b="b"/>
            <a:pathLst>
              <a:path w="22484" h="19405" extrusionOk="0">
                <a:moveTo>
                  <a:pt x="6132" y="0"/>
                </a:moveTo>
                <a:cubicBezTo>
                  <a:pt x="5439" y="0"/>
                  <a:pt x="4752" y="189"/>
                  <a:pt x="4070" y="629"/>
                </a:cubicBezTo>
                <a:cubicBezTo>
                  <a:pt x="1" y="3264"/>
                  <a:pt x="668" y="11370"/>
                  <a:pt x="3270" y="15439"/>
                </a:cubicBezTo>
                <a:cubicBezTo>
                  <a:pt x="4948" y="18011"/>
                  <a:pt x="7724" y="19404"/>
                  <a:pt x="10561" y="19404"/>
                </a:cubicBezTo>
                <a:cubicBezTo>
                  <a:pt x="12177" y="19404"/>
                  <a:pt x="13813" y="18952"/>
                  <a:pt x="15278" y="18008"/>
                </a:cubicBezTo>
                <a:cubicBezTo>
                  <a:pt x="19314" y="15373"/>
                  <a:pt x="22483" y="9635"/>
                  <a:pt x="16612" y="6466"/>
                </a:cubicBezTo>
                <a:cubicBezTo>
                  <a:pt x="13064" y="4581"/>
                  <a:pt x="9538" y="0"/>
                  <a:pt x="61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89296" tIns="89296" rIns="89296" bIns="892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7"/>
          </a:p>
        </p:txBody>
      </p:sp>
      <p:sp>
        <p:nvSpPr>
          <p:cNvPr id="39" name="Google Shape;39;p5"/>
          <p:cNvSpPr/>
          <p:nvPr/>
        </p:nvSpPr>
        <p:spPr>
          <a:xfrm>
            <a:off x="223205" y="5783148"/>
            <a:ext cx="350337" cy="411181"/>
          </a:xfrm>
          <a:custGeom>
            <a:avLst/>
            <a:gdLst/>
            <a:ahLst/>
            <a:cxnLst/>
            <a:rect l="l" t="t" r="r" b="b"/>
            <a:pathLst>
              <a:path w="12610" h="11100" extrusionOk="0">
                <a:moveTo>
                  <a:pt x="6293" y="0"/>
                </a:moveTo>
                <a:cubicBezTo>
                  <a:pt x="5585" y="0"/>
                  <a:pt x="4866" y="136"/>
                  <a:pt x="4170" y="423"/>
                </a:cubicBezTo>
                <a:cubicBezTo>
                  <a:pt x="1368" y="1590"/>
                  <a:pt x="0" y="4859"/>
                  <a:pt x="1168" y="7661"/>
                </a:cubicBezTo>
                <a:cubicBezTo>
                  <a:pt x="2072" y="9797"/>
                  <a:pt x="4131" y="11100"/>
                  <a:pt x="6304" y="11100"/>
                </a:cubicBezTo>
                <a:cubicBezTo>
                  <a:pt x="7016" y="11100"/>
                  <a:pt x="7740" y="10960"/>
                  <a:pt x="8440" y="10663"/>
                </a:cubicBezTo>
                <a:cubicBezTo>
                  <a:pt x="11242" y="9496"/>
                  <a:pt x="12609" y="6260"/>
                  <a:pt x="11442" y="3425"/>
                </a:cubicBezTo>
                <a:cubicBezTo>
                  <a:pt x="10535" y="1285"/>
                  <a:pt x="8471" y="0"/>
                  <a:pt x="62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9296" tIns="89296" rIns="89296" bIns="892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7"/>
          </a:p>
        </p:txBody>
      </p:sp>
      <p:sp>
        <p:nvSpPr>
          <p:cNvPr id="40" name="Google Shape;40;p5"/>
          <p:cNvSpPr/>
          <p:nvPr/>
        </p:nvSpPr>
        <p:spPr>
          <a:xfrm>
            <a:off x="592995" y="6560252"/>
            <a:ext cx="126994" cy="169326"/>
          </a:xfrm>
          <a:custGeom>
            <a:avLst/>
            <a:gdLst/>
            <a:ahLst/>
            <a:cxnLst/>
            <a:rect l="l" t="t" r="r" b="b"/>
            <a:pathLst>
              <a:path w="4571" h="4571" extrusionOk="0">
                <a:moveTo>
                  <a:pt x="2302" y="1"/>
                </a:moveTo>
                <a:cubicBezTo>
                  <a:pt x="1034" y="1"/>
                  <a:pt x="0" y="1035"/>
                  <a:pt x="0" y="2269"/>
                </a:cubicBezTo>
                <a:cubicBezTo>
                  <a:pt x="0" y="3537"/>
                  <a:pt x="1034" y="4571"/>
                  <a:pt x="2302" y="4571"/>
                </a:cubicBezTo>
                <a:cubicBezTo>
                  <a:pt x="3536" y="4571"/>
                  <a:pt x="4570" y="3537"/>
                  <a:pt x="4570" y="2269"/>
                </a:cubicBezTo>
                <a:cubicBezTo>
                  <a:pt x="4570" y="1035"/>
                  <a:pt x="3536" y="1"/>
                  <a:pt x="2302" y="1"/>
                </a:cubicBezTo>
                <a:close/>
              </a:path>
            </a:pathLst>
          </a:custGeom>
          <a:solidFill>
            <a:srgbClr val="266E52"/>
          </a:solidFill>
          <a:ln>
            <a:noFill/>
          </a:ln>
        </p:spPr>
        <p:txBody>
          <a:bodyPr spcFirstLastPara="1" wrap="square" lIns="89296" tIns="89296" rIns="89296" bIns="892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7"/>
          </a:p>
        </p:txBody>
      </p:sp>
      <p:sp>
        <p:nvSpPr>
          <p:cNvPr id="41" name="Google Shape;41;p5"/>
          <p:cNvSpPr/>
          <p:nvPr/>
        </p:nvSpPr>
        <p:spPr>
          <a:xfrm rot="5584330">
            <a:off x="8027280" y="366697"/>
            <a:ext cx="913320" cy="549783"/>
          </a:xfrm>
          <a:custGeom>
            <a:avLst/>
            <a:gdLst/>
            <a:ahLst/>
            <a:cxnLst/>
            <a:rect l="l" t="t" r="r" b="b"/>
            <a:pathLst>
              <a:path w="25853" h="20754" extrusionOk="0">
                <a:moveTo>
                  <a:pt x="14064" y="1"/>
                </a:moveTo>
                <a:cubicBezTo>
                  <a:pt x="11387" y="1"/>
                  <a:pt x="8695" y="571"/>
                  <a:pt x="6739" y="1582"/>
                </a:cubicBezTo>
                <a:cubicBezTo>
                  <a:pt x="1902" y="4017"/>
                  <a:pt x="1" y="9988"/>
                  <a:pt x="2502" y="14825"/>
                </a:cubicBezTo>
                <a:cubicBezTo>
                  <a:pt x="4103" y="17919"/>
                  <a:pt x="7204" y="20753"/>
                  <a:pt x="10340" y="20753"/>
                </a:cubicBezTo>
                <a:cubicBezTo>
                  <a:pt x="12107" y="20753"/>
                  <a:pt x="13885" y="19854"/>
                  <a:pt x="15412" y="17594"/>
                </a:cubicBezTo>
                <a:cubicBezTo>
                  <a:pt x="18481" y="13091"/>
                  <a:pt x="25852" y="8954"/>
                  <a:pt x="23384" y="4117"/>
                </a:cubicBezTo>
                <a:cubicBezTo>
                  <a:pt x="21914" y="1237"/>
                  <a:pt x="18006" y="1"/>
                  <a:pt x="140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89296" tIns="89296" rIns="89296" bIns="892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7"/>
          </a:p>
        </p:txBody>
      </p:sp>
      <p:sp>
        <p:nvSpPr>
          <p:cNvPr id="42" name="Google Shape;42;p5"/>
          <p:cNvSpPr/>
          <p:nvPr/>
        </p:nvSpPr>
        <p:spPr>
          <a:xfrm rot="702788">
            <a:off x="8130783" y="528928"/>
            <a:ext cx="249900" cy="335136"/>
          </a:xfrm>
          <a:custGeom>
            <a:avLst/>
            <a:gdLst/>
            <a:ahLst/>
            <a:cxnLst/>
            <a:rect l="l" t="t" r="r" b="b"/>
            <a:pathLst>
              <a:path w="5739" h="5772" extrusionOk="0">
                <a:moveTo>
                  <a:pt x="2869" y="1"/>
                </a:moveTo>
                <a:cubicBezTo>
                  <a:pt x="1268" y="1"/>
                  <a:pt x="1" y="1301"/>
                  <a:pt x="1" y="2903"/>
                </a:cubicBezTo>
                <a:cubicBezTo>
                  <a:pt x="1" y="4470"/>
                  <a:pt x="1268" y="5771"/>
                  <a:pt x="2869" y="5771"/>
                </a:cubicBezTo>
                <a:cubicBezTo>
                  <a:pt x="4471" y="5771"/>
                  <a:pt x="5738" y="4470"/>
                  <a:pt x="5738" y="2903"/>
                </a:cubicBezTo>
                <a:cubicBezTo>
                  <a:pt x="5738" y="1301"/>
                  <a:pt x="4471" y="1"/>
                  <a:pt x="2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9296" tIns="89296" rIns="89296" bIns="892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7"/>
          </a:p>
        </p:txBody>
      </p:sp>
      <p:sp>
        <p:nvSpPr>
          <p:cNvPr id="43" name="Google Shape;43;p5"/>
          <p:cNvSpPr/>
          <p:nvPr/>
        </p:nvSpPr>
        <p:spPr>
          <a:xfrm>
            <a:off x="8795642" y="538147"/>
            <a:ext cx="170347" cy="206867"/>
          </a:xfrm>
          <a:custGeom>
            <a:avLst/>
            <a:gdLst/>
            <a:ahLst/>
            <a:cxnLst/>
            <a:rect l="l" t="t" r="r" b="b"/>
            <a:pathLst>
              <a:path w="8407" h="7657" extrusionOk="0">
                <a:moveTo>
                  <a:pt x="4191" y="1"/>
                </a:moveTo>
                <a:cubicBezTo>
                  <a:pt x="3211" y="1"/>
                  <a:pt x="2236" y="376"/>
                  <a:pt x="1502" y="1127"/>
                </a:cubicBezTo>
                <a:cubicBezTo>
                  <a:pt x="1" y="2628"/>
                  <a:pt x="1" y="5029"/>
                  <a:pt x="1502" y="6530"/>
                </a:cubicBezTo>
                <a:cubicBezTo>
                  <a:pt x="2236" y="7281"/>
                  <a:pt x="3211" y="7656"/>
                  <a:pt x="4191" y="7656"/>
                </a:cubicBezTo>
                <a:cubicBezTo>
                  <a:pt x="5171" y="7656"/>
                  <a:pt x="6155" y="7281"/>
                  <a:pt x="6906" y="6530"/>
                </a:cubicBezTo>
                <a:cubicBezTo>
                  <a:pt x="8407" y="5029"/>
                  <a:pt x="8407" y="2628"/>
                  <a:pt x="6906" y="1127"/>
                </a:cubicBezTo>
                <a:cubicBezTo>
                  <a:pt x="6155" y="376"/>
                  <a:pt x="5171" y="1"/>
                  <a:pt x="4191" y="1"/>
                </a:cubicBezTo>
                <a:close/>
              </a:path>
            </a:pathLst>
          </a:custGeom>
          <a:solidFill>
            <a:srgbClr val="266E52"/>
          </a:solidFill>
          <a:ln>
            <a:noFill/>
          </a:ln>
        </p:spPr>
        <p:txBody>
          <a:bodyPr spcFirstLastPara="1" wrap="square" lIns="89296" tIns="89296" rIns="89296" bIns="892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7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720000" y="1547003"/>
            <a:ext cx="770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297"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16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16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16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16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16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16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16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16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720001" y="2652235"/>
            <a:ext cx="34995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56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0000" y="593366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 idx="2"/>
          </p:nvPr>
        </p:nvSpPr>
        <p:spPr>
          <a:xfrm>
            <a:off x="720000" y="2142200"/>
            <a:ext cx="2305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720000" y="2924234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3"/>
          </p:nvPr>
        </p:nvSpPr>
        <p:spPr>
          <a:xfrm>
            <a:off x="3419269" y="2142200"/>
            <a:ext cx="2305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4"/>
          </p:nvPr>
        </p:nvSpPr>
        <p:spPr>
          <a:xfrm>
            <a:off x="3419269" y="2924234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 idx="5"/>
          </p:nvPr>
        </p:nvSpPr>
        <p:spPr>
          <a:xfrm>
            <a:off x="720000" y="4155000"/>
            <a:ext cx="2305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6"/>
          </p:nvPr>
        </p:nvSpPr>
        <p:spPr>
          <a:xfrm>
            <a:off x="720000" y="49370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 idx="7"/>
          </p:nvPr>
        </p:nvSpPr>
        <p:spPr>
          <a:xfrm>
            <a:off x="3419269" y="4155000"/>
            <a:ext cx="2305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8"/>
          </p:nvPr>
        </p:nvSpPr>
        <p:spPr>
          <a:xfrm>
            <a:off x="3419269" y="49370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9"/>
          </p:nvPr>
        </p:nvSpPr>
        <p:spPr>
          <a:xfrm>
            <a:off x="6118545" y="2142200"/>
            <a:ext cx="2305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3"/>
          </p:nvPr>
        </p:nvSpPr>
        <p:spPr>
          <a:xfrm>
            <a:off x="6118545" y="2924234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 idx="14"/>
          </p:nvPr>
        </p:nvSpPr>
        <p:spPr>
          <a:xfrm>
            <a:off x="6118545" y="4155000"/>
            <a:ext cx="2305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952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5"/>
          </p:nvPr>
        </p:nvSpPr>
        <p:spPr>
          <a:xfrm>
            <a:off x="6118545" y="49370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563"/>
              </a:spcBef>
              <a:spcAft>
                <a:spcPts val="1563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720000" y="604600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">
    <p:bg>
      <p:bgPr>
        <a:solidFill>
          <a:schemeClr val="l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">
    <p:bg>
      <p:bgPr>
        <a:solidFill>
          <a:schemeClr val="dk2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80356" y="1150901"/>
            <a:ext cx="7455646" cy="1003134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591" y="2154041"/>
            <a:ext cx="8074211" cy="397213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DFCFC269-53DD-784B-82D1-144F9C29A43A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B6E790A-C143-F645-84C5-3F926613267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9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925" y="719503"/>
            <a:ext cx="7695000" cy="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66E52"/>
              </a:buClr>
              <a:buSzPts val="3000"/>
              <a:buFont typeface="Lakki Reddy"/>
              <a:buNone/>
              <a:defRPr sz="3000">
                <a:solidFill>
                  <a:srgbClr val="266E52"/>
                </a:solidFill>
                <a:latin typeface="Lakki Reddy"/>
                <a:ea typeface="Lakki Reddy"/>
                <a:cs typeface="Lakki Reddy"/>
                <a:sym typeface="Lakki Red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2800"/>
              <a:buFont typeface="Bebas Neue"/>
              <a:buNone/>
              <a:defRPr sz="2800">
                <a:solidFill>
                  <a:srgbClr val="212A55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2800"/>
              <a:buFont typeface="Bebas Neue"/>
              <a:buNone/>
              <a:defRPr sz="2800">
                <a:solidFill>
                  <a:srgbClr val="212A55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2800"/>
              <a:buFont typeface="Bebas Neue"/>
              <a:buNone/>
              <a:defRPr sz="2800">
                <a:solidFill>
                  <a:srgbClr val="212A55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2800"/>
              <a:buFont typeface="Bebas Neue"/>
              <a:buNone/>
              <a:defRPr sz="2800">
                <a:solidFill>
                  <a:srgbClr val="212A55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2800"/>
              <a:buFont typeface="Bebas Neue"/>
              <a:buNone/>
              <a:defRPr sz="2800">
                <a:solidFill>
                  <a:srgbClr val="212A55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2800"/>
              <a:buFont typeface="Bebas Neue"/>
              <a:buNone/>
              <a:defRPr sz="2800">
                <a:solidFill>
                  <a:srgbClr val="212A55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2800"/>
              <a:buFont typeface="Bebas Neue"/>
              <a:buNone/>
              <a:defRPr sz="2800">
                <a:solidFill>
                  <a:srgbClr val="212A55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2800"/>
              <a:buFont typeface="Bebas Neue"/>
              <a:buNone/>
              <a:defRPr sz="2800">
                <a:solidFill>
                  <a:srgbClr val="212A55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925" y="1641130"/>
            <a:ext cx="7695000" cy="4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A55"/>
              </a:buClr>
              <a:buSzPts val="1400"/>
              <a:buFont typeface="Roboto Light"/>
              <a:buChar char="●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A55"/>
              </a:buClr>
              <a:buSzPts val="1400"/>
              <a:buFont typeface="Roboto Light"/>
              <a:buChar char="○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A55"/>
              </a:buClr>
              <a:buSzPts val="1400"/>
              <a:buFont typeface="Roboto Light"/>
              <a:buChar char="■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A55"/>
              </a:buClr>
              <a:buSzPts val="1400"/>
              <a:buFont typeface="Roboto Light"/>
              <a:buChar char="●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A55"/>
              </a:buClr>
              <a:buSzPts val="1400"/>
              <a:buFont typeface="Roboto Light"/>
              <a:buChar char="○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A55"/>
              </a:buClr>
              <a:buSzPts val="1400"/>
              <a:buFont typeface="Roboto Light"/>
              <a:buChar char="■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A55"/>
              </a:buClr>
              <a:buSzPts val="1400"/>
              <a:buFont typeface="Roboto Light"/>
              <a:buChar char="●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A55"/>
              </a:buClr>
              <a:buSzPts val="1400"/>
              <a:buFont typeface="Roboto Light"/>
              <a:buChar char="○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A55"/>
              </a:buClr>
              <a:buSzPts val="1400"/>
              <a:buFont typeface="Roboto Light"/>
              <a:buChar char="■"/>
              <a:defRPr>
                <a:solidFill>
                  <a:srgbClr val="212A55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8" r:id="rId4"/>
    <p:sldLayoutId id="2147483661" r:id="rId5"/>
    <p:sldLayoutId id="2147483666" r:id="rId6"/>
    <p:sldLayoutId id="2147483671" r:id="rId7"/>
    <p:sldLayoutId id="2147483673" r:id="rId8"/>
    <p:sldLayoutId id="2147483677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3.gif"/><Relationship Id="rId7" Type="http://schemas.openxmlformats.org/officeDocument/2006/relationships/image" Target="../media/image3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.emf"/><Relationship Id="rId7" Type="http://schemas.openxmlformats.org/officeDocument/2006/relationships/image" Target="../media/image4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7.pn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gi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emf"/><Relationship Id="rId11" Type="http://schemas.openxmlformats.org/officeDocument/2006/relationships/image" Target="../media/image64.jpeg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6.png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emf"/><Relationship Id="rId7" Type="http://schemas.openxmlformats.org/officeDocument/2006/relationships/image" Target="../media/image69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8.e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emf"/><Relationship Id="rId5" Type="http://schemas.openxmlformats.org/officeDocument/2006/relationships/image" Target="../media/image7.pn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76.emf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gif"/><Relationship Id="rId7" Type="http://schemas.openxmlformats.org/officeDocument/2006/relationships/image" Target="../media/image16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6.emf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RONNIF_ADOPCIONES_PLANTILLA portada-04.png">
            <a:extLst>
              <a:ext uri="{FF2B5EF4-FFF2-40B4-BE49-F238E27FC236}">
                <a16:creationId xmlns="" xmlns:a16="http://schemas.microsoft.com/office/drawing/2014/main" id="{F6348EE8-4F80-A24D-8C86-82C6FB81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0119" cy="6858000"/>
          </a:xfrm>
          <a:prstGeom prst="rect">
            <a:avLst/>
          </a:prstGeom>
        </p:spPr>
      </p:pic>
      <p:pic>
        <p:nvPicPr>
          <p:cNvPr id="10" name="Imagen 9" descr="PRONNIF_LOGOS 2019-01.png">
            <a:extLst>
              <a:ext uri="{FF2B5EF4-FFF2-40B4-BE49-F238E27FC236}">
                <a16:creationId xmlns="" xmlns:a16="http://schemas.microsoft.com/office/drawing/2014/main" id="{7D9BE2ED-9BC8-7E40-8F70-1E653BDE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99" y="586153"/>
            <a:ext cx="1893107" cy="1462855"/>
          </a:xfrm>
          <a:prstGeom prst="rect">
            <a:avLst/>
          </a:prstGeom>
        </p:spPr>
      </p:pic>
      <p:pic>
        <p:nvPicPr>
          <p:cNvPr id="11" name="Imagen 10" descr="FUERTE COAHUILA ES LOGO.png">
            <a:extLst>
              <a:ext uri="{FF2B5EF4-FFF2-40B4-BE49-F238E27FC236}">
                <a16:creationId xmlns="" xmlns:a16="http://schemas.microsoft.com/office/drawing/2014/main" id="{01FF24E6-DB3A-304E-9676-176D05CA0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97" y="1033585"/>
            <a:ext cx="1884421" cy="539262"/>
          </a:xfrm>
          <a:prstGeom prst="rect">
            <a:avLst/>
          </a:prstGeom>
        </p:spPr>
      </p:pic>
      <p:pic>
        <p:nvPicPr>
          <p:cNvPr id="12" name="Imagen 11" descr="A ESCUDO COAHUILA-01.png">
            <a:extLst>
              <a:ext uri="{FF2B5EF4-FFF2-40B4-BE49-F238E27FC236}">
                <a16:creationId xmlns="" xmlns:a16="http://schemas.microsoft.com/office/drawing/2014/main" id="{8A85CC3E-D4B7-A94D-9645-492CF2614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66" y="586153"/>
            <a:ext cx="1049306" cy="1357925"/>
          </a:xfrm>
          <a:prstGeom prst="rect">
            <a:avLst/>
          </a:prstGeom>
        </p:spPr>
      </p:pic>
      <p:sp>
        <p:nvSpPr>
          <p:cNvPr id="8" name="4 CuadroTexto">
            <a:extLst>
              <a:ext uri="{FF2B5EF4-FFF2-40B4-BE49-F238E27FC236}">
                <a16:creationId xmlns="" xmlns:a16="http://schemas.microsoft.com/office/drawing/2014/main" id="{C3A1497A-00C2-4A0E-82B0-62F471FFE6DE}"/>
              </a:ext>
            </a:extLst>
          </p:cNvPr>
          <p:cNvSpPr txBox="1"/>
          <p:nvPr/>
        </p:nvSpPr>
        <p:spPr>
          <a:xfrm>
            <a:off x="4813655" y="2496440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VULNERACIÓN DE DERECHOS HUMANOS DE </a:t>
            </a:r>
            <a:r>
              <a:rPr lang="es-MX" sz="32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NIÑAS, </a:t>
            </a:r>
            <a:r>
              <a:rPr lang="es-MX" sz="3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NIÑOS Y ADOLESCENTES.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C80284E-C6FA-4625-91A3-AACD2560F1F4}"/>
              </a:ext>
            </a:extLst>
          </p:cNvPr>
          <p:cNvSpPr/>
          <p:nvPr/>
        </p:nvSpPr>
        <p:spPr>
          <a:xfrm>
            <a:off x="5217469" y="5748627"/>
            <a:ext cx="3603849" cy="5232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Century Gothic"/>
              </a:rPr>
              <a:t>Dirigida a: madres de familia, padres de familia y público en general.</a:t>
            </a:r>
          </a:p>
        </p:txBody>
      </p:sp>
    </p:spTree>
    <p:extLst>
      <p:ext uri="{BB962C8B-B14F-4D97-AF65-F5344CB8AC3E}">
        <p14:creationId xmlns:p14="http://schemas.microsoft.com/office/powerpoint/2010/main" val="3033768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291"/>
            <a:ext cx="9144000" cy="72810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3131840" y="6195317"/>
            <a:ext cx="62257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8610" y="1994561"/>
            <a:ext cx="3862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¿Cómo lo puedo prevenir?</a:t>
            </a:r>
            <a:endParaRPr lang="es-MX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29" y="752258"/>
            <a:ext cx="1289564" cy="9671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148610" y="141833"/>
            <a:ext cx="1384428" cy="106978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799CAAAF-7DF9-DA44-AC76-15CA3D7F30B9}"/>
              </a:ext>
            </a:extLst>
          </p:cNvPr>
          <p:cNvGrpSpPr/>
          <p:nvPr/>
        </p:nvGrpSpPr>
        <p:grpSpPr>
          <a:xfrm>
            <a:off x="191841" y="3039851"/>
            <a:ext cx="2052537" cy="3071354"/>
            <a:chOff x="296751" y="3039851"/>
            <a:chExt cx="2052537" cy="3071354"/>
          </a:xfrm>
          <a:solidFill>
            <a:srgbClr val="33CCFF"/>
          </a:solidFill>
        </p:grpSpPr>
        <p:sp>
          <p:nvSpPr>
            <p:cNvPr id="3" name="Rectángulo 2">
              <a:extLst>
                <a:ext uri="{FF2B5EF4-FFF2-40B4-BE49-F238E27FC236}">
                  <a16:creationId xmlns="" xmlns:a16="http://schemas.microsoft.com/office/drawing/2014/main" id="{2D5152C9-4055-5346-8430-7D68E28E4B35}"/>
                </a:ext>
              </a:extLst>
            </p:cNvPr>
            <p:cNvSpPr/>
            <p:nvPr/>
          </p:nvSpPr>
          <p:spPr>
            <a:xfrm>
              <a:off x="296751" y="4510767"/>
              <a:ext cx="2052537" cy="16004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Si la niña, niño o adolescente hace algo que no debe, </a:t>
              </a:r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respire hondo para que pueda pensar </a:t>
              </a:r>
              <a:r>
                <a:rPr lang="es-MX" sz="1400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desde una visión diferente.</a:t>
              </a:r>
              <a:endParaRPr lang="es-MX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7170" name="Picture 2" descr="Los Peligros De La Respiración Profunda">
              <a:extLst>
                <a:ext uri="{FF2B5EF4-FFF2-40B4-BE49-F238E27FC236}">
                  <a16:creationId xmlns="" xmlns:a16="http://schemas.microsoft.com/office/drawing/2014/main" id="{2F0C0E9E-9AF5-334F-96AC-696A6863C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52" y="3039851"/>
              <a:ext cx="2052536" cy="1368713"/>
            </a:xfrm>
            <a:prstGeom prst="rect">
              <a:avLst/>
            </a:prstGeom>
            <a:grpFill/>
          </p:spPr>
        </p:pic>
      </p:grp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F49A35C4-4A0F-F84E-9D0A-1078643928E5}"/>
              </a:ext>
            </a:extLst>
          </p:cNvPr>
          <p:cNvGrpSpPr/>
          <p:nvPr/>
        </p:nvGrpSpPr>
        <p:grpSpPr>
          <a:xfrm>
            <a:off x="4613976" y="706965"/>
            <a:ext cx="1985757" cy="2419951"/>
            <a:chOff x="4603682" y="1398191"/>
            <a:chExt cx="1985757" cy="2419951"/>
          </a:xfrm>
          <a:solidFill>
            <a:srgbClr val="33CCFF"/>
          </a:solidFill>
        </p:grpSpPr>
        <p:sp>
          <p:nvSpPr>
            <p:cNvPr id="31" name="Rectángulo 30">
              <a:extLst>
                <a:ext uri="{FF2B5EF4-FFF2-40B4-BE49-F238E27FC236}">
                  <a16:creationId xmlns="" xmlns:a16="http://schemas.microsoft.com/office/drawing/2014/main" id="{08CF938D-FE44-4F44-92D4-E89E1028AB83}"/>
                </a:ext>
              </a:extLst>
            </p:cNvPr>
            <p:cNvSpPr/>
            <p:nvPr/>
          </p:nvSpPr>
          <p:spPr>
            <a:xfrm>
              <a:off x="4618630" y="2864035"/>
              <a:ext cx="1970809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Suspéndale </a:t>
              </a:r>
              <a:r>
                <a:rPr lang="es-MX" sz="1400" b="1" dirty="0" smtClean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algo </a:t>
              </a:r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que le gusta </a:t>
              </a:r>
              <a:r>
                <a:rPr lang="es-MX" sz="1400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como forma de castigo o sanción.</a:t>
              </a:r>
              <a:endParaRPr lang="es-MX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7172" name="Picture 4" descr="Nawaiam, el videojuego usado para evaluar aspirantes a un puesto de trabajo  nnda nnlt | ECONOMIA | GESTIÓN">
              <a:extLst>
                <a:ext uri="{FF2B5EF4-FFF2-40B4-BE49-F238E27FC236}">
                  <a16:creationId xmlns="" xmlns:a16="http://schemas.microsoft.com/office/drawing/2014/main" id="{2A6B6955-3F54-0B4D-A962-94E088006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682" y="1398191"/>
              <a:ext cx="1985757" cy="1382400"/>
            </a:xfrm>
            <a:prstGeom prst="rect">
              <a:avLst/>
            </a:prstGeom>
            <a:grpFill/>
          </p:spPr>
        </p:pic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480EA2CE-2F83-F140-A0B1-EC95B0E1D8F8}"/>
              </a:ext>
            </a:extLst>
          </p:cNvPr>
          <p:cNvGrpSpPr/>
          <p:nvPr/>
        </p:nvGrpSpPr>
        <p:grpSpPr>
          <a:xfrm>
            <a:off x="6780942" y="3429001"/>
            <a:ext cx="2057341" cy="2384716"/>
            <a:chOff x="6727659" y="3603402"/>
            <a:chExt cx="2057341" cy="2384716"/>
          </a:xfrm>
          <a:solidFill>
            <a:srgbClr val="33CCFF"/>
          </a:solidFill>
        </p:grpSpPr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72388CEB-B6D1-124E-AF9D-796145398BAE}"/>
                </a:ext>
              </a:extLst>
            </p:cNvPr>
            <p:cNvSpPr/>
            <p:nvPr/>
          </p:nvSpPr>
          <p:spPr>
            <a:xfrm>
              <a:off x="6735096" y="5034011"/>
              <a:ext cx="2049904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Ofrezca un abrazo </a:t>
              </a:r>
              <a:r>
                <a:rPr lang="es-MX" sz="1400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como límite a los hijos e hijas.</a:t>
              </a:r>
            </a:p>
            <a:p>
              <a:pPr lvl="0" algn="ctr"/>
              <a:endParaRPr lang="es-MX" sz="1400" b="1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7174" name="Picture 6" descr="hugging-family - blog.pyme.pe">
              <a:extLst>
                <a:ext uri="{FF2B5EF4-FFF2-40B4-BE49-F238E27FC236}">
                  <a16:creationId xmlns="" xmlns:a16="http://schemas.microsoft.com/office/drawing/2014/main" id="{511C3F4B-0A98-9B40-B21A-84954FB99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659" y="3603402"/>
              <a:ext cx="2052536" cy="1338982"/>
            </a:xfrm>
            <a:prstGeom prst="rect">
              <a:avLst/>
            </a:prstGeom>
            <a:grpFill/>
          </p:spPr>
        </p:pic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20B3286C-2864-294B-ACA2-4693440D69CA}"/>
              </a:ext>
            </a:extLst>
          </p:cNvPr>
          <p:cNvGrpSpPr/>
          <p:nvPr/>
        </p:nvGrpSpPr>
        <p:grpSpPr>
          <a:xfrm>
            <a:off x="6780942" y="692696"/>
            <a:ext cx="2049939" cy="2434220"/>
            <a:chOff x="6727624" y="1393753"/>
            <a:chExt cx="2049939" cy="2434220"/>
          </a:xfrm>
          <a:solidFill>
            <a:srgbClr val="33CCFF"/>
          </a:solidFill>
        </p:grpSpPr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AA284894-BA64-864F-843F-CEAD2FC0D9E6}"/>
                </a:ext>
              </a:extLst>
            </p:cNvPr>
            <p:cNvSpPr/>
            <p:nvPr/>
          </p:nvSpPr>
          <p:spPr>
            <a:xfrm>
              <a:off x="6727659" y="2873866"/>
              <a:ext cx="2049904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Felicite a su hija e hijo </a:t>
              </a:r>
              <a:r>
                <a:rPr lang="es-MX" sz="1400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cuando tengan un buen comportamiento</a:t>
              </a:r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.</a:t>
              </a:r>
            </a:p>
          </p:txBody>
        </p:sp>
        <p:pic>
          <p:nvPicPr>
            <p:cNvPr id="7176" name="Picture 8" descr="Philanthropy takes on more meaning when it&amp;#39;s a family affair - Canada Gives">
              <a:extLst>
                <a:ext uri="{FF2B5EF4-FFF2-40B4-BE49-F238E27FC236}">
                  <a16:creationId xmlns="" xmlns:a16="http://schemas.microsoft.com/office/drawing/2014/main" id="{0332E6B5-99F9-3E4A-9E19-5E1A12956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624" y="1393753"/>
              <a:ext cx="2049939" cy="1352253"/>
            </a:xfrm>
            <a:prstGeom prst="rect">
              <a:avLst/>
            </a:prstGeom>
            <a:grpFill/>
          </p:spPr>
        </p:pic>
      </p:grp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E92F2B63-2C5A-1246-A9D5-FD71D6AC5A35}"/>
              </a:ext>
            </a:extLst>
          </p:cNvPr>
          <p:cNvGrpSpPr/>
          <p:nvPr/>
        </p:nvGrpSpPr>
        <p:grpSpPr>
          <a:xfrm>
            <a:off x="2407800" y="3034444"/>
            <a:ext cx="2054937" cy="3076761"/>
            <a:chOff x="2407800" y="3034444"/>
            <a:chExt cx="2054937" cy="3123411"/>
          </a:xfrm>
          <a:solidFill>
            <a:srgbClr val="33CCFF"/>
          </a:solidFill>
        </p:grpSpPr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E59F9954-3FC3-0D4D-AE12-007072DAE026}"/>
                </a:ext>
              </a:extLst>
            </p:cNvPr>
            <p:cNvSpPr/>
            <p:nvPr/>
          </p:nvSpPr>
          <p:spPr>
            <a:xfrm>
              <a:off x="2407800" y="4507053"/>
              <a:ext cx="2052537" cy="165080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Tiempo de exclusión; </a:t>
              </a:r>
              <a:r>
                <a:rPr lang="es-MX" sz="1400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pueden enviar a la niña o niño a un lugar aparte a </a:t>
              </a:r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pensar sobre lo que hizo, </a:t>
              </a:r>
              <a:r>
                <a:rPr lang="es-MX" sz="1400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acorde a su edad</a:t>
              </a:r>
              <a:r>
                <a:rPr lang="es-MX" sz="1400" dirty="0" smtClean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.</a:t>
              </a:r>
              <a:endParaRPr lang="es-MX" sz="14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7180" name="Picture 12" descr="Temas para hablar con tus hijos - El pais de las letras">
              <a:extLst>
                <a:ext uri="{FF2B5EF4-FFF2-40B4-BE49-F238E27FC236}">
                  <a16:creationId xmlns="" xmlns:a16="http://schemas.microsoft.com/office/drawing/2014/main" id="{73C4A65A-B574-4242-B07B-FCE3024024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r="21527" b="6637"/>
            <a:stretch/>
          </p:blipFill>
          <p:spPr bwMode="auto">
            <a:xfrm>
              <a:off x="2410200" y="3034444"/>
              <a:ext cx="2052537" cy="1381508"/>
            </a:xfrm>
            <a:prstGeom prst="rect">
              <a:avLst/>
            </a:prstGeom>
            <a:grpFill/>
          </p:spPr>
        </p:pic>
      </p:grp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1C6ACE52-802D-ED4A-A207-0F52DF1C91F8}"/>
              </a:ext>
            </a:extLst>
          </p:cNvPr>
          <p:cNvGrpSpPr/>
          <p:nvPr/>
        </p:nvGrpSpPr>
        <p:grpSpPr>
          <a:xfrm>
            <a:off x="4628924" y="3429000"/>
            <a:ext cx="1970809" cy="2386474"/>
            <a:chOff x="4631507" y="3669175"/>
            <a:chExt cx="1970809" cy="2386474"/>
          </a:xfrm>
          <a:solidFill>
            <a:srgbClr val="33CCFF"/>
          </a:solidFill>
        </p:grpSpPr>
        <p:sp>
          <p:nvSpPr>
            <p:cNvPr id="35" name="Rectángulo 34">
              <a:extLst>
                <a:ext uri="{FF2B5EF4-FFF2-40B4-BE49-F238E27FC236}">
                  <a16:creationId xmlns="" xmlns:a16="http://schemas.microsoft.com/office/drawing/2014/main" id="{31BF26B0-8162-5846-A06A-51D82F729A1A}"/>
                </a:ext>
              </a:extLst>
            </p:cNvPr>
            <p:cNvSpPr/>
            <p:nvPr/>
          </p:nvSpPr>
          <p:spPr>
            <a:xfrm>
              <a:off x="4631507" y="5101542"/>
              <a:ext cx="1970809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Dialogue </a:t>
              </a:r>
              <a:r>
                <a:rPr lang="es-MX" sz="1400" dirty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para poder guiar a sus hijos e hijas.</a:t>
              </a:r>
            </a:p>
            <a:p>
              <a:pPr lvl="0" algn="ctr"/>
              <a:endParaRPr lang="es-MX" sz="14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7182" name="Picture 14" descr="Podemos hablar de todo con nuestros hijos?">
              <a:extLst>
                <a:ext uri="{FF2B5EF4-FFF2-40B4-BE49-F238E27FC236}">
                  <a16:creationId xmlns="" xmlns:a16="http://schemas.microsoft.com/office/drawing/2014/main" id="{2A471803-3C6D-EB47-9FD7-9F04A455B3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8" r="18469"/>
            <a:stretch/>
          </p:blipFill>
          <p:spPr bwMode="auto">
            <a:xfrm>
              <a:off x="4636672" y="3669175"/>
              <a:ext cx="1965644" cy="133898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14201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7033"/>
            <a:ext cx="9144000" cy="728101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4892628" y="1877678"/>
            <a:ext cx="3881284" cy="328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Dificultades para caminar o para sentarse.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Heridas o desgarres perineales y anales.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Enfermedades de transmisión sexual.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Retraimiento, llanto fácil y/o agresión.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Demuestra conocimientos sobre la sexualidad que parecen muy sofisticados.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Estados de ánimo muy cambiantes y extremistas.</a:t>
            </a:r>
          </a:p>
        </p:txBody>
      </p:sp>
      <p:sp>
        <p:nvSpPr>
          <p:cNvPr id="18" name="Rectángulo 1">
            <a:extLst>
              <a:ext uri="{FF2B5EF4-FFF2-40B4-BE49-F238E27FC236}">
                <a16:creationId xmlns="" xmlns:a16="http://schemas.microsoft.com/office/drawing/2014/main" id="{353E614C-5E0B-4448-851E-CA18DC21E6B5}"/>
              </a:ext>
            </a:extLst>
          </p:cNvPr>
          <p:cNvSpPr/>
          <p:nvPr/>
        </p:nvSpPr>
        <p:spPr>
          <a:xfrm>
            <a:off x="395536" y="4783462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itchFamily="34" charset="0"/>
              </a:rPr>
              <a:t>Cualquier tipo de actividad sexual a la que sean sometidos </a:t>
            </a:r>
            <a:r>
              <a:rPr lang="es-MX" sz="1400" dirty="0" smtClean="0">
                <a:latin typeface="Century Gothic" pitchFamily="34" charset="0"/>
              </a:rPr>
              <a:t>las niñas, niños y adolescentes, por parte de </a:t>
            </a:r>
            <a:r>
              <a:rPr lang="es-MX" sz="1400" dirty="0">
                <a:latin typeface="Century Gothic" pitchFamily="34" charset="0"/>
              </a:rPr>
              <a:t>familiares, personas que habitan en el mismo domicilio o terceros ajenos a la familia.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64088" y="619392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CNDH (Comisión Nacional de los Derechos Humanos)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568609" y="5358231"/>
            <a:ext cx="1384428" cy="1069785"/>
          </a:xfrm>
          <a:prstGeom prst="rect">
            <a:avLst/>
          </a:prstGeom>
        </p:spPr>
      </p:pic>
      <p:sp>
        <p:nvSpPr>
          <p:cNvPr id="28" name="Rectángulo 35">
            <a:extLst>
              <a:ext uri="{FF2B5EF4-FFF2-40B4-BE49-F238E27FC236}">
                <a16:creationId xmlns="" xmlns:a16="http://schemas.microsoft.com/office/drawing/2014/main" id="{BB0DCE7D-120B-4991-84FF-ABB1693E6B89}"/>
              </a:ext>
            </a:extLst>
          </p:cNvPr>
          <p:cNvSpPr/>
          <p:nvPr/>
        </p:nvSpPr>
        <p:spPr>
          <a:xfrm>
            <a:off x="395536" y="606569"/>
            <a:ext cx="3528392" cy="870827"/>
          </a:xfrm>
          <a:prstGeom prst="rect">
            <a:avLst/>
          </a:prstGeom>
          <a:solidFill>
            <a:srgbClr val="7CFF01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66983" tIns="33491" rIns="66983" bIns="33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b="1" kern="12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VIOLENCIA SEXUAL</a:t>
            </a:r>
          </a:p>
        </p:txBody>
      </p:sp>
      <p:sp>
        <p:nvSpPr>
          <p:cNvPr id="29" name="Rectángulo 57">
            <a:extLst>
              <a:ext uri="{FF2B5EF4-FFF2-40B4-BE49-F238E27FC236}">
                <a16:creationId xmlns="" xmlns:a16="http://schemas.microsoft.com/office/drawing/2014/main" id="{293F4FE2-4701-485C-8F72-3B8F9CF04899}"/>
              </a:ext>
            </a:extLst>
          </p:cNvPr>
          <p:cNvSpPr/>
          <p:nvPr/>
        </p:nvSpPr>
        <p:spPr>
          <a:xfrm>
            <a:off x="4713505" y="633019"/>
            <a:ext cx="4239531" cy="881226"/>
          </a:xfrm>
          <a:prstGeom prst="rect">
            <a:avLst/>
          </a:prstGeom>
          <a:solidFill>
            <a:srgbClr val="B1FF6C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b="1" kern="12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INDICADORES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707B56-C689-4847-90EC-9E64337C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172" y="1556792"/>
            <a:ext cx="18171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8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243BBE0-6696-A148-A63C-AFC9F97F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6634690" y="0"/>
            <a:ext cx="2519238" cy="2519238"/>
          </a:xfrm>
          <a:prstGeom prst="rect">
            <a:avLst/>
          </a:prstGeom>
          <a:effectLst/>
        </p:spPr>
      </p:pic>
      <p:sp>
        <p:nvSpPr>
          <p:cNvPr id="3" name="CuadroTexto 5"/>
          <p:cNvSpPr txBox="1"/>
          <p:nvPr/>
        </p:nvSpPr>
        <p:spPr>
          <a:xfrm>
            <a:off x="491120" y="583418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Delitos sexuales contra niñas, niños y adolescentes previstos en  el Código Penal del Estado de Coahuila de Zaragoza </a:t>
            </a:r>
            <a:endParaRPr lang="es-MX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3894" y="393610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s-MX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68144" y="2874502"/>
            <a:ext cx="3557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  <a:p>
            <a:endParaRPr lang="es-MX" sz="1400" dirty="0"/>
          </a:p>
          <a:p>
            <a:r>
              <a:rPr lang="es-MX" sz="1400" dirty="0"/>
              <a:t> </a:t>
            </a:r>
            <a:endParaRPr lang="es-MX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8"/>
          <p:cNvSpPr/>
          <p:nvPr/>
        </p:nvSpPr>
        <p:spPr>
          <a:xfrm>
            <a:off x="523416" y="5086923"/>
            <a:ext cx="37566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80808"/>
                </a:solidFill>
                <a:latin typeface="Century Gothic" pitchFamily="34" charset="0"/>
              </a:rPr>
              <a:t>Violación equiparada en persona menor de quince años</a:t>
            </a:r>
            <a:r>
              <a:rPr lang="es-MX" sz="1400" b="1" dirty="0" smtClean="0">
                <a:solidFill>
                  <a:srgbClr val="080808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s-MX" sz="800" b="1" dirty="0">
              <a:solidFill>
                <a:srgbClr val="080808"/>
              </a:solidFill>
              <a:latin typeface="Century Gothic" pitchFamily="34" charset="0"/>
            </a:endParaRPr>
          </a:p>
          <a:p>
            <a:pPr algn="ctr"/>
            <a:r>
              <a:rPr lang="es-MX" sz="1400" dirty="0">
                <a:latin typeface="Century Gothic" pitchFamily="34" charset="0"/>
              </a:rPr>
              <a:t>Cuando existe cópula (relaciones sexuales) con una persona de cualquier sexo, menor de quince años de edad.</a:t>
            </a:r>
          </a:p>
          <a:p>
            <a:pPr algn="ctr"/>
            <a:endParaRPr lang="es-MX" sz="1400" dirty="0">
              <a:latin typeface="Century Gothic" pitchFamily="34" charset="0"/>
            </a:endParaRPr>
          </a:p>
        </p:txBody>
      </p:sp>
      <p:sp>
        <p:nvSpPr>
          <p:cNvPr id="24" name="Rectángulo 9"/>
          <p:cNvSpPr/>
          <p:nvPr/>
        </p:nvSpPr>
        <p:spPr>
          <a:xfrm>
            <a:off x="4499992" y="1503220"/>
            <a:ext cx="45235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Century Gothic" pitchFamily="34" charset="0"/>
              </a:rPr>
              <a:t>Violación impropia en persona menor </a:t>
            </a:r>
            <a:endParaRPr lang="es-MX" sz="1400" b="1" dirty="0" smtClean="0">
              <a:latin typeface="Century Gothic" pitchFamily="34" charset="0"/>
            </a:endParaRPr>
          </a:p>
          <a:p>
            <a:pPr algn="ctr"/>
            <a:r>
              <a:rPr lang="es-MX" sz="1400" b="1" dirty="0" smtClean="0">
                <a:latin typeface="Century Gothic" pitchFamily="34" charset="0"/>
              </a:rPr>
              <a:t>de </a:t>
            </a:r>
            <a:r>
              <a:rPr lang="es-MX" sz="1400" b="1" dirty="0">
                <a:latin typeface="Century Gothic" pitchFamily="34" charset="0"/>
              </a:rPr>
              <a:t>quince años</a:t>
            </a:r>
            <a:r>
              <a:rPr lang="es-MX" sz="1400" b="1" dirty="0" smtClean="0">
                <a:latin typeface="Century Gothic" pitchFamily="34" charset="0"/>
              </a:rPr>
              <a:t>:</a:t>
            </a:r>
          </a:p>
          <a:p>
            <a:pPr algn="ctr"/>
            <a:endParaRPr lang="es-MX" sz="800" b="1" dirty="0">
              <a:latin typeface="Century Gothic" pitchFamily="34" charset="0"/>
            </a:endParaRPr>
          </a:p>
          <a:p>
            <a:pPr algn="ctr"/>
            <a:r>
              <a:rPr lang="es-MX" sz="1400" dirty="0">
                <a:latin typeface="Century Gothic" pitchFamily="34" charset="0"/>
              </a:rPr>
              <a:t>Cuando ilícitamente se introduzca en forma total o parcial por la vía anal o vaginal cualquier elemento o instrumento distinto al pene.</a:t>
            </a:r>
          </a:p>
        </p:txBody>
      </p:sp>
      <p:sp>
        <p:nvSpPr>
          <p:cNvPr id="25" name="CuadroTexto 21"/>
          <p:cNvSpPr txBox="1"/>
          <p:nvPr/>
        </p:nvSpPr>
        <p:spPr>
          <a:xfrm>
            <a:off x="4499992" y="2907169"/>
            <a:ext cx="4523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Century Gothic" pitchFamily="34" charset="0"/>
              </a:rPr>
              <a:t>Abuso sexual</a:t>
            </a:r>
            <a:r>
              <a:rPr lang="es-MX" sz="1400" b="1" dirty="0" smtClean="0">
                <a:latin typeface="Century Gothic" pitchFamily="34" charset="0"/>
              </a:rPr>
              <a:t>:</a:t>
            </a:r>
          </a:p>
          <a:p>
            <a:pPr algn="ctr"/>
            <a:endParaRPr lang="es-MX" sz="800" b="1" dirty="0">
              <a:latin typeface="Century Gothic" pitchFamily="34" charset="0"/>
            </a:endParaRPr>
          </a:p>
          <a:p>
            <a:pPr algn="ctr"/>
            <a:r>
              <a:rPr lang="es-MX" sz="1400" dirty="0">
                <a:latin typeface="Century Gothic" pitchFamily="34" charset="0"/>
              </a:rPr>
              <a:t>Cuando sin intención de llegar a la cópula (relaciones sexuales), se ejecute un acto erótico en una persona que no tenga la capacidad de comprender el significado del hecho.</a:t>
            </a:r>
            <a:endParaRPr lang="es-MX" sz="1400" b="1" dirty="0">
              <a:latin typeface="Century Gothic" pitchFamily="34" charset="0"/>
            </a:endParaRPr>
          </a:p>
        </p:txBody>
      </p:sp>
      <p:sp>
        <p:nvSpPr>
          <p:cNvPr id="26" name="CuadroTexto 22"/>
          <p:cNvSpPr txBox="1"/>
          <p:nvPr/>
        </p:nvSpPr>
        <p:spPr>
          <a:xfrm>
            <a:off x="4499992" y="4197715"/>
            <a:ext cx="4523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Century Gothic" pitchFamily="34" charset="0"/>
              </a:rPr>
              <a:t>Procuración sexual: </a:t>
            </a:r>
            <a:endParaRPr lang="es-MX" sz="1400" b="1" dirty="0" smtClean="0">
              <a:latin typeface="Century Gothic" pitchFamily="34" charset="0"/>
            </a:endParaRPr>
          </a:p>
          <a:p>
            <a:pPr algn="ctr"/>
            <a:endParaRPr lang="es-MX" sz="800" b="1" dirty="0">
              <a:latin typeface="Century Gothic" pitchFamily="34" charset="0"/>
            </a:endParaRPr>
          </a:p>
          <a:p>
            <a:pPr algn="ctr"/>
            <a:r>
              <a:rPr lang="es-MX" sz="1400" dirty="0">
                <a:latin typeface="Century Gothic" pitchFamily="34" charset="0"/>
              </a:rPr>
              <a:t>Cuando se solicite a una persona que tenga menos de quince años, que brinde favores sexuales.</a:t>
            </a:r>
            <a:endParaRPr lang="es-MX" sz="1400" b="1" dirty="0">
              <a:latin typeface="Century Gothic" pitchFamily="34" charset="0"/>
            </a:endParaRPr>
          </a:p>
        </p:txBody>
      </p:sp>
      <p:sp>
        <p:nvSpPr>
          <p:cNvPr id="27" name="Rectángulo 10"/>
          <p:cNvSpPr/>
          <p:nvPr/>
        </p:nvSpPr>
        <p:spPr>
          <a:xfrm>
            <a:off x="4499992" y="5247801"/>
            <a:ext cx="45235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Century Gothic" pitchFamily="34" charset="0"/>
              </a:rPr>
              <a:t>Estupro</a:t>
            </a:r>
            <a:r>
              <a:rPr lang="es-MX" sz="1400" b="1" dirty="0" smtClean="0">
                <a:latin typeface="Century Gothic" pitchFamily="34" charset="0"/>
              </a:rPr>
              <a:t>:</a:t>
            </a:r>
          </a:p>
          <a:p>
            <a:pPr algn="ctr"/>
            <a:endParaRPr lang="es-MX" sz="800" b="1" dirty="0">
              <a:latin typeface="Century Gothic" pitchFamily="34" charset="0"/>
            </a:endParaRPr>
          </a:p>
          <a:p>
            <a:pPr algn="ctr"/>
            <a:r>
              <a:rPr lang="es-MX" sz="1400" dirty="0">
                <a:latin typeface="Century Gothic" pitchFamily="34" charset="0"/>
              </a:rPr>
              <a:t>Cuando por medio de la seducción o el engaño se tenga cópula </a:t>
            </a:r>
            <a:r>
              <a:rPr lang="es-MX" sz="1400" dirty="0" smtClean="0">
                <a:latin typeface="Century Gothic" pitchFamily="34" charset="0"/>
              </a:rPr>
              <a:t>(relaciones </a:t>
            </a:r>
            <a:r>
              <a:rPr lang="es-MX" sz="1400" dirty="0">
                <a:latin typeface="Century Gothic" pitchFamily="34" charset="0"/>
              </a:rPr>
              <a:t>sexuales) con un menor de dieciocho años de edad y mayor de quince años.</a:t>
            </a:r>
          </a:p>
          <a:p>
            <a:pPr algn="ctr"/>
            <a:endParaRPr lang="es-MX" sz="1400" b="1" dirty="0">
              <a:latin typeface="Century Gothic" pitchFamily="34" charset="0"/>
            </a:endParaRPr>
          </a:p>
        </p:txBody>
      </p:sp>
      <p:pic>
        <p:nvPicPr>
          <p:cNvPr id="28" name="Picture 2" descr="Es 2019 el año con más ataques sexuales a menores">
            <a:extLst>
              <a:ext uri="{FF2B5EF4-FFF2-40B4-BE49-F238E27FC236}">
                <a16:creationId xmlns="" xmlns:a16="http://schemas.microsoft.com/office/drawing/2014/main" id="{0D0F3B5F-8D21-834B-A13A-0E5CC0C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7692"/>
            <a:ext cx="2519238" cy="175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CuadroTexto 7"/>
          <p:cNvSpPr txBox="1"/>
          <p:nvPr/>
        </p:nvSpPr>
        <p:spPr>
          <a:xfrm>
            <a:off x="523416" y="3482247"/>
            <a:ext cx="37566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Century Gothic" pitchFamily="34" charset="0"/>
              </a:rPr>
              <a:t>Violación: </a:t>
            </a:r>
            <a:endParaRPr lang="es-MX" sz="1400" b="1" dirty="0" smtClean="0">
              <a:latin typeface="Century Gothic" pitchFamily="34" charset="0"/>
            </a:endParaRPr>
          </a:p>
          <a:p>
            <a:pPr algn="ctr"/>
            <a:endParaRPr lang="es-MX" sz="800" b="1" dirty="0">
              <a:latin typeface="Century Gothic" pitchFamily="34" charset="0"/>
            </a:endParaRPr>
          </a:p>
          <a:p>
            <a:pPr algn="ctr"/>
            <a:r>
              <a:rPr lang="es-MX" sz="1400" dirty="0">
                <a:latin typeface="Century Gothic" pitchFamily="34" charset="0"/>
              </a:rPr>
              <a:t>Cuando por medio </a:t>
            </a:r>
            <a:r>
              <a:rPr lang="es-MX" sz="1400" b="1" dirty="0">
                <a:latin typeface="Century Gothic" pitchFamily="34" charset="0"/>
              </a:rPr>
              <a:t>de</a:t>
            </a:r>
            <a:r>
              <a:rPr lang="es-MX" sz="1400" dirty="0">
                <a:latin typeface="Century Gothic" pitchFamily="34" charset="0"/>
              </a:rPr>
              <a:t> </a:t>
            </a:r>
            <a:r>
              <a:rPr lang="es-MX" sz="1400" b="1" dirty="0">
                <a:latin typeface="Century Gothic" pitchFamily="34" charset="0"/>
              </a:rPr>
              <a:t>violencia</a:t>
            </a:r>
            <a:r>
              <a:rPr lang="es-MX" sz="1400" dirty="0">
                <a:latin typeface="Century Gothic" pitchFamily="34" charset="0"/>
              </a:rPr>
              <a:t> </a:t>
            </a:r>
            <a:r>
              <a:rPr lang="es-MX" sz="1400" b="1" dirty="0">
                <a:latin typeface="Century Gothic" pitchFamily="34" charset="0"/>
              </a:rPr>
              <a:t>física</a:t>
            </a:r>
            <a:r>
              <a:rPr lang="es-MX" sz="1400" dirty="0">
                <a:latin typeface="Century Gothic" pitchFamily="34" charset="0"/>
              </a:rPr>
              <a:t>, </a:t>
            </a:r>
          </a:p>
          <a:p>
            <a:pPr algn="ctr"/>
            <a:r>
              <a:rPr lang="es-MX" sz="1400" b="1" dirty="0">
                <a:latin typeface="Century Gothic" pitchFamily="34" charset="0"/>
              </a:rPr>
              <a:t>psicológica</a:t>
            </a:r>
            <a:r>
              <a:rPr lang="es-MX" sz="1400" dirty="0">
                <a:latin typeface="Century Gothic" pitchFamily="34" charset="0"/>
              </a:rPr>
              <a:t> </a:t>
            </a:r>
            <a:r>
              <a:rPr lang="es-MX" sz="1400" b="1" dirty="0">
                <a:latin typeface="Century Gothic" pitchFamily="34" charset="0"/>
              </a:rPr>
              <a:t>o</a:t>
            </a:r>
            <a:r>
              <a:rPr lang="es-MX" sz="1400" dirty="0">
                <a:latin typeface="Century Gothic" pitchFamily="34" charset="0"/>
              </a:rPr>
              <a:t> </a:t>
            </a:r>
            <a:r>
              <a:rPr lang="es-MX" sz="1400" b="1" dirty="0">
                <a:latin typeface="Century Gothic" pitchFamily="34" charset="0"/>
              </a:rPr>
              <a:t>moral</a:t>
            </a:r>
            <a:r>
              <a:rPr lang="es-MX" sz="1400" dirty="0">
                <a:latin typeface="Century Gothic" pitchFamily="34" charset="0"/>
              </a:rPr>
              <a:t>, una </a:t>
            </a:r>
            <a:r>
              <a:rPr lang="es-MX" sz="1400" b="1" dirty="0">
                <a:latin typeface="Century Gothic" pitchFamily="34" charset="0"/>
              </a:rPr>
              <a:t>persona</a:t>
            </a:r>
            <a:r>
              <a:rPr lang="es-MX" sz="1400" dirty="0">
                <a:latin typeface="Century Gothic" pitchFamily="34" charset="0"/>
              </a:rPr>
              <a:t> </a:t>
            </a:r>
            <a:r>
              <a:rPr lang="es-MX" sz="1400" b="1" dirty="0">
                <a:latin typeface="Century Gothic" pitchFamily="34" charset="0"/>
              </a:rPr>
              <a:t>tenga</a:t>
            </a:r>
            <a:r>
              <a:rPr lang="es-MX" sz="1400" dirty="0">
                <a:latin typeface="Century Gothic" pitchFamily="34" charset="0"/>
              </a:rPr>
              <a:t> </a:t>
            </a:r>
            <a:r>
              <a:rPr lang="es-MX" sz="1400" b="1" dirty="0">
                <a:latin typeface="Century Gothic" pitchFamily="34" charset="0"/>
              </a:rPr>
              <a:t>cópula</a:t>
            </a:r>
          </a:p>
          <a:p>
            <a:pPr algn="ctr"/>
            <a:r>
              <a:rPr lang="es-MX" sz="1400" dirty="0">
                <a:latin typeface="Century Gothic" pitchFamily="34" charset="0"/>
              </a:rPr>
              <a:t> (relaciones sexuales) con otra </a:t>
            </a:r>
            <a:r>
              <a:rPr lang="es-MX" sz="1400" b="1" dirty="0">
                <a:latin typeface="Century Gothic" pitchFamily="34" charset="0"/>
              </a:rPr>
              <a:t>sin</a:t>
            </a:r>
            <a:r>
              <a:rPr lang="es-MX" sz="1400" dirty="0">
                <a:latin typeface="Century Gothic" pitchFamily="34" charset="0"/>
              </a:rPr>
              <a:t> </a:t>
            </a:r>
            <a:r>
              <a:rPr lang="es-MX" sz="1400" b="1" dirty="0">
                <a:latin typeface="Century Gothic" pitchFamily="34" charset="0"/>
              </a:rPr>
              <a:t>su</a:t>
            </a:r>
            <a:r>
              <a:rPr lang="es-MX" sz="1400" dirty="0">
                <a:latin typeface="Century Gothic" pitchFamily="34" charset="0"/>
              </a:rPr>
              <a:t> </a:t>
            </a:r>
            <a:r>
              <a:rPr lang="es-MX" sz="1400" b="1" dirty="0">
                <a:latin typeface="Century Gothic" pitchFamily="34" charset="0"/>
              </a:rPr>
              <a:t>voluntad.</a:t>
            </a:r>
            <a:r>
              <a:rPr lang="es-MX" sz="1400" dirty="0">
                <a:latin typeface="Century Gothic" pitchFamily="34" charset="0"/>
              </a:rPr>
              <a:t> </a:t>
            </a:r>
            <a:endParaRPr lang="es-MX" sz="1400" b="1" dirty="0">
              <a:latin typeface="Century Gothic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9899"/>
            <a:ext cx="9144000" cy="7281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-201094" y="-193460"/>
            <a:ext cx="1384428" cy="10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009A4497-569D-344E-BAC8-15F60A1FC8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6634690" y="0"/>
            <a:ext cx="2519238" cy="2519238"/>
          </a:xfrm>
          <a:prstGeom prst="rect">
            <a:avLst/>
          </a:prstGeom>
          <a:effectLst/>
        </p:spPr>
      </p:pic>
      <p:sp>
        <p:nvSpPr>
          <p:cNvPr id="2" name="Rectángulo 1"/>
          <p:cNvSpPr/>
          <p:nvPr/>
        </p:nvSpPr>
        <p:spPr>
          <a:xfrm>
            <a:off x="233894" y="393610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s-MX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adroTexto 11"/>
          <p:cNvSpPr txBox="1"/>
          <p:nvPr/>
        </p:nvSpPr>
        <p:spPr>
          <a:xfrm>
            <a:off x="4370395" y="2595768"/>
            <a:ext cx="46236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80808"/>
                </a:solidFill>
                <a:latin typeface="Century Gothic" pitchFamily="34" charset="0"/>
              </a:rPr>
              <a:t>Acoso sexual</a:t>
            </a:r>
            <a:r>
              <a:rPr lang="es-MX" sz="1400" b="1" dirty="0" smtClean="0">
                <a:solidFill>
                  <a:srgbClr val="080808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s-MX" sz="800" dirty="0">
              <a:latin typeface="Century Gothic" pitchFamily="34" charset="0"/>
            </a:endParaRPr>
          </a:p>
          <a:p>
            <a:pPr algn="ctr"/>
            <a:r>
              <a:rPr lang="es-MX" sz="1400" dirty="0">
                <a:latin typeface="Century Gothic" pitchFamily="34" charset="0"/>
              </a:rPr>
              <a:t>Cuando se  solicite favores sexuales para sí o para una tercera persona o se realiza una conducta de naturaleza sexual indeseable para quien la recibe, ya sea de manera directa, a </a:t>
            </a:r>
            <a:r>
              <a:rPr lang="es-MX" sz="1400" b="1" dirty="0">
                <a:latin typeface="Century Gothic" pitchFamily="34" charset="0"/>
              </a:rPr>
              <a:t>través de medios informáticos, audiovisuales, virtuales o de cualquier otra forma</a:t>
            </a:r>
            <a:r>
              <a:rPr lang="es-MX" sz="1400" b="1" dirty="0" smtClean="0">
                <a:latin typeface="Century Gothic" pitchFamily="34" charset="0"/>
              </a:rPr>
              <a:t>.</a:t>
            </a:r>
            <a:endParaRPr lang="es-MX" sz="1400" b="1" dirty="0">
              <a:latin typeface="Century Gothic" pitchFamily="34" charset="0"/>
            </a:endParaRPr>
          </a:p>
        </p:txBody>
      </p:sp>
      <p:sp>
        <p:nvSpPr>
          <p:cNvPr id="26" name="CuadroTexto 13"/>
          <p:cNvSpPr txBox="1"/>
          <p:nvPr/>
        </p:nvSpPr>
        <p:spPr>
          <a:xfrm>
            <a:off x="4378380" y="405240"/>
            <a:ext cx="4644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Violación a la intimidad sexual:</a:t>
            </a:r>
          </a:p>
          <a:p>
            <a:pPr algn="ctr"/>
            <a:endParaRPr lang="es-MX" sz="800" dirty="0" smtClean="0">
              <a:latin typeface="Century Gothic" pitchFamily="34" charset="0"/>
            </a:endParaRPr>
          </a:p>
          <a:p>
            <a:pPr algn="ctr"/>
            <a:r>
              <a:rPr lang="es-MX" sz="1400" dirty="0" smtClean="0">
                <a:latin typeface="Century Gothic" pitchFamily="34" charset="0"/>
              </a:rPr>
              <a:t>Cuando </a:t>
            </a:r>
            <a:r>
              <a:rPr lang="es-MX" sz="1400" dirty="0">
                <a:latin typeface="Century Gothic" pitchFamily="34" charset="0"/>
              </a:rPr>
              <a:t>con el fin de causar daño o lograr la obtención de un </a:t>
            </a:r>
            <a:r>
              <a:rPr lang="es-MX" sz="1400" b="1" dirty="0">
                <a:latin typeface="Century Gothic" pitchFamily="34" charset="0"/>
              </a:rPr>
              <a:t>beneficio sexual</a:t>
            </a:r>
            <a:r>
              <a:rPr lang="es-MX" sz="1400" dirty="0">
                <a:latin typeface="Century Gothic" pitchFamily="34" charset="0"/>
              </a:rPr>
              <a:t>, por cualquier medio se divulgue, comparta, distribuya, compile, comercialice, solicite y/o publique o amenace con </a:t>
            </a:r>
            <a:r>
              <a:rPr lang="es-MX" sz="1400" b="1" dirty="0">
                <a:latin typeface="Century Gothic" pitchFamily="34" charset="0"/>
              </a:rPr>
              <a:t>publicar imágenes, audios o videos de una persona con contenido íntimo, erótico o sexual</a:t>
            </a:r>
            <a:r>
              <a:rPr lang="es-MX" sz="1400" dirty="0">
                <a:latin typeface="Century Gothic" pitchFamily="34" charset="0"/>
              </a:rPr>
              <a:t>, sin su consentimiento. </a:t>
            </a:r>
          </a:p>
        </p:txBody>
      </p:sp>
      <p:sp>
        <p:nvSpPr>
          <p:cNvPr id="27" name="CuadroTexto 14"/>
          <p:cNvSpPr txBox="1"/>
          <p:nvPr/>
        </p:nvSpPr>
        <p:spPr>
          <a:xfrm>
            <a:off x="327792" y="4588376"/>
            <a:ext cx="3907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80808"/>
                </a:solidFill>
                <a:latin typeface="Century Gothic" pitchFamily="34" charset="0"/>
              </a:rPr>
              <a:t>Hostigamiento sexual</a:t>
            </a:r>
            <a:r>
              <a:rPr lang="es-MX" sz="1400" b="1" dirty="0" smtClean="0">
                <a:solidFill>
                  <a:srgbClr val="080808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s-MX" sz="800" dirty="0">
              <a:latin typeface="Century Gothic" pitchFamily="34" charset="0"/>
            </a:endParaRPr>
          </a:p>
          <a:p>
            <a:pPr algn="ctr"/>
            <a:r>
              <a:rPr lang="es-MX" sz="1400" dirty="0" smtClean="0">
                <a:latin typeface="Century Gothic" pitchFamily="34" charset="0"/>
              </a:rPr>
              <a:t>Cuando </a:t>
            </a:r>
            <a:r>
              <a:rPr lang="es-MX" sz="1400" dirty="0">
                <a:latin typeface="Century Gothic" pitchFamily="34" charset="0"/>
              </a:rPr>
              <a:t>una persona basada en el ejercicio del poder de subordinación respecto de la víctima, realice una conducta </a:t>
            </a:r>
            <a:r>
              <a:rPr lang="es-MX" sz="1400" b="1" dirty="0">
                <a:latin typeface="Century Gothic" pitchFamily="34" charset="0"/>
              </a:rPr>
              <a:t>de tipo verbal, física o ambas, relacionadas con la sexualidad.</a:t>
            </a:r>
            <a:endParaRPr lang="es-MX" sz="1400" dirty="0">
              <a:latin typeface="Century Gothic" pitchFamily="34" charset="0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4370395" y="4554957"/>
            <a:ext cx="4631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algn="ctr"/>
            <a:r>
              <a:rPr lang="es-MX" sz="1400" b="1" dirty="0">
                <a:latin typeface="Century Gothic" pitchFamily="34" charset="0"/>
              </a:rPr>
              <a:t>Corrupción de menores e incapaces: </a:t>
            </a:r>
          </a:p>
          <a:p>
            <a:pPr marL="171450" lvl="8" indent="-171450" algn="ctr">
              <a:buFont typeface="Arial" panose="020B0604020202020204" pitchFamily="34" charset="0"/>
              <a:buChar char="•"/>
            </a:pPr>
            <a:endParaRPr lang="es-MX" sz="800" dirty="0" smtClean="0">
              <a:latin typeface="Century Gothic" pitchFamily="34" charset="0"/>
            </a:endParaRPr>
          </a:p>
          <a:p>
            <a:pPr marL="171450" lvl="8" indent="-171450" algn="ctr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Century Gothic" pitchFamily="34" charset="0"/>
              </a:rPr>
              <a:t>Exhibicionismo </a:t>
            </a:r>
            <a:r>
              <a:rPr lang="es-MX" sz="1400" dirty="0">
                <a:latin typeface="Century Gothic" pitchFamily="34" charset="0"/>
              </a:rPr>
              <a:t>sexual.</a:t>
            </a:r>
          </a:p>
          <a:p>
            <a:pPr marL="171450" lvl="8" indent="-171450" algn="ctr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Observación de actos sexuales.</a:t>
            </a:r>
          </a:p>
          <a:p>
            <a:pPr marL="171450" lvl="8" indent="-171450" algn="ctr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Intimidación o violencia para observar pornografía.</a:t>
            </a:r>
          </a:p>
          <a:p>
            <a:pPr marL="171450" lvl="8" indent="-171450" algn="ctr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Suministro de sustancias con efectos necrotizantes.</a:t>
            </a:r>
          </a:p>
          <a:p>
            <a:pPr algn="ctr"/>
            <a:endParaRPr lang="es-MX" sz="1400" dirty="0">
              <a:latin typeface="Century Gothic" pitchFamily="34" charset="0"/>
            </a:endParaRPr>
          </a:p>
        </p:txBody>
      </p:sp>
      <p:pic>
        <p:nvPicPr>
          <p:cNvPr id="30" name="Picture 2" descr="Registra Puebla 10 casos de corrupción de menores en dos meses - El Sol de  Puebla | Noticias Locales, Policiacas, sobre México, Puebla y el Mundo">
            <a:extLst>
              <a:ext uri="{FF2B5EF4-FFF2-40B4-BE49-F238E27FC236}">
                <a16:creationId xmlns="" xmlns:a16="http://schemas.microsoft.com/office/drawing/2014/main" id="{EDA11C61-2FEA-E84B-9DC0-D5A21CBF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45" y="2669351"/>
            <a:ext cx="2614688" cy="163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8" descr="Dallas: Al-Anon, el recurso de ayuda para personas con algún familiar  alcohólico">
            <a:extLst>
              <a:ext uri="{FF2B5EF4-FFF2-40B4-BE49-F238E27FC236}">
                <a16:creationId xmlns="" xmlns:a16="http://schemas.microsoft.com/office/drawing/2014/main" id="{3055AA70-19E8-8F43-B8FB-1DC3A817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444">
            <a:off x="712958" y="712829"/>
            <a:ext cx="2930405" cy="164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29899"/>
            <a:ext cx="9144000" cy="7281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233894" y="-128507"/>
            <a:ext cx="1384428" cy="1069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9899"/>
            <a:ext cx="9144000" cy="728101"/>
          </a:xfrm>
          <a:prstGeom prst="rect">
            <a:avLst/>
          </a:prstGeom>
        </p:spPr>
      </p:pic>
      <p:pic>
        <p:nvPicPr>
          <p:cNvPr id="6" name="Picture 20" descr="http://www.ahoraquelovesdinomas.com/img/iconos/di%20no%20mas_files/padres-17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7" y="1882239"/>
            <a:ext cx="1110658" cy="1075311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://www.ahoraquelovesdinomas.com/img/iconos/di%20no%20mas_files/padres-18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34" y="1879224"/>
            <a:ext cx="1313384" cy="107832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http://www.ahoraquelovesdinomas.com/img/iconos/di%20no%20mas_files/padres-19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77" y="1880112"/>
            <a:ext cx="1038127" cy="1077438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"/>
          <p:cNvSpPr txBox="1"/>
          <p:nvPr/>
        </p:nvSpPr>
        <p:spPr>
          <a:xfrm>
            <a:off x="761737" y="749918"/>
            <a:ext cx="762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entury Gothic" pitchFamily="34" charset="0"/>
                <a:ea typeface="+mj-ea"/>
                <a:cs typeface="+mj-cs"/>
              </a:rPr>
              <a:t>¿Qué hacer en caso de detectar que su hijo o hija fue víctima de algún delito sexual?</a:t>
            </a:r>
          </a:p>
        </p:txBody>
      </p:sp>
      <p:sp>
        <p:nvSpPr>
          <p:cNvPr id="4" name="Forma libre 3"/>
          <p:cNvSpPr/>
          <p:nvPr/>
        </p:nvSpPr>
        <p:spPr>
          <a:xfrm>
            <a:off x="722087" y="2984809"/>
            <a:ext cx="2004739" cy="2793909"/>
          </a:xfrm>
          <a:custGeom>
            <a:avLst/>
            <a:gdLst>
              <a:gd name="connsiteX0" fmla="*/ 0 w 2004739"/>
              <a:gd name="connsiteY0" fmla="*/ 200474 h 2793909"/>
              <a:gd name="connsiteX1" fmla="*/ 200474 w 2004739"/>
              <a:gd name="connsiteY1" fmla="*/ 0 h 2793909"/>
              <a:gd name="connsiteX2" fmla="*/ 1804265 w 2004739"/>
              <a:gd name="connsiteY2" fmla="*/ 0 h 2793909"/>
              <a:gd name="connsiteX3" fmla="*/ 2004739 w 2004739"/>
              <a:gd name="connsiteY3" fmla="*/ 200474 h 2793909"/>
              <a:gd name="connsiteX4" fmla="*/ 2004739 w 2004739"/>
              <a:gd name="connsiteY4" fmla="*/ 2593435 h 2793909"/>
              <a:gd name="connsiteX5" fmla="*/ 1804265 w 2004739"/>
              <a:gd name="connsiteY5" fmla="*/ 2793909 h 2793909"/>
              <a:gd name="connsiteX6" fmla="*/ 200474 w 2004739"/>
              <a:gd name="connsiteY6" fmla="*/ 2793909 h 2793909"/>
              <a:gd name="connsiteX7" fmla="*/ 0 w 2004739"/>
              <a:gd name="connsiteY7" fmla="*/ 2593435 h 2793909"/>
              <a:gd name="connsiteX8" fmla="*/ 0 w 2004739"/>
              <a:gd name="connsiteY8" fmla="*/ 200474 h 279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739" h="2793909">
                <a:moveTo>
                  <a:pt x="0" y="200474"/>
                </a:moveTo>
                <a:cubicBezTo>
                  <a:pt x="0" y="89755"/>
                  <a:pt x="89755" y="0"/>
                  <a:pt x="200474" y="0"/>
                </a:cubicBezTo>
                <a:lnTo>
                  <a:pt x="1804265" y="0"/>
                </a:lnTo>
                <a:cubicBezTo>
                  <a:pt x="1914984" y="0"/>
                  <a:pt x="2004739" y="89755"/>
                  <a:pt x="2004739" y="200474"/>
                </a:cubicBezTo>
                <a:lnTo>
                  <a:pt x="2004739" y="2593435"/>
                </a:lnTo>
                <a:cubicBezTo>
                  <a:pt x="2004739" y="2704154"/>
                  <a:pt x="1914984" y="2793909"/>
                  <a:pt x="1804265" y="2793909"/>
                </a:cubicBezTo>
                <a:lnTo>
                  <a:pt x="200474" y="2793909"/>
                </a:lnTo>
                <a:cubicBezTo>
                  <a:pt x="89755" y="2793909"/>
                  <a:pt x="0" y="2704154"/>
                  <a:pt x="0" y="2593435"/>
                </a:cubicBezTo>
                <a:lnTo>
                  <a:pt x="0" y="200474"/>
                </a:lnTo>
                <a:close/>
              </a:path>
            </a:pathLst>
          </a:custGeom>
          <a:solidFill>
            <a:srgbClr val="EBB51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57" tIns="112057" rIns="112057" bIns="11205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Denuncie el caso, lleve a su hija o hijo ante la autoridad competente para que se realice  una revisión con un medico legista </a:t>
            </a:r>
            <a:r>
              <a:rPr lang="es-MX" sz="1400" kern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y </a:t>
            </a:r>
            <a:r>
              <a:rPr lang="es-MX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se le brinde la atención   psicológica necesaria.</a:t>
            </a:r>
          </a:p>
        </p:txBody>
      </p:sp>
      <p:sp>
        <p:nvSpPr>
          <p:cNvPr id="5" name="Forma libre 4"/>
          <p:cNvSpPr/>
          <p:nvPr/>
        </p:nvSpPr>
        <p:spPr>
          <a:xfrm rot="43827">
            <a:off x="2935095" y="4151426"/>
            <a:ext cx="441603" cy="497175"/>
          </a:xfrm>
          <a:custGeom>
            <a:avLst/>
            <a:gdLst>
              <a:gd name="connsiteX0" fmla="*/ 0 w 441603"/>
              <a:gd name="connsiteY0" fmla="*/ 99435 h 497175"/>
              <a:gd name="connsiteX1" fmla="*/ 220802 w 441603"/>
              <a:gd name="connsiteY1" fmla="*/ 99435 h 497175"/>
              <a:gd name="connsiteX2" fmla="*/ 220802 w 441603"/>
              <a:gd name="connsiteY2" fmla="*/ 0 h 497175"/>
              <a:gd name="connsiteX3" fmla="*/ 441603 w 441603"/>
              <a:gd name="connsiteY3" fmla="*/ 248588 h 497175"/>
              <a:gd name="connsiteX4" fmla="*/ 220802 w 441603"/>
              <a:gd name="connsiteY4" fmla="*/ 497175 h 497175"/>
              <a:gd name="connsiteX5" fmla="*/ 220802 w 441603"/>
              <a:gd name="connsiteY5" fmla="*/ 397740 h 497175"/>
              <a:gd name="connsiteX6" fmla="*/ 0 w 441603"/>
              <a:gd name="connsiteY6" fmla="*/ 397740 h 497175"/>
              <a:gd name="connsiteX7" fmla="*/ 0 w 441603"/>
              <a:gd name="connsiteY7" fmla="*/ 99435 h 49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603" h="497175">
                <a:moveTo>
                  <a:pt x="0" y="99435"/>
                </a:moveTo>
                <a:lnTo>
                  <a:pt x="220802" y="99435"/>
                </a:lnTo>
                <a:lnTo>
                  <a:pt x="220802" y="0"/>
                </a:lnTo>
                <a:lnTo>
                  <a:pt x="441603" y="248588"/>
                </a:lnTo>
                <a:lnTo>
                  <a:pt x="220802" y="497175"/>
                </a:lnTo>
                <a:lnTo>
                  <a:pt x="220802" y="397740"/>
                </a:lnTo>
                <a:lnTo>
                  <a:pt x="0" y="397740"/>
                </a:lnTo>
                <a:lnTo>
                  <a:pt x="0" y="994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435" rIns="132481" bIns="9943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100" kern="1200" dirty="0"/>
          </a:p>
        </p:txBody>
      </p:sp>
      <p:sp>
        <p:nvSpPr>
          <p:cNvPr id="7" name="Forma libre 6"/>
          <p:cNvSpPr/>
          <p:nvPr/>
        </p:nvSpPr>
        <p:spPr>
          <a:xfrm>
            <a:off x="3559972" y="3020990"/>
            <a:ext cx="2004739" cy="2793909"/>
          </a:xfrm>
          <a:custGeom>
            <a:avLst/>
            <a:gdLst>
              <a:gd name="connsiteX0" fmla="*/ 0 w 2004739"/>
              <a:gd name="connsiteY0" fmla="*/ 200474 h 2793909"/>
              <a:gd name="connsiteX1" fmla="*/ 200474 w 2004739"/>
              <a:gd name="connsiteY1" fmla="*/ 0 h 2793909"/>
              <a:gd name="connsiteX2" fmla="*/ 1804265 w 2004739"/>
              <a:gd name="connsiteY2" fmla="*/ 0 h 2793909"/>
              <a:gd name="connsiteX3" fmla="*/ 2004739 w 2004739"/>
              <a:gd name="connsiteY3" fmla="*/ 200474 h 2793909"/>
              <a:gd name="connsiteX4" fmla="*/ 2004739 w 2004739"/>
              <a:gd name="connsiteY4" fmla="*/ 2593435 h 2793909"/>
              <a:gd name="connsiteX5" fmla="*/ 1804265 w 2004739"/>
              <a:gd name="connsiteY5" fmla="*/ 2793909 h 2793909"/>
              <a:gd name="connsiteX6" fmla="*/ 200474 w 2004739"/>
              <a:gd name="connsiteY6" fmla="*/ 2793909 h 2793909"/>
              <a:gd name="connsiteX7" fmla="*/ 0 w 2004739"/>
              <a:gd name="connsiteY7" fmla="*/ 2593435 h 2793909"/>
              <a:gd name="connsiteX8" fmla="*/ 0 w 2004739"/>
              <a:gd name="connsiteY8" fmla="*/ 200474 h 279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739" h="2793909">
                <a:moveTo>
                  <a:pt x="0" y="200474"/>
                </a:moveTo>
                <a:cubicBezTo>
                  <a:pt x="0" y="89755"/>
                  <a:pt x="89755" y="0"/>
                  <a:pt x="200474" y="0"/>
                </a:cubicBezTo>
                <a:lnTo>
                  <a:pt x="1804265" y="0"/>
                </a:lnTo>
                <a:cubicBezTo>
                  <a:pt x="1914984" y="0"/>
                  <a:pt x="2004739" y="89755"/>
                  <a:pt x="2004739" y="200474"/>
                </a:cubicBezTo>
                <a:lnTo>
                  <a:pt x="2004739" y="2593435"/>
                </a:lnTo>
                <a:cubicBezTo>
                  <a:pt x="2004739" y="2704154"/>
                  <a:pt x="1914984" y="2793909"/>
                  <a:pt x="1804265" y="2793909"/>
                </a:cubicBezTo>
                <a:lnTo>
                  <a:pt x="200474" y="2793909"/>
                </a:lnTo>
                <a:cubicBezTo>
                  <a:pt x="89755" y="2793909"/>
                  <a:pt x="0" y="2704154"/>
                  <a:pt x="0" y="2593435"/>
                </a:cubicBezTo>
                <a:lnTo>
                  <a:pt x="0" y="20047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9820019"/>
              <a:satOff val="-14970"/>
              <a:lumOff val="-3726"/>
              <a:alphaOff val="0"/>
            </a:schemeClr>
          </a:fillRef>
          <a:effectRef idx="0">
            <a:schemeClr val="accent5">
              <a:hueOff val="9820019"/>
              <a:satOff val="-14970"/>
              <a:lumOff val="-3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57" tIns="112057" rIns="112057" bIns="11205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 permita que re-victimicen a su hija o hijo. Cuando el caso sea denunciado, solo permita que la niña, niño o adolescente brinde un único testimonio a la instancia competente de la investigación (Fiscalía).</a:t>
            </a:r>
          </a:p>
        </p:txBody>
      </p:sp>
      <p:sp>
        <p:nvSpPr>
          <p:cNvPr id="14" name="Forma libre 13"/>
          <p:cNvSpPr/>
          <p:nvPr/>
        </p:nvSpPr>
        <p:spPr>
          <a:xfrm rot="21555187">
            <a:off x="5757355" y="4151116"/>
            <a:ext cx="408477" cy="497175"/>
          </a:xfrm>
          <a:custGeom>
            <a:avLst/>
            <a:gdLst>
              <a:gd name="connsiteX0" fmla="*/ 0 w 408477"/>
              <a:gd name="connsiteY0" fmla="*/ 99435 h 497175"/>
              <a:gd name="connsiteX1" fmla="*/ 204239 w 408477"/>
              <a:gd name="connsiteY1" fmla="*/ 99435 h 497175"/>
              <a:gd name="connsiteX2" fmla="*/ 204239 w 408477"/>
              <a:gd name="connsiteY2" fmla="*/ 0 h 497175"/>
              <a:gd name="connsiteX3" fmla="*/ 408477 w 408477"/>
              <a:gd name="connsiteY3" fmla="*/ 248588 h 497175"/>
              <a:gd name="connsiteX4" fmla="*/ 204239 w 408477"/>
              <a:gd name="connsiteY4" fmla="*/ 497175 h 497175"/>
              <a:gd name="connsiteX5" fmla="*/ 204239 w 408477"/>
              <a:gd name="connsiteY5" fmla="*/ 397740 h 497175"/>
              <a:gd name="connsiteX6" fmla="*/ 0 w 408477"/>
              <a:gd name="connsiteY6" fmla="*/ 397740 h 497175"/>
              <a:gd name="connsiteX7" fmla="*/ 0 w 408477"/>
              <a:gd name="connsiteY7" fmla="*/ 99435 h 49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477" h="497175">
                <a:moveTo>
                  <a:pt x="0" y="99435"/>
                </a:moveTo>
                <a:lnTo>
                  <a:pt x="204239" y="99435"/>
                </a:lnTo>
                <a:lnTo>
                  <a:pt x="204239" y="0"/>
                </a:lnTo>
                <a:lnTo>
                  <a:pt x="408477" y="248588"/>
                </a:lnTo>
                <a:lnTo>
                  <a:pt x="204239" y="497175"/>
                </a:lnTo>
                <a:lnTo>
                  <a:pt x="204239" y="397740"/>
                </a:lnTo>
                <a:lnTo>
                  <a:pt x="0" y="397740"/>
                </a:lnTo>
                <a:lnTo>
                  <a:pt x="0" y="994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9640037"/>
              <a:satOff val="-29940"/>
              <a:lumOff val="-7451"/>
              <a:alphaOff val="0"/>
            </a:schemeClr>
          </a:fillRef>
          <a:effectRef idx="0">
            <a:schemeClr val="accent5">
              <a:hueOff val="19640037"/>
              <a:satOff val="-29940"/>
              <a:lumOff val="-7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435" rIns="122543" bIns="9943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100" kern="1200" dirty="0"/>
          </a:p>
        </p:txBody>
      </p:sp>
      <p:sp>
        <p:nvSpPr>
          <p:cNvPr id="15" name="Forma libre 14"/>
          <p:cNvSpPr/>
          <p:nvPr/>
        </p:nvSpPr>
        <p:spPr>
          <a:xfrm>
            <a:off x="6335357" y="2984809"/>
            <a:ext cx="2004739" cy="2793909"/>
          </a:xfrm>
          <a:custGeom>
            <a:avLst/>
            <a:gdLst>
              <a:gd name="connsiteX0" fmla="*/ 0 w 2004739"/>
              <a:gd name="connsiteY0" fmla="*/ 200474 h 2793909"/>
              <a:gd name="connsiteX1" fmla="*/ 200474 w 2004739"/>
              <a:gd name="connsiteY1" fmla="*/ 0 h 2793909"/>
              <a:gd name="connsiteX2" fmla="*/ 1804265 w 2004739"/>
              <a:gd name="connsiteY2" fmla="*/ 0 h 2793909"/>
              <a:gd name="connsiteX3" fmla="*/ 2004739 w 2004739"/>
              <a:gd name="connsiteY3" fmla="*/ 200474 h 2793909"/>
              <a:gd name="connsiteX4" fmla="*/ 2004739 w 2004739"/>
              <a:gd name="connsiteY4" fmla="*/ 2593435 h 2793909"/>
              <a:gd name="connsiteX5" fmla="*/ 1804265 w 2004739"/>
              <a:gd name="connsiteY5" fmla="*/ 2793909 h 2793909"/>
              <a:gd name="connsiteX6" fmla="*/ 200474 w 2004739"/>
              <a:gd name="connsiteY6" fmla="*/ 2793909 h 2793909"/>
              <a:gd name="connsiteX7" fmla="*/ 0 w 2004739"/>
              <a:gd name="connsiteY7" fmla="*/ 2593435 h 2793909"/>
              <a:gd name="connsiteX8" fmla="*/ 0 w 2004739"/>
              <a:gd name="connsiteY8" fmla="*/ 200474 h 279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739" h="2793909">
                <a:moveTo>
                  <a:pt x="0" y="200474"/>
                </a:moveTo>
                <a:cubicBezTo>
                  <a:pt x="0" y="89755"/>
                  <a:pt x="89755" y="0"/>
                  <a:pt x="200474" y="0"/>
                </a:cubicBezTo>
                <a:lnTo>
                  <a:pt x="1804265" y="0"/>
                </a:lnTo>
                <a:cubicBezTo>
                  <a:pt x="1914984" y="0"/>
                  <a:pt x="2004739" y="89755"/>
                  <a:pt x="2004739" y="200474"/>
                </a:cubicBezTo>
                <a:lnTo>
                  <a:pt x="2004739" y="2593435"/>
                </a:lnTo>
                <a:cubicBezTo>
                  <a:pt x="2004739" y="2704154"/>
                  <a:pt x="1914984" y="2793909"/>
                  <a:pt x="1804265" y="2793909"/>
                </a:cubicBezTo>
                <a:lnTo>
                  <a:pt x="200474" y="2793909"/>
                </a:lnTo>
                <a:cubicBezTo>
                  <a:pt x="89755" y="2793909"/>
                  <a:pt x="0" y="2704154"/>
                  <a:pt x="0" y="2593435"/>
                </a:cubicBezTo>
                <a:lnTo>
                  <a:pt x="0" y="20047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9640037"/>
              <a:satOff val="-29940"/>
              <a:lumOff val="-7451"/>
              <a:alphaOff val="0"/>
            </a:schemeClr>
          </a:fillRef>
          <a:effectRef idx="0">
            <a:schemeClr val="accent5">
              <a:hueOff val="19640037"/>
              <a:satOff val="-29940"/>
              <a:lumOff val="-7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57" tIns="112057" rIns="112057" bIns="11205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Asegúrese que el presunto agresor no esté cerca de la niña, niño o adolescente.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3203849" y="6245380"/>
            <a:ext cx="61814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-10864" y="117536"/>
            <a:ext cx="1384428" cy="10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 animBg="1"/>
      <p:bldP spid="7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" y="719192"/>
            <a:ext cx="1289564" cy="9671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3726"/>
            <a:ext cx="9144000" cy="7281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74696" y="796139"/>
            <a:ext cx="3862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E51A3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¿Cómo lo puedo prevenir?</a:t>
            </a:r>
            <a:endParaRPr lang="es-MX" sz="2400" b="1" dirty="0">
              <a:solidFill>
                <a:srgbClr val="E51A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-108520" y="-2656"/>
            <a:ext cx="1384428" cy="106978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D5152C9-4055-5346-8430-7D68E28E4B35}"/>
              </a:ext>
            </a:extLst>
          </p:cNvPr>
          <p:cNvSpPr/>
          <p:nvPr/>
        </p:nvSpPr>
        <p:spPr>
          <a:xfrm>
            <a:off x="6687954" y="306155"/>
            <a:ext cx="2052537" cy="1364299"/>
          </a:xfrm>
          <a:prstGeom prst="rect">
            <a:avLst/>
          </a:prstGeom>
          <a:solidFill>
            <a:srgbClr val="E51A3E"/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Fomente con ellos una relación de </a:t>
            </a:r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confianza</a:t>
            </a:r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para que puedan recurrir a usted, si algo les ocurre.</a:t>
            </a:r>
          </a:p>
          <a:p>
            <a:pPr lvl="0" algn="ctr"/>
            <a:endParaRPr lang="es-MX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/>
            <a:endParaRPr lang="es-MX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898937ED-D8DB-184B-AC57-D8CEDE9E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681"/>
            <a:ext cx="2045874" cy="13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F888D5CC-B4F7-3C4C-B0A6-600ECE423B1B}"/>
              </a:ext>
            </a:extLst>
          </p:cNvPr>
          <p:cNvSpPr/>
          <p:nvPr/>
        </p:nvSpPr>
        <p:spPr>
          <a:xfrm>
            <a:off x="331557" y="4037970"/>
            <a:ext cx="2052537" cy="1600438"/>
          </a:xfrm>
          <a:prstGeom prst="rect">
            <a:avLst/>
          </a:prstGeom>
          <a:solidFill>
            <a:srgbClr val="E51A3E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Dígales </a:t>
            </a:r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que </a:t>
            </a:r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nadie </a:t>
            </a:r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puede tocarles sus </a:t>
            </a:r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partes íntimas </a:t>
            </a:r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y que ellos tampoco pueden tocar las partes íntimas de nadie</a:t>
            </a:r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s-MX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22" name="Picture 6" descr="Cómo hablar con tus hijos sobre el coronavirus">
            <a:extLst>
              <a:ext uri="{FF2B5EF4-FFF2-40B4-BE49-F238E27FC236}">
                <a16:creationId xmlns="" xmlns:a16="http://schemas.microsoft.com/office/drawing/2014/main" id="{59FE3051-BF35-6841-954A-F6D783062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9" t="1881" b="17787"/>
          <a:stretch/>
        </p:blipFill>
        <p:spPr bwMode="auto">
          <a:xfrm>
            <a:off x="2467814" y="4229379"/>
            <a:ext cx="2015728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3131840" y="5733686"/>
            <a:ext cx="67687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504D127C-E502-0146-B122-939E207EE43F}"/>
              </a:ext>
            </a:extLst>
          </p:cNvPr>
          <p:cNvSpPr/>
          <p:nvPr/>
        </p:nvSpPr>
        <p:spPr>
          <a:xfrm>
            <a:off x="331559" y="1829869"/>
            <a:ext cx="2052537" cy="738664"/>
          </a:xfrm>
          <a:prstGeom prst="rect">
            <a:avLst/>
          </a:prstGeom>
          <a:solidFill>
            <a:srgbClr val="E51A3E"/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Enseñe a su hija o hijo cuáles son sus </a:t>
            </a:r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partes íntimas</a:t>
            </a:r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s-MX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26" name="Picture 10" descr="6 consejos para hablar con tus hijos sobre noticias malas">
            <a:extLst>
              <a:ext uri="{FF2B5EF4-FFF2-40B4-BE49-F238E27FC236}">
                <a16:creationId xmlns="" xmlns:a16="http://schemas.microsoft.com/office/drawing/2014/main" id="{B9499745-874B-C745-8BC6-4BD889DC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42" y="1843751"/>
            <a:ext cx="2038672" cy="9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4B60F33F-FD97-9542-80FD-353BF1CD4660}"/>
              </a:ext>
            </a:extLst>
          </p:cNvPr>
          <p:cNvSpPr/>
          <p:nvPr/>
        </p:nvSpPr>
        <p:spPr>
          <a:xfrm>
            <a:off x="4553785" y="3861049"/>
            <a:ext cx="2052537" cy="1754326"/>
          </a:xfrm>
          <a:prstGeom prst="rect">
            <a:avLst/>
          </a:prstGeom>
          <a:solidFill>
            <a:srgbClr val="E51A3E"/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Escúchelos</a:t>
            </a:r>
            <a:r>
              <a:rPr lang="es-MX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 para que eleve su confianza y expresen sus sentimientos , dígale que fue muy valiente al decírselo y que ella o </a:t>
            </a:r>
            <a:r>
              <a:rPr lang="es-MX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él no tienen la culpa.</a:t>
            </a:r>
          </a:p>
        </p:txBody>
      </p:sp>
      <p:pic>
        <p:nvPicPr>
          <p:cNvPr id="9228" name="Picture 12" descr="Padres tienen un rol vital en la sexualidad responsable de sus hijos –  Diario La Nación">
            <a:extLst>
              <a:ext uri="{FF2B5EF4-FFF2-40B4-BE49-F238E27FC236}">
                <a16:creationId xmlns="" xmlns:a16="http://schemas.microsoft.com/office/drawing/2014/main" id="{97A0AE64-3F7F-F64F-B65D-C383E8B12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2"/>
          <a:stretch/>
        </p:blipFill>
        <p:spPr bwMode="auto">
          <a:xfrm>
            <a:off x="6681662" y="4093820"/>
            <a:ext cx="2058829" cy="15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35F0D97A-9249-0C43-946D-4CA26FF4D60A}"/>
              </a:ext>
            </a:extLst>
          </p:cNvPr>
          <p:cNvSpPr/>
          <p:nvPr/>
        </p:nvSpPr>
        <p:spPr>
          <a:xfrm>
            <a:off x="6677339" y="2852936"/>
            <a:ext cx="2063152" cy="1169551"/>
          </a:xfrm>
          <a:prstGeom prst="rect">
            <a:avLst/>
          </a:prstGeom>
          <a:solidFill>
            <a:srgbClr val="E51A3E"/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Prívelos </a:t>
            </a:r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de imágenes, palabras y escenas no apropiadas para su edad</a:t>
            </a:r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s-MX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30" name="Picture 14">
            <a:extLst>
              <a:ext uri="{FF2B5EF4-FFF2-40B4-BE49-F238E27FC236}">
                <a16:creationId xmlns="" xmlns:a16="http://schemas.microsoft.com/office/drawing/2014/main" id="{DDF9D6BA-A445-DA4B-830E-99ECF951D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b="6666"/>
          <a:stretch/>
        </p:blipFill>
        <p:spPr bwMode="auto">
          <a:xfrm>
            <a:off x="4553785" y="2780929"/>
            <a:ext cx="2052537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A8422870-F1DF-374D-86A1-ED3B03B3C51B}"/>
              </a:ext>
            </a:extLst>
          </p:cNvPr>
          <p:cNvSpPr/>
          <p:nvPr/>
        </p:nvSpPr>
        <p:spPr>
          <a:xfrm>
            <a:off x="4559844" y="1762950"/>
            <a:ext cx="2052537" cy="945970"/>
          </a:xfrm>
          <a:prstGeom prst="rect">
            <a:avLst/>
          </a:prstGeom>
          <a:solidFill>
            <a:srgbClr val="E51A3E"/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No deje a sus hijas e hijos pasar demasiado </a:t>
            </a:r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tiempo solos.</a:t>
            </a:r>
          </a:p>
          <a:p>
            <a:pPr lvl="0" algn="ctr"/>
            <a:endParaRPr lang="es-MX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/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9232" name="Picture 16" descr="Desde qué edad deberías dejar a tus hijos solos en casa?">
            <a:extLst>
              <a:ext uri="{FF2B5EF4-FFF2-40B4-BE49-F238E27FC236}">
                <a16:creationId xmlns="" xmlns:a16="http://schemas.microsoft.com/office/drawing/2014/main" id="{CACE868D-F567-8347-834B-D9921CA8E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18500"/>
          <a:stretch/>
        </p:blipFill>
        <p:spPr bwMode="auto">
          <a:xfrm>
            <a:off x="6681662" y="1765265"/>
            <a:ext cx="2058829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763EDCBE-410E-7442-AAEE-38DEBAFA5016}"/>
              </a:ext>
            </a:extLst>
          </p:cNvPr>
          <p:cNvSpPr/>
          <p:nvPr/>
        </p:nvSpPr>
        <p:spPr>
          <a:xfrm>
            <a:off x="2456628" y="2941578"/>
            <a:ext cx="2038100" cy="1169551"/>
          </a:xfrm>
          <a:prstGeom prst="rect">
            <a:avLst/>
          </a:prstGeom>
          <a:solidFill>
            <a:srgbClr val="E51A3E"/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Explíqueles que si alguien toca sus partes íntimas </a:t>
            </a:r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deben </a:t>
            </a:r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contárselo de inmediato.</a:t>
            </a:r>
            <a:endParaRPr lang="es-MX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36" name="Picture 20" descr="Cómo enseñar a nuestros hijos que nadie puede tocar su cuerpo |">
            <a:extLst>
              <a:ext uri="{FF2B5EF4-FFF2-40B4-BE49-F238E27FC236}">
                <a16:creationId xmlns="" xmlns:a16="http://schemas.microsoft.com/office/drawing/2014/main" id="{4FC77C46-E360-1D4E-AB5C-B4D6D4BC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8" y="2611374"/>
            <a:ext cx="2052537" cy="13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1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"/>
          <p:cNvSpPr txBox="1"/>
          <p:nvPr/>
        </p:nvSpPr>
        <p:spPr>
          <a:xfrm>
            <a:off x="1052799" y="501556"/>
            <a:ext cx="7038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entury Gothic" pitchFamily="34" charset="0"/>
              </a:rPr>
              <a:t>Entornos en donde ocurren vulneraciones hacia los derechos humamos de niñas, niños y adolescentes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9899"/>
            <a:ext cx="9144000" cy="7281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7596336" y="13787"/>
            <a:ext cx="1384428" cy="106978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80ECDCA-B7BF-354B-AB23-F6B76625DE25}"/>
              </a:ext>
            </a:extLst>
          </p:cNvPr>
          <p:cNvSpPr/>
          <p:nvPr/>
        </p:nvSpPr>
        <p:spPr>
          <a:xfrm>
            <a:off x="369331" y="4824766"/>
            <a:ext cx="2383266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Castigos físicos severos.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Omisión de cuidados.</a:t>
            </a:r>
          </a:p>
          <a:p>
            <a:pPr marL="285750" indent="-285750" algn="just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Violencia sexual.</a:t>
            </a:r>
          </a:p>
          <a:p>
            <a:pPr marL="285750" indent="-285750" algn="just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Violencia emocional.</a:t>
            </a:r>
          </a:p>
        </p:txBody>
      </p:sp>
      <p:pic>
        <p:nvPicPr>
          <p:cNvPr id="12" name="Picture 2" descr="Los malos tratos en el hogar - E-libertad">
            <a:extLst>
              <a:ext uri="{FF2B5EF4-FFF2-40B4-BE49-F238E27FC236}">
                <a16:creationId xmlns="" xmlns:a16="http://schemas.microsoft.com/office/drawing/2014/main" id="{623A6C79-C36A-ED45-9CEE-48227456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2" y="2203797"/>
            <a:ext cx="2311266" cy="154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C199D04-1E55-714A-96E0-5C46E74F449B}"/>
              </a:ext>
            </a:extLst>
          </p:cNvPr>
          <p:cNvSpPr txBox="1"/>
          <p:nvPr/>
        </p:nvSpPr>
        <p:spPr>
          <a:xfrm>
            <a:off x="321318" y="4147642"/>
            <a:ext cx="2383265" cy="400110"/>
          </a:xfrm>
          <a:prstGeom prst="rect">
            <a:avLst/>
          </a:prstGeom>
          <a:solidFill>
            <a:srgbClr val="EBB5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Familiar: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3D7083D-9F8D-8D40-9F6F-8415BFB61A22}"/>
              </a:ext>
            </a:extLst>
          </p:cNvPr>
          <p:cNvSpPr txBox="1"/>
          <p:nvPr/>
        </p:nvSpPr>
        <p:spPr>
          <a:xfrm>
            <a:off x="3473854" y="2004036"/>
            <a:ext cx="2371499" cy="400110"/>
          </a:xfrm>
          <a:prstGeom prst="rect">
            <a:avLst/>
          </a:prstGeom>
          <a:solidFill>
            <a:srgbClr val="EBB5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Escolar:</a:t>
            </a:r>
          </a:p>
        </p:txBody>
      </p:sp>
      <p:pic>
        <p:nvPicPr>
          <p:cNvPr id="18" name="Picture 22" descr="Efectos y riesgos de los castigos físicos a niños y niñas - Etapa Infantil">
            <a:extLst>
              <a:ext uri="{FF2B5EF4-FFF2-40B4-BE49-F238E27FC236}">
                <a16:creationId xmlns="" xmlns:a16="http://schemas.microsoft.com/office/drawing/2014/main" id="{1DD84069-8BF5-EF4A-845C-A4DADEBD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25" y="2199158"/>
            <a:ext cx="2175596" cy="154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2FD1C36-6C15-0C4B-B8EF-B2A21C13FCB4}"/>
              </a:ext>
            </a:extLst>
          </p:cNvPr>
          <p:cNvSpPr txBox="1"/>
          <p:nvPr/>
        </p:nvSpPr>
        <p:spPr>
          <a:xfrm>
            <a:off x="6614626" y="3937706"/>
            <a:ext cx="2234820" cy="400110"/>
          </a:xfrm>
          <a:prstGeom prst="rect">
            <a:avLst/>
          </a:prstGeom>
          <a:solidFill>
            <a:srgbClr val="EBB5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Comunitario: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576AD51B-77A4-1A44-91CD-0547DA387A29}"/>
              </a:ext>
            </a:extLst>
          </p:cNvPr>
          <p:cNvSpPr/>
          <p:nvPr/>
        </p:nvSpPr>
        <p:spPr>
          <a:xfrm>
            <a:off x="3473855" y="4665022"/>
            <a:ext cx="2479029" cy="160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Maltrato del profesorado hacia los alumnos.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Agresiones sexuales.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Golpes, patadas, puñetazos.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Agresiones verbales.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07B7486-EB58-604B-83BB-D337C660CFCE}"/>
              </a:ext>
            </a:extLst>
          </p:cNvPr>
          <p:cNvSpPr/>
          <p:nvPr/>
        </p:nvSpPr>
        <p:spPr>
          <a:xfrm>
            <a:off x="6477947" y="4556019"/>
            <a:ext cx="2371499" cy="182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Abusos sexuales o violaciones contra NNA.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Lesiones.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Patrimonial (robos simples o en la vía pública).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Homicidios.</a:t>
            </a:r>
          </a:p>
        </p:txBody>
      </p:sp>
      <p:pic>
        <p:nvPicPr>
          <p:cNvPr id="10242" name="Picture 2" descr="Tercero de Primaria, el curso que más sufre acoso escolar">
            <a:extLst>
              <a:ext uri="{FF2B5EF4-FFF2-40B4-BE49-F238E27FC236}">
                <a16:creationId xmlns="" xmlns:a16="http://schemas.microsoft.com/office/drawing/2014/main" id="{7AEED1A1-EA5D-9B45-B3C8-8C3999DF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55" y="2646626"/>
            <a:ext cx="2371499" cy="1609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243BBE0-6696-A148-A63C-AFC9F97F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 rot="16200000">
            <a:off x="13" y="-45650"/>
            <a:ext cx="2519238" cy="2519238"/>
          </a:xfrm>
          <a:prstGeom prst="rect">
            <a:avLst/>
          </a:prstGeom>
          <a:effectLst/>
        </p:spPr>
      </p:pic>
      <p:pic>
        <p:nvPicPr>
          <p:cNvPr id="11272" name="Picture 8" descr="Child fears, causes of fear and tips for parents">
            <a:extLst>
              <a:ext uri="{FF2B5EF4-FFF2-40B4-BE49-F238E27FC236}">
                <a16:creationId xmlns="" xmlns:a16="http://schemas.microsoft.com/office/drawing/2014/main" id="{1CBEE4EB-9559-EF4D-BAEB-4537A787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54" y="2924944"/>
            <a:ext cx="5689549" cy="35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7283"/>
            <a:ext cx="9144000" cy="72810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1015742" y="567855"/>
            <a:ext cx="7200800" cy="1292225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rgbClr val="000000"/>
                </a:solidFill>
                <a:latin typeface="Century Gothic" pitchFamily="34" charset="0"/>
              </a:rPr>
              <a:t>¿Quiénes vulneran estos derechos humanos?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804453" y="2211195"/>
            <a:ext cx="3744416" cy="17959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indent="-171450" defTabSz="89304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Century Gothic" panose="020B0502020202020204" pitchFamily="34" charset="0"/>
              </a:rPr>
              <a:t>Los padres, u otros miembros de la familia.</a:t>
            </a:r>
          </a:p>
          <a:p>
            <a:pPr marL="171450" indent="-171450" defTabSz="89304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Century Gothic" panose="020B0502020202020204" pitchFamily="34" charset="0"/>
              </a:rPr>
              <a:t>Los cuidadores.</a:t>
            </a:r>
          </a:p>
          <a:p>
            <a:pPr marL="171450" indent="-171450" defTabSz="89304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Century Gothic" panose="020B0502020202020204" pitchFamily="34" charset="0"/>
              </a:rPr>
              <a:t>Amigos.</a:t>
            </a:r>
          </a:p>
          <a:p>
            <a:pPr marL="171450" indent="-171450" defTabSz="89304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Century Gothic" panose="020B0502020202020204" pitchFamily="34" charset="0"/>
              </a:rPr>
              <a:t>Conocidos.</a:t>
            </a:r>
          </a:p>
          <a:p>
            <a:pPr marL="171450" indent="-171450" defTabSz="89304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Century Gothic" panose="020B0502020202020204" pitchFamily="34" charset="0"/>
              </a:rPr>
              <a:t>Desconocidos.</a:t>
            </a:r>
          </a:p>
          <a:p>
            <a:pPr marL="171450" indent="-171450" defTabSz="89304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Century Gothic" panose="020B0502020202020204" pitchFamily="34" charset="0"/>
              </a:rPr>
              <a:t>Personas de autoridad(maestros, militares, funcionarios de policía, sacerdotes).</a:t>
            </a:r>
          </a:p>
          <a:p>
            <a:pPr marL="171450" indent="-171450" defTabSz="89304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Century Gothic" panose="020B0502020202020204" pitchFamily="34" charset="0"/>
              </a:rPr>
              <a:t>Empleadores.</a:t>
            </a:r>
          </a:p>
          <a:p>
            <a:pPr marL="171450" indent="-171450" defTabSz="89304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Century Gothic" panose="020B0502020202020204" pitchFamily="34" charset="0"/>
              </a:rPr>
              <a:t>Otros niños, niñas o adolescentes</a:t>
            </a:r>
            <a:r>
              <a:rPr lang="es-MX" sz="1200" dirty="0">
                <a:solidFill>
                  <a:srgbClr val="8CBF25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3260239" y="6187026"/>
            <a:ext cx="58466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7524328" y="57316"/>
            <a:ext cx="1384428" cy="1069785"/>
          </a:xfrm>
          <a:prstGeom prst="rect">
            <a:avLst/>
          </a:prstGeom>
        </p:spPr>
      </p:pic>
      <p:pic>
        <p:nvPicPr>
          <p:cNvPr id="11270" name="Picture 6" descr="ALGUNA CONSULTA?">
            <a:extLst>
              <a:ext uri="{FF2B5EF4-FFF2-40B4-BE49-F238E27FC236}">
                <a16:creationId xmlns="" xmlns:a16="http://schemas.microsoft.com/office/drawing/2014/main" id="{76E746A4-7AFC-F144-98EA-856C67779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20" y="1740675"/>
            <a:ext cx="2705633" cy="27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9899"/>
            <a:ext cx="9144000" cy="728101"/>
          </a:xfrm>
          <a:prstGeom prst="rect">
            <a:avLst/>
          </a:prstGeom>
        </p:spPr>
      </p:pic>
      <p:sp>
        <p:nvSpPr>
          <p:cNvPr id="5" name="Rectángulo 37"/>
          <p:cNvSpPr/>
          <p:nvPr/>
        </p:nvSpPr>
        <p:spPr>
          <a:xfrm>
            <a:off x="523090" y="819696"/>
            <a:ext cx="8292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Century Gothic" pitchFamily="34" charset="0"/>
              </a:rPr>
              <a:t>¿Por qué las niñas, niños y adolescentes callan cuando alguno de sus derechos </a:t>
            </a:r>
            <a:r>
              <a:rPr lang="es-MX" sz="2400" b="1" dirty="0" smtClean="0">
                <a:latin typeface="Century Gothic" pitchFamily="34" charset="0"/>
              </a:rPr>
              <a:t>humanos </a:t>
            </a:r>
            <a:r>
              <a:rPr lang="es-MX" sz="2400" b="1" dirty="0">
                <a:latin typeface="Century Gothic" pitchFamily="34" charset="0"/>
              </a:rPr>
              <a:t>son vulnerados?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200DA9F-D84A-4DDC-8329-46099A45F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416" y="2096562"/>
            <a:ext cx="4333731" cy="375272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11" tIns="44655" rIns="89311" bIns="44655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MX" alt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Sienten culpa, vergüenza.</a:t>
            </a: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s-MX" altLang="es-MX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Tienen </a:t>
            </a:r>
            <a:r>
              <a:rPr lang="es-MX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miedo</a:t>
            </a:r>
            <a:r>
              <a:rPr 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 de las consecuencias que puedan ocasionar en el agresor y su familia.</a:t>
            </a: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En la violencia sexual, callan por temor a </a:t>
            </a:r>
            <a:r>
              <a:rPr lang="es-MX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ser acusados de </a:t>
            </a:r>
            <a:r>
              <a:rPr lang="es-MX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complicidad y complacencia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con el abuso que padecieron.</a:t>
            </a:r>
            <a:endParaRPr lang="es-MX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Carecen</a:t>
            </a:r>
            <a:r>
              <a:rPr 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 de interlocutores válidos dispuestos a </a:t>
            </a:r>
            <a:r>
              <a:rPr lang="es-MX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creer en sus palabras.</a:t>
            </a: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Reciben </a:t>
            </a:r>
            <a:r>
              <a:rPr lang="es-MX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amenazas</a:t>
            </a:r>
            <a:r>
              <a:rPr 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 de daño físico o de muerte.</a:t>
            </a: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defTabSz="89304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Pueden tener un </a:t>
            </a:r>
            <a:r>
              <a:rPr lang="es-MX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vínculo emocional </a:t>
            </a:r>
            <a:r>
              <a:rPr lang="es-MX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con el abusador.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="" xmlns:a16="http://schemas.microsoft.com/office/drawing/2014/main" id="{D47289C8-7C08-4BA1-B47C-FCD1BA33A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209" y="2779903"/>
            <a:ext cx="4008874" cy="85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311" tIns="44655" rIns="89311" bIns="44655" numCol="1" anchor="t" anchorCtr="0" compatLnSpc="1">
            <a:prstTxWarp prst="textNoShape">
              <a:avLst/>
            </a:prstTxWarp>
          </a:bodyPr>
          <a:lstStyle/>
          <a:p>
            <a:endParaRPr lang="es-MX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" descr="Niño triste: imágenes, fotos de stock libres de derechos | Depositphotos">
            <a:extLst>
              <a:ext uri="{FF2B5EF4-FFF2-40B4-BE49-F238E27FC236}">
                <a16:creationId xmlns="" xmlns:a16="http://schemas.microsoft.com/office/drawing/2014/main" id="{6DDC4E53-E16C-834C-9A02-38778AF6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0" y="2526428"/>
            <a:ext cx="3665985" cy="24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3059833" y="6216809"/>
            <a:ext cx="6346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7524328" y="57316"/>
            <a:ext cx="1384428" cy="10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548"/>
            <a:ext cx="9144000" cy="728101"/>
          </a:xfrm>
          <a:prstGeom prst="rect">
            <a:avLst/>
          </a:prstGeom>
        </p:spPr>
      </p:pic>
      <p:sp>
        <p:nvSpPr>
          <p:cNvPr id="3" name="CuadroTexto 27"/>
          <p:cNvSpPr txBox="1"/>
          <p:nvPr/>
        </p:nvSpPr>
        <p:spPr>
          <a:xfrm>
            <a:off x="824308" y="297973"/>
            <a:ext cx="749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</a:rPr>
              <a:t>¿Qué hacer en caso de que los derechos humanos de niñas, niños o adolescentes sean vulnerados?</a:t>
            </a:r>
          </a:p>
        </p:txBody>
      </p:sp>
      <p:sp>
        <p:nvSpPr>
          <p:cNvPr id="5" name="CuadroTexto 37"/>
          <p:cNvSpPr txBox="1"/>
          <p:nvPr/>
        </p:nvSpPr>
        <p:spPr>
          <a:xfrm rot="640530">
            <a:off x="1806551" y="1898771"/>
            <a:ext cx="601488" cy="114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837" dirty="0">
                <a:solidFill>
                  <a:srgbClr val="FF0066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Texto 39"/>
          <p:cNvSpPr txBox="1"/>
          <p:nvPr/>
        </p:nvSpPr>
        <p:spPr>
          <a:xfrm>
            <a:off x="2864644" y="2219356"/>
            <a:ext cx="5163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Century Gothic" panose="020B0502020202020204" pitchFamily="34" charset="0"/>
              </a:rPr>
              <a:t>Identificar</a:t>
            </a:r>
            <a:r>
              <a:rPr lang="es-MX" sz="1400" dirty="0">
                <a:latin typeface="Century Gothic" panose="020B0502020202020204" pitchFamily="34" charset="0"/>
              </a:rPr>
              <a:t> que derechos le han sido vulnerados de ser posible, buscar redes de apoyo dentro del entorno familiar.</a:t>
            </a:r>
          </a:p>
        </p:txBody>
      </p:sp>
      <p:sp>
        <p:nvSpPr>
          <p:cNvPr id="9" name="CuadroTexto 41"/>
          <p:cNvSpPr txBox="1"/>
          <p:nvPr/>
        </p:nvSpPr>
        <p:spPr>
          <a:xfrm>
            <a:off x="2864644" y="3741967"/>
            <a:ext cx="5163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Century Gothic" panose="020B0502020202020204" pitchFamily="34" charset="0"/>
              </a:rPr>
              <a:t>Denunciar</a:t>
            </a:r>
            <a:r>
              <a:rPr lang="es-MX" sz="1400" dirty="0">
                <a:latin typeface="Century Gothic" panose="020B0502020202020204" pitchFamily="34" charset="0"/>
              </a:rPr>
              <a:t> ante las autoridades competentes, tal como lo establece el artículo 12 de la LGDNNA.</a:t>
            </a:r>
          </a:p>
        </p:txBody>
      </p:sp>
      <p:sp>
        <p:nvSpPr>
          <p:cNvPr id="10" name="CuadroTexto 42"/>
          <p:cNvSpPr txBox="1"/>
          <p:nvPr/>
        </p:nvSpPr>
        <p:spPr>
          <a:xfrm>
            <a:off x="2846217" y="5018356"/>
            <a:ext cx="5473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Century Gothic" panose="020B0502020202020204" pitchFamily="34" charset="0"/>
              </a:rPr>
              <a:t>Buscar</a:t>
            </a:r>
            <a:r>
              <a:rPr lang="es-MX" sz="1400" dirty="0">
                <a:latin typeface="Century Gothic" panose="020B0502020202020204" pitchFamily="34" charset="0"/>
              </a:rPr>
              <a:t> </a:t>
            </a:r>
            <a:r>
              <a:rPr lang="es-MX" sz="1400" b="1" dirty="0">
                <a:latin typeface="Century Gothic" panose="020B0502020202020204" pitchFamily="34" charset="0"/>
              </a:rPr>
              <a:t>asesoría</a:t>
            </a:r>
            <a:r>
              <a:rPr lang="es-MX" sz="1400" dirty="0">
                <a:latin typeface="Century Gothic" panose="020B0502020202020204" pitchFamily="34" charset="0"/>
              </a:rPr>
              <a:t> y apoyo en las Procuradurías de Protección de Niñas, Niños y Adolescentes,  CNDH, Fiscalías Generales de Justicia, entre otras.</a:t>
            </a:r>
          </a:p>
        </p:txBody>
      </p:sp>
      <p:sp>
        <p:nvSpPr>
          <p:cNvPr id="11" name="CuadroTexto 43"/>
          <p:cNvSpPr txBox="1"/>
          <p:nvPr/>
        </p:nvSpPr>
        <p:spPr>
          <a:xfrm rot="640530">
            <a:off x="1786630" y="4803094"/>
            <a:ext cx="690498" cy="114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837" dirty="0">
                <a:solidFill>
                  <a:srgbClr val="02FFF4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" name="CuadroTexto 38"/>
          <p:cNvSpPr txBox="1"/>
          <p:nvPr/>
        </p:nvSpPr>
        <p:spPr>
          <a:xfrm rot="640530">
            <a:off x="1743584" y="3366644"/>
            <a:ext cx="727423" cy="114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837" dirty="0">
                <a:solidFill>
                  <a:srgbClr val="7CFF0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3203848" y="6201192"/>
            <a:ext cx="61537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524328" y="57316"/>
            <a:ext cx="1384428" cy="1069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r las imágenes de orig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b="8080"/>
          <a:stretch/>
        </p:blipFill>
        <p:spPr bwMode="auto">
          <a:xfrm>
            <a:off x="377774" y="2348880"/>
            <a:ext cx="2504615" cy="40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591737" y="2875071"/>
            <a:ext cx="73364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" name="Grupo 5"/>
          <p:cNvGrpSpPr/>
          <p:nvPr/>
        </p:nvGrpSpPr>
        <p:grpSpPr>
          <a:xfrm>
            <a:off x="1631120" y="2977199"/>
            <a:ext cx="341789" cy="152400"/>
            <a:chOff x="3258566" y="5364832"/>
            <a:chExt cx="341789" cy="152400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3258566" y="5373216"/>
              <a:ext cx="89298" cy="14401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H="1">
              <a:off x="3424064" y="5364832"/>
              <a:ext cx="4594" cy="15240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H="1">
              <a:off x="3526281" y="5364832"/>
              <a:ext cx="74074" cy="14401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Rectángulo 13"/>
          <p:cNvSpPr/>
          <p:nvPr/>
        </p:nvSpPr>
        <p:spPr>
          <a:xfrm>
            <a:off x="1963786" y="1788938"/>
            <a:ext cx="63012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Es cualquier práctica que por la acción u omisión de terceros,  trasgredan al menos uno </a:t>
            </a:r>
            <a:r>
              <a:rPr lang="es-MX" sz="2800" dirty="0">
                <a:latin typeface="Century Gothic" panose="020B0502020202020204" pitchFamily="34" charset="0"/>
              </a:rPr>
              <a:t>de los derechos de niñas, niños y adolecentes al impedir, limitar o restringir su pleno desarrollo físico y emocional.</a:t>
            </a:r>
          </a:p>
          <a:p>
            <a:pPr algn="ctr"/>
            <a:r>
              <a:rPr lang="es-MX" sz="28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9333"/>
            <a:ext cx="9144000" cy="7281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7524328" y="57316"/>
            <a:ext cx="1384428" cy="1069785"/>
          </a:xfrm>
          <a:prstGeom prst="rect">
            <a:avLst/>
          </a:prstGeom>
        </p:spPr>
      </p:pic>
      <p:sp>
        <p:nvSpPr>
          <p:cNvPr id="15" name="4 CuadroTexto">
            <a:extLst>
              <a:ext uri="{FF2B5EF4-FFF2-40B4-BE49-F238E27FC236}">
                <a16:creationId xmlns="" xmlns:a16="http://schemas.microsoft.com/office/drawing/2014/main" id="{E994AE8D-9ACC-429C-95E6-2C668471C1BE}"/>
              </a:ext>
            </a:extLst>
          </p:cNvPr>
          <p:cNvSpPr txBox="1"/>
          <p:nvPr/>
        </p:nvSpPr>
        <p:spPr>
          <a:xfrm>
            <a:off x="2325383" y="752730"/>
            <a:ext cx="523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Century Gothic" panose="020B0502020202020204" pitchFamily="34" charset="0"/>
              </a:rPr>
              <a:t>¿Qué es?</a:t>
            </a:r>
          </a:p>
        </p:txBody>
      </p:sp>
    </p:spTree>
    <p:extLst>
      <p:ext uri="{BB962C8B-B14F-4D97-AF65-F5344CB8AC3E}">
        <p14:creationId xmlns:p14="http://schemas.microsoft.com/office/powerpoint/2010/main" val="38693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="" xmlns:a16="http://schemas.microsoft.com/office/drawing/2014/main" id="{946CB96B-84F7-F24C-AEC8-4592B725F79F}"/>
              </a:ext>
            </a:extLst>
          </p:cNvPr>
          <p:cNvGrpSpPr/>
          <p:nvPr/>
        </p:nvGrpSpPr>
        <p:grpSpPr>
          <a:xfrm rot="5400000">
            <a:off x="-4475622" y="3107086"/>
            <a:ext cx="9151112" cy="216590"/>
            <a:chOff x="-7112" y="6681456"/>
            <a:chExt cx="9151112" cy="176543"/>
          </a:xfrm>
        </p:grpSpPr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C50488C6-D39D-A54D-802C-A21FA40D0DAE}"/>
                </a:ext>
              </a:extLst>
            </p:cNvPr>
            <p:cNvSpPr/>
            <p:nvPr/>
          </p:nvSpPr>
          <p:spPr>
            <a:xfrm>
              <a:off x="6760171" y="6681456"/>
              <a:ext cx="2383829" cy="1765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37537A36-0815-084D-AED0-DD457ED3F3FE}"/>
                </a:ext>
              </a:extLst>
            </p:cNvPr>
            <p:cNvSpPr/>
            <p:nvPr/>
          </p:nvSpPr>
          <p:spPr>
            <a:xfrm>
              <a:off x="-7112" y="6681456"/>
              <a:ext cx="2383829" cy="1765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ECE77E67-33AC-3648-B0FA-3537DD8C5EA8}"/>
                </a:ext>
              </a:extLst>
            </p:cNvPr>
            <p:cNvSpPr/>
            <p:nvPr/>
          </p:nvSpPr>
          <p:spPr>
            <a:xfrm>
              <a:off x="1718368" y="6681456"/>
              <a:ext cx="2383829" cy="176543"/>
            </a:xfrm>
            <a:prstGeom prst="rect">
              <a:avLst/>
            </a:prstGeom>
            <a:solidFill>
              <a:srgbClr val="FF11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92256F8-683A-D244-AB23-55B058C4F295}"/>
                </a:ext>
              </a:extLst>
            </p:cNvPr>
            <p:cNvSpPr/>
            <p:nvPr/>
          </p:nvSpPr>
          <p:spPr>
            <a:xfrm>
              <a:off x="3393259" y="6681456"/>
              <a:ext cx="2383829" cy="176543"/>
            </a:xfrm>
            <a:prstGeom prst="rect">
              <a:avLst/>
            </a:prstGeom>
            <a:solidFill>
              <a:srgbClr val="7CFF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29C4A22E-DB5A-1C4B-8AB5-317252A37776}"/>
                </a:ext>
              </a:extLst>
            </p:cNvPr>
            <p:cNvSpPr/>
            <p:nvPr/>
          </p:nvSpPr>
          <p:spPr>
            <a:xfrm>
              <a:off x="5077204" y="6681456"/>
              <a:ext cx="2383829" cy="176543"/>
            </a:xfrm>
            <a:prstGeom prst="rect">
              <a:avLst/>
            </a:prstGeom>
            <a:solidFill>
              <a:srgbClr val="00FF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" name="Grupo 15">
            <a:extLst>
              <a:ext uri="{FF2B5EF4-FFF2-40B4-BE49-F238E27FC236}">
                <a16:creationId xmlns="" xmlns:a16="http://schemas.microsoft.com/office/drawing/2014/main" id="{5B9E2FEF-B7F4-BC48-9320-D993EBD0E41B}"/>
              </a:ext>
            </a:extLst>
          </p:cNvPr>
          <p:cNvGrpSpPr/>
          <p:nvPr/>
        </p:nvGrpSpPr>
        <p:grpSpPr>
          <a:xfrm>
            <a:off x="4241955" y="298643"/>
            <a:ext cx="4766243" cy="6300380"/>
            <a:chOff x="2339652" y="162814"/>
            <a:chExt cx="4766243" cy="6300380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2E860D60-FB20-CD4F-BB40-0F15816FFF1C}"/>
                </a:ext>
              </a:extLst>
            </p:cNvPr>
            <p:cNvSpPr/>
            <p:nvPr/>
          </p:nvSpPr>
          <p:spPr>
            <a:xfrm>
              <a:off x="2339652" y="162814"/>
              <a:ext cx="4737730" cy="9415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8F6A55F9-6059-2D49-A9AA-868ACB6E08E4}"/>
                </a:ext>
              </a:extLst>
            </p:cNvPr>
            <p:cNvSpPr/>
            <p:nvPr/>
          </p:nvSpPr>
          <p:spPr>
            <a:xfrm>
              <a:off x="2339652" y="2390115"/>
              <a:ext cx="2700700" cy="941561"/>
            </a:xfrm>
            <a:prstGeom prst="rect">
              <a:avLst/>
            </a:prstGeom>
            <a:solidFill>
              <a:srgbClr val="C0FFF5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62EC4AA-707D-0A4F-9E13-6676A2F67BE0}"/>
                </a:ext>
              </a:extLst>
            </p:cNvPr>
            <p:cNvSpPr/>
            <p:nvPr/>
          </p:nvSpPr>
          <p:spPr>
            <a:xfrm>
              <a:off x="4295201" y="1127420"/>
              <a:ext cx="2782181" cy="1253643"/>
            </a:xfrm>
            <a:prstGeom prst="rect">
              <a:avLst/>
            </a:prstGeom>
            <a:solidFill>
              <a:srgbClr val="93FFE3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0F0FE65C-5577-344C-88D6-0A768A9B4838}"/>
                </a:ext>
              </a:extLst>
            </p:cNvPr>
            <p:cNvSpPr/>
            <p:nvPr/>
          </p:nvSpPr>
          <p:spPr>
            <a:xfrm>
              <a:off x="2339653" y="1113427"/>
              <a:ext cx="1955548" cy="1267636"/>
            </a:xfrm>
            <a:prstGeom prst="rect">
              <a:avLst/>
            </a:prstGeom>
            <a:solidFill>
              <a:srgbClr val="00FFF4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9CF59354-C8B9-0940-93D9-21DACAA92C2E}"/>
                </a:ext>
              </a:extLst>
            </p:cNvPr>
            <p:cNvSpPr/>
            <p:nvPr/>
          </p:nvSpPr>
          <p:spPr>
            <a:xfrm>
              <a:off x="2368164" y="328690"/>
              <a:ext cx="47377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Protocolo de actuación para </a:t>
              </a:r>
              <a:r>
                <a:rPr lang="es-MX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protección y restitución de derechos de NNA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="" xmlns:a16="http://schemas.microsoft.com/office/drawing/2014/main" id="{A03C8064-3FFC-2C4B-9BE8-A26C9EA9B2A5}"/>
                </a:ext>
              </a:extLst>
            </p:cNvPr>
            <p:cNvSpPr txBox="1"/>
            <p:nvPr/>
          </p:nvSpPr>
          <p:spPr>
            <a:xfrm>
              <a:off x="5226138" y="1346211"/>
              <a:ext cx="181890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Se realiza </a:t>
              </a:r>
              <a:r>
                <a:rPr lang="es-MX" sz="1050" b="1" dirty="0">
                  <a:latin typeface="Century Gothic" panose="020B0502020202020204" pitchFamily="34" charset="0"/>
                </a:rPr>
                <a:t>investigación </a:t>
              </a:r>
              <a:r>
                <a:rPr lang="es-MX" sz="1050" dirty="0">
                  <a:latin typeface="Century Gothic" panose="020B0502020202020204" pitchFamily="34" charset="0"/>
                </a:rPr>
                <a:t>de campo por el cuerpo especializado de la PRONNIF y se extiende </a:t>
              </a:r>
              <a:r>
                <a:rPr lang="es-MX" sz="1050" b="1" dirty="0">
                  <a:latin typeface="Century Gothic" panose="020B0502020202020204" pitchFamily="34" charset="0"/>
                </a:rPr>
                <a:t>citatorio.</a:t>
              </a:r>
              <a:endParaRPr lang="es-MX" sz="1050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="" xmlns:a16="http://schemas.microsoft.com/office/drawing/2014/main" id="{4E876D41-C554-FB4D-A8A1-88B43AF64091}"/>
                </a:ext>
              </a:extLst>
            </p:cNvPr>
            <p:cNvSpPr txBox="1"/>
            <p:nvPr/>
          </p:nvSpPr>
          <p:spPr>
            <a:xfrm>
              <a:off x="2727661" y="1621462"/>
              <a:ext cx="15477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100" dirty="0">
                  <a:latin typeface="Century Gothic" panose="020B0502020202020204" pitchFamily="34" charset="0"/>
                </a:rPr>
                <a:t>Se recibe el </a:t>
              </a:r>
              <a:r>
                <a:rPr lang="es-MX" sz="1100" b="1" dirty="0">
                  <a:latin typeface="Century Gothic" panose="020B0502020202020204" pitchFamily="34" charset="0"/>
                </a:rPr>
                <a:t>reporte</a:t>
              </a:r>
              <a:r>
                <a:rPr lang="es-MX" sz="1100" dirty="0">
                  <a:latin typeface="Century Gothic" panose="020B0502020202020204" pitchFamily="34" charset="0"/>
                </a:rPr>
                <a:t>:</a:t>
              </a:r>
            </a:p>
            <a:p>
              <a:pPr lvl="0"/>
              <a:r>
                <a:rPr lang="es-MX" sz="1100" dirty="0">
                  <a:latin typeface="Century Gothic" panose="020B0502020202020204" pitchFamily="34" charset="0"/>
                  <a:cs typeface="Century Gothic"/>
                </a:rPr>
                <a:t>-Anónimo</a:t>
              </a:r>
            </a:p>
            <a:p>
              <a:pPr lvl="0"/>
              <a:r>
                <a:rPr lang="es-MX" sz="1100" dirty="0">
                  <a:latin typeface="Century Gothic" panose="020B0502020202020204" pitchFamily="34" charset="0"/>
                  <a:cs typeface="Century Gothic"/>
                </a:rPr>
                <a:t>-Presencial</a:t>
              </a:r>
            </a:p>
            <a:p>
              <a:pPr lvl="0"/>
              <a:r>
                <a:rPr lang="es-MX" sz="1100" dirty="0">
                  <a:latin typeface="Century Gothic" panose="020B0502020202020204" pitchFamily="34" charset="0"/>
                  <a:cs typeface="Century Gothic"/>
                </a:rPr>
                <a:t>- Por oficio.</a:t>
              </a:r>
              <a:endParaRPr lang="es-MX" sz="1100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="" xmlns:a16="http://schemas.microsoft.com/office/drawing/2014/main" id="{36B9A830-06EE-9342-997E-659A41CBA02B}"/>
                </a:ext>
              </a:extLst>
            </p:cNvPr>
            <p:cNvSpPr txBox="1"/>
            <p:nvPr/>
          </p:nvSpPr>
          <p:spPr>
            <a:xfrm>
              <a:off x="4508946" y="1140769"/>
              <a:ext cx="502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5400" b="1" dirty="0">
                  <a:latin typeface="Century Gothic" panose="020B0502020202020204" pitchFamily="34" charset="0"/>
                </a:rPr>
                <a:t>2</a:t>
              </a:r>
              <a:endParaRPr lang="es-MX" sz="5400" b="1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="" xmlns:a16="http://schemas.microsoft.com/office/drawing/2014/main" id="{B17D4D1F-3A25-694E-A33D-42DD1FE2EDD0}"/>
                </a:ext>
              </a:extLst>
            </p:cNvPr>
            <p:cNvSpPr/>
            <p:nvPr/>
          </p:nvSpPr>
          <p:spPr>
            <a:xfrm>
              <a:off x="5052924" y="2390115"/>
              <a:ext cx="2024458" cy="941561"/>
            </a:xfrm>
            <a:prstGeom prst="rect">
              <a:avLst/>
            </a:prstGeom>
            <a:solidFill>
              <a:srgbClr val="90C700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="" xmlns:a16="http://schemas.microsoft.com/office/drawing/2014/main" id="{9F7369F1-6E9D-0F42-910C-CF8B60E674E8}"/>
                </a:ext>
              </a:extLst>
            </p:cNvPr>
            <p:cNvSpPr txBox="1"/>
            <p:nvPr/>
          </p:nvSpPr>
          <p:spPr>
            <a:xfrm>
              <a:off x="3078410" y="2608267"/>
              <a:ext cx="154778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Se realiza </a:t>
              </a:r>
              <a:r>
                <a:rPr lang="es-MX" sz="1050" b="1" dirty="0">
                  <a:latin typeface="Century Gothic" panose="020B0502020202020204" pitchFamily="34" charset="0"/>
                </a:rPr>
                <a:t>una entrevista.</a:t>
              </a:r>
              <a:endParaRPr lang="es-MX" sz="1050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="" xmlns:a16="http://schemas.microsoft.com/office/drawing/2014/main" id="{84F21E9C-BA57-3544-AF4A-8DDD00F202EF}"/>
                </a:ext>
              </a:extLst>
            </p:cNvPr>
            <p:cNvSpPr txBox="1"/>
            <p:nvPr/>
          </p:nvSpPr>
          <p:spPr>
            <a:xfrm>
              <a:off x="5763967" y="2527712"/>
              <a:ext cx="1281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Se </a:t>
              </a:r>
              <a:r>
                <a:rPr lang="es-MX" sz="1050" b="1" dirty="0">
                  <a:latin typeface="Century Gothic" panose="020B0502020202020204" pitchFamily="34" charset="0"/>
                </a:rPr>
                <a:t>identifican</a:t>
              </a:r>
              <a:r>
                <a:rPr lang="es-MX" sz="1050" dirty="0">
                  <a:latin typeface="Century Gothic" panose="020B0502020202020204" pitchFamily="34" charset="0"/>
                </a:rPr>
                <a:t> los </a:t>
              </a:r>
              <a:r>
                <a:rPr lang="es-MX" sz="1050" b="1" dirty="0">
                  <a:latin typeface="Century Gothic" panose="020B0502020202020204" pitchFamily="34" charset="0"/>
                </a:rPr>
                <a:t>derechos </a:t>
              </a:r>
              <a:r>
                <a:rPr lang="es-MX" sz="1050" dirty="0">
                  <a:latin typeface="Century Gothic" panose="020B0502020202020204" pitchFamily="34" charset="0"/>
                </a:rPr>
                <a:t>que se encuentran </a:t>
              </a:r>
              <a:r>
                <a:rPr lang="es-MX" sz="1050" b="1" dirty="0">
                  <a:latin typeface="Century Gothic" panose="020B0502020202020204" pitchFamily="34" charset="0"/>
                </a:rPr>
                <a:t>vulnerados.</a:t>
              </a:r>
              <a:r>
                <a:rPr lang="es-MX" sz="1050" dirty="0"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9CB512B5-0C6B-AD49-87D9-B9E7D9F1C6C7}"/>
                </a:ext>
              </a:extLst>
            </p:cNvPr>
            <p:cNvSpPr/>
            <p:nvPr/>
          </p:nvSpPr>
          <p:spPr>
            <a:xfrm>
              <a:off x="2339652" y="3340729"/>
              <a:ext cx="2884930" cy="94156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3EC9F283-2E2D-D844-9CA5-66773F65DD05}"/>
                </a:ext>
              </a:extLst>
            </p:cNvPr>
            <p:cNvSpPr txBox="1"/>
            <p:nvPr/>
          </p:nvSpPr>
          <p:spPr>
            <a:xfrm>
              <a:off x="2996171" y="3448655"/>
              <a:ext cx="16216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Se elabora un </a:t>
              </a:r>
              <a:r>
                <a:rPr lang="es-MX" sz="1050" b="1" dirty="0">
                  <a:latin typeface="Century Gothic" panose="020B0502020202020204" pitchFamily="34" charset="0"/>
                </a:rPr>
                <a:t>plan de restitución  </a:t>
              </a:r>
              <a:r>
                <a:rPr lang="es-MX" sz="1050" dirty="0">
                  <a:latin typeface="Century Gothic" panose="020B0502020202020204" pitchFamily="34" charset="0"/>
                </a:rPr>
                <a:t>de derechos para la protección de NNA.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DFC3D6C5-A2E1-004D-8504-A0E274E28D53}"/>
                </a:ext>
              </a:extLst>
            </p:cNvPr>
            <p:cNvSpPr/>
            <p:nvPr/>
          </p:nvSpPr>
          <p:spPr>
            <a:xfrm>
              <a:off x="5224582" y="3331674"/>
              <a:ext cx="1824879" cy="1610811"/>
            </a:xfrm>
            <a:prstGeom prst="rect">
              <a:avLst/>
            </a:prstGeom>
            <a:solidFill>
              <a:srgbClr val="FF5659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="" xmlns:a16="http://schemas.microsoft.com/office/drawing/2014/main" id="{907CA397-CB69-6248-894F-16B8AE3ADB82}"/>
                </a:ext>
              </a:extLst>
            </p:cNvPr>
            <p:cNvSpPr txBox="1"/>
            <p:nvPr/>
          </p:nvSpPr>
          <p:spPr>
            <a:xfrm>
              <a:off x="5777088" y="3501889"/>
              <a:ext cx="1270943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Se </a:t>
              </a:r>
              <a:r>
                <a:rPr lang="es-MX" sz="1050" b="1" dirty="0">
                  <a:latin typeface="Century Gothic" panose="020B0502020202020204" pitchFamily="34" charset="0"/>
                </a:rPr>
                <a:t>integra expediente </a:t>
              </a:r>
              <a:r>
                <a:rPr lang="es-MX" sz="1050" dirty="0">
                  <a:latin typeface="Century Gothic" panose="020B0502020202020204" pitchFamily="34" charset="0"/>
                </a:rPr>
                <a:t>con la información obtenida y los razonamientos realizados para cada decisión.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1D20ADC7-C0BA-734F-A888-DB55C4F38181}"/>
                </a:ext>
              </a:extLst>
            </p:cNvPr>
            <p:cNvSpPr/>
            <p:nvPr/>
          </p:nvSpPr>
          <p:spPr>
            <a:xfrm>
              <a:off x="2353201" y="4277047"/>
              <a:ext cx="2871381" cy="67361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DAAC3D7D-7EAF-1C46-BC7E-A40DDB4AA9F4}"/>
                </a:ext>
              </a:extLst>
            </p:cNvPr>
            <p:cNvSpPr txBox="1"/>
            <p:nvPr/>
          </p:nvSpPr>
          <p:spPr>
            <a:xfrm>
              <a:off x="3514410" y="4365404"/>
              <a:ext cx="166636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Se valora </a:t>
              </a:r>
              <a:r>
                <a:rPr lang="es-MX" sz="1050" b="1" dirty="0">
                  <a:latin typeface="Century Gothic" panose="020B0502020202020204" pitchFamily="34" charset="0"/>
                </a:rPr>
                <a:t>familiares de apoyo</a:t>
              </a:r>
              <a:r>
                <a:rPr lang="es-MX" sz="1050" dirty="0">
                  <a:latin typeface="Century Gothic" panose="020B0502020202020204" pitchFamily="34" charset="0"/>
                </a:rPr>
                <a:t> en caso de ser necesario.</a:t>
              </a: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21FCCE12-D842-4344-8BA5-2F0EB92EFCC7}"/>
                </a:ext>
              </a:extLst>
            </p:cNvPr>
            <p:cNvSpPr/>
            <p:nvPr/>
          </p:nvSpPr>
          <p:spPr>
            <a:xfrm>
              <a:off x="2353201" y="4950660"/>
              <a:ext cx="2863059" cy="151253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="" xmlns:a16="http://schemas.microsoft.com/office/drawing/2014/main" id="{9918781D-2B1B-454D-A1BA-EC975DD6AE86}"/>
                </a:ext>
              </a:extLst>
            </p:cNvPr>
            <p:cNvSpPr txBox="1"/>
            <p:nvPr/>
          </p:nvSpPr>
          <p:spPr>
            <a:xfrm>
              <a:off x="2466358" y="5123637"/>
              <a:ext cx="2096104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Se </a:t>
              </a:r>
              <a:r>
                <a:rPr lang="es-MX" sz="1050" b="1" dirty="0">
                  <a:latin typeface="Century Gothic" panose="020B0502020202020204" pitchFamily="34" charset="0"/>
                </a:rPr>
                <a:t>coordina </a:t>
              </a:r>
              <a:r>
                <a:rPr lang="es-MX" sz="1050" dirty="0">
                  <a:latin typeface="Century Gothic" panose="020B0502020202020204" pitchFamily="34" charset="0"/>
                </a:rPr>
                <a:t>con las instituciones que </a:t>
              </a:r>
              <a:r>
                <a:rPr lang="es-MX" sz="1050" b="1" dirty="0">
                  <a:latin typeface="Century Gothic" panose="020B0502020202020204" pitchFamily="34" charset="0"/>
                </a:rPr>
                <a:t>coadyuven</a:t>
              </a:r>
              <a:r>
                <a:rPr lang="es-MX" sz="1050" dirty="0">
                  <a:latin typeface="Century Gothic" panose="020B0502020202020204" pitchFamily="34" charset="0"/>
                </a:rPr>
                <a:t> con el cumplimiento del plan de restitución de NNA </a:t>
              </a:r>
            </a:p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- FGE</a:t>
              </a:r>
            </a:p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-CAIF</a:t>
              </a:r>
            </a:p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-Entre otras.</a:t>
              </a:r>
              <a:endParaRPr lang="es-MX" sz="1050" dirty="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DAB89853-C607-614F-B0C3-86C0256BDBA2}"/>
                </a:ext>
              </a:extLst>
            </p:cNvPr>
            <p:cNvSpPr/>
            <p:nvPr/>
          </p:nvSpPr>
          <p:spPr>
            <a:xfrm>
              <a:off x="5223151" y="4950660"/>
              <a:ext cx="1819591" cy="1512534"/>
            </a:xfrm>
            <a:prstGeom prst="rect">
              <a:avLst/>
            </a:prstGeom>
            <a:solidFill>
              <a:srgbClr val="FFBCC7"/>
            </a:solidFill>
            <a:ln w="38100">
              <a:solidFill>
                <a:schemeClr val="lt1">
                  <a:hueOff val="0"/>
                  <a:satOff val="0"/>
                  <a:lumOff val="0"/>
                </a:scheme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="" xmlns:a16="http://schemas.microsoft.com/office/drawing/2014/main" id="{489D88BC-855B-134C-8EA3-C8B3057878C9}"/>
                </a:ext>
              </a:extLst>
            </p:cNvPr>
            <p:cNvSpPr txBox="1"/>
            <p:nvPr/>
          </p:nvSpPr>
          <p:spPr>
            <a:xfrm>
              <a:off x="5241216" y="5069039"/>
              <a:ext cx="1446606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050" dirty="0">
                  <a:latin typeface="Century Gothic" panose="020B0502020202020204" pitchFamily="34" charset="0"/>
                </a:rPr>
                <a:t>Se da un </a:t>
              </a:r>
              <a:r>
                <a:rPr lang="es-MX" sz="1050" b="1" dirty="0">
                  <a:latin typeface="Century Gothic" panose="020B0502020202020204" pitchFamily="34" charset="0"/>
                </a:rPr>
                <a:t>seguimiento</a:t>
              </a:r>
              <a:r>
                <a:rPr lang="es-MX" sz="1050" dirty="0">
                  <a:latin typeface="Century Gothic" panose="020B0502020202020204" pitchFamily="34" charset="0"/>
                </a:rPr>
                <a:t> hasta cerciorarse de que todos los derechos de los NNA se encuentren garantizados.</a:t>
              </a:r>
            </a:p>
          </p:txBody>
        </p:sp>
        <p:pic>
          <p:nvPicPr>
            <p:cNvPr id="38" name="Imagen 37">
              <a:extLst>
                <a:ext uri="{FF2B5EF4-FFF2-40B4-BE49-F238E27FC236}">
                  <a16:creationId xmlns="" xmlns:a16="http://schemas.microsoft.com/office/drawing/2014/main" id="{48582BEC-4A62-E542-9B4F-630380E4A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5296" y="1958530"/>
              <a:ext cx="840964" cy="299465"/>
            </a:xfrm>
            <a:prstGeom prst="rect">
              <a:avLst/>
            </a:prstGeom>
          </p:spPr>
        </p:pic>
        <p:sp>
          <p:nvSpPr>
            <p:cNvPr id="39" name="CuadroTexto 38">
              <a:extLst>
                <a:ext uri="{FF2B5EF4-FFF2-40B4-BE49-F238E27FC236}">
                  <a16:creationId xmlns="" xmlns:a16="http://schemas.microsoft.com/office/drawing/2014/main" id="{1900841E-FBAB-5842-99A0-6B12D45DD3DB}"/>
                </a:ext>
              </a:extLst>
            </p:cNvPr>
            <p:cNvSpPr txBox="1"/>
            <p:nvPr/>
          </p:nvSpPr>
          <p:spPr>
            <a:xfrm>
              <a:off x="2342718" y="1186977"/>
              <a:ext cx="502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5400" b="1" dirty="0">
                  <a:latin typeface="Century Gothic" panose="020B0502020202020204" pitchFamily="34" charset="0"/>
                </a:rPr>
                <a:t>1</a:t>
              </a:r>
              <a:endParaRPr lang="es-MX" sz="5400" b="1" dirty="0"/>
            </a:p>
          </p:txBody>
        </p:sp>
        <p:pic>
          <p:nvPicPr>
            <p:cNvPr id="40" name="Imagen 39">
              <a:extLst>
                <a:ext uri="{FF2B5EF4-FFF2-40B4-BE49-F238E27FC236}">
                  <a16:creationId xmlns="" xmlns:a16="http://schemas.microsoft.com/office/drawing/2014/main" id="{6E197F1E-F383-F042-B678-E5400DD79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7622" y="1241045"/>
              <a:ext cx="421074" cy="416594"/>
            </a:xfrm>
            <a:prstGeom prst="rect">
              <a:avLst/>
            </a:prstGeom>
          </p:spPr>
        </p:pic>
        <p:sp>
          <p:nvSpPr>
            <p:cNvPr id="41" name="CuadroTexto 40">
              <a:extLst>
                <a:ext uri="{FF2B5EF4-FFF2-40B4-BE49-F238E27FC236}">
                  <a16:creationId xmlns="" xmlns:a16="http://schemas.microsoft.com/office/drawing/2014/main" id="{C1C299FA-8B25-EA43-9FCD-321D388ACB1C}"/>
                </a:ext>
              </a:extLst>
            </p:cNvPr>
            <p:cNvSpPr txBox="1"/>
            <p:nvPr/>
          </p:nvSpPr>
          <p:spPr>
            <a:xfrm>
              <a:off x="4469127" y="2390607"/>
              <a:ext cx="502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5400" b="1" dirty="0">
                  <a:latin typeface="Century Gothic" panose="020B0502020202020204" pitchFamily="34" charset="0"/>
                </a:rPr>
                <a:t>3</a:t>
              </a:r>
              <a:endParaRPr lang="es-MX" sz="5400" b="1" dirty="0"/>
            </a:p>
          </p:txBody>
        </p:sp>
        <p:pic>
          <p:nvPicPr>
            <p:cNvPr id="42" name="Imagen 41">
              <a:extLst>
                <a:ext uri="{FF2B5EF4-FFF2-40B4-BE49-F238E27FC236}">
                  <a16:creationId xmlns="" xmlns:a16="http://schemas.microsoft.com/office/drawing/2014/main" id="{77F49C33-9ECC-FC4E-881B-6C81103A8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7889" y="2662944"/>
              <a:ext cx="561881" cy="383199"/>
            </a:xfrm>
            <a:prstGeom prst="rect">
              <a:avLst/>
            </a:prstGeom>
          </p:spPr>
        </p:pic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98E4191F-CCFC-1E4B-9371-C8FBE1104126}"/>
                </a:ext>
              </a:extLst>
            </p:cNvPr>
            <p:cNvSpPr txBox="1"/>
            <p:nvPr/>
          </p:nvSpPr>
          <p:spPr>
            <a:xfrm>
              <a:off x="5184113" y="2426773"/>
              <a:ext cx="502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5400" b="1" dirty="0">
                  <a:latin typeface="Century Gothic" panose="020B0502020202020204" pitchFamily="34" charset="0"/>
                </a:rPr>
                <a:t>4</a:t>
              </a:r>
              <a:endParaRPr lang="es-MX" sz="5400" b="1" dirty="0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="" xmlns:a16="http://schemas.microsoft.com/office/drawing/2014/main" id="{B761C230-665D-4F43-AE2B-1095F1128458}"/>
                </a:ext>
              </a:extLst>
            </p:cNvPr>
            <p:cNvSpPr txBox="1"/>
            <p:nvPr/>
          </p:nvSpPr>
          <p:spPr>
            <a:xfrm>
              <a:off x="2405064" y="3361974"/>
              <a:ext cx="502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5400" b="1" dirty="0">
                  <a:latin typeface="Century Gothic" panose="020B0502020202020204" pitchFamily="34" charset="0"/>
                </a:rPr>
                <a:t>5</a:t>
              </a:r>
              <a:endParaRPr lang="es-MX" sz="5400" b="1" dirty="0"/>
            </a:p>
          </p:txBody>
        </p:sp>
        <p:pic>
          <p:nvPicPr>
            <p:cNvPr id="45" name="Imagen 44">
              <a:extLst>
                <a:ext uri="{FF2B5EF4-FFF2-40B4-BE49-F238E27FC236}">
                  <a16:creationId xmlns="" xmlns:a16="http://schemas.microsoft.com/office/drawing/2014/main" id="{BDD2DDEB-C903-734D-8D09-C4B63CD60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8807" y="3527662"/>
              <a:ext cx="614260" cy="614260"/>
            </a:xfrm>
            <a:prstGeom prst="rect">
              <a:avLst/>
            </a:prstGeom>
          </p:spPr>
        </p:pic>
        <p:sp>
          <p:nvSpPr>
            <p:cNvPr id="46" name="CuadroTexto 45">
              <a:extLst>
                <a:ext uri="{FF2B5EF4-FFF2-40B4-BE49-F238E27FC236}">
                  <a16:creationId xmlns="" xmlns:a16="http://schemas.microsoft.com/office/drawing/2014/main" id="{68383A14-C6E7-4049-9172-A311D40401A6}"/>
                </a:ext>
              </a:extLst>
            </p:cNvPr>
            <p:cNvSpPr txBox="1"/>
            <p:nvPr/>
          </p:nvSpPr>
          <p:spPr>
            <a:xfrm>
              <a:off x="5268123" y="4001543"/>
              <a:ext cx="5194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5400" b="1" dirty="0">
                  <a:latin typeface="Century Gothic" panose="020B0502020202020204" pitchFamily="34" charset="0"/>
                </a:rPr>
                <a:t>6</a:t>
              </a:r>
              <a:endParaRPr lang="es-MX" sz="5400" b="1" dirty="0"/>
            </a:p>
          </p:txBody>
        </p:sp>
        <p:pic>
          <p:nvPicPr>
            <p:cNvPr id="47" name="Imagen 46">
              <a:extLst>
                <a:ext uri="{FF2B5EF4-FFF2-40B4-BE49-F238E27FC236}">
                  <a16:creationId xmlns="" xmlns:a16="http://schemas.microsoft.com/office/drawing/2014/main" id="{94052FBE-67C6-BB47-B037-4F2A9D2E2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6097" y="3427237"/>
              <a:ext cx="462666" cy="611939"/>
            </a:xfrm>
            <a:prstGeom prst="rect">
              <a:avLst/>
            </a:prstGeom>
          </p:spPr>
        </p:pic>
        <p:sp>
          <p:nvSpPr>
            <p:cNvPr id="48" name="CuadroTexto 47">
              <a:extLst>
                <a:ext uri="{FF2B5EF4-FFF2-40B4-BE49-F238E27FC236}">
                  <a16:creationId xmlns="" xmlns:a16="http://schemas.microsoft.com/office/drawing/2014/main" id="{41302A84-A147-494B-BD6D-23C1E8BB7D43}"/>
                </a:ext>
              </a:extLst>
            </p:cNvPr>
            <p:cNvSpPr txBox="1"/>
            <p:nvPr/>
          </p:nvSpPr>
          <p:spPr>
            <a:xfrm>
              <a:off x="2494927" y="4243329"/>
              <a:ext cx="502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4400" b="1" dirty="0">
                  <a:latin typeface="Century Gothic" panose="020B0502020202020204" pitchFamily="34" charset="0"/>
                </a:rPr>
                <a:t>7</a:t>
              </a:r>
              <a:endParaRPr lang="es-MX" sz="4400" b="1" dirty="0"/>
            </a:p>
          </p:txBody>
        </p:sp>
        <p:pic>
          <p:nvPicPr>
            <p:cNvPr id="49" name="Imagen 48">
              <a:extLst>
                <a:ext uri="{FF2B5EF4-FFF2-40B4-BE49-F238E27FC236}">
                  <a16:creationId xmlns="" xmlns:a16="http://schemas.microsoft.com/office/drawing/2014/main" id="{D3A2CB3F-0BA6-AB49-BE04-9CF5DBF2A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4928" y="4365404"/>
              <a:ext cx="449153" cy="479096"/>
            </a:xfrm>
            <a:prstGeom prst="rect">
              <a:avLst/>
            </a:prstGeom>
          </p:spPr>
        </p:pic>
        <p:sp>
          <p:nvSpPr>
            <p:cNvPr id="50" name="CuadroTexto 49">
              <a:extLst>
                <a:ext uri="{FF2B5EF4-FFF2-40B4-BE49-F238E27FC236}">
                  <a16:creationId xmlns="" xmlns:a16="http://schemas.microsoft.com/office/drawing/2014/main" id="{888902E6-5156-0041-81D4-D01CEE8B5079}"/>
                </a:ext>
              </a:extLst>
            </p:cNvPr>
            <p:cNvSpPr txBox="1"/>
            <p:nvPr/>
          </p:nvSpPr>
          <p:spPr>
            <a:xfrm>
              <a:off x="4607284" y="4963647"/>
              <a:ext cx="502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5400" b="1" dirty="0">
                  <a:latin typeface="Century Gothic" panose="020B0502020202020204" pitchFamily="34" charset="0"/>
                </a:rPr>
                <a:t>8</a:t>
              </a:r>
              <a:endParaRPr lang="es-MX" sz="5400" b="1" dirty="0"/>
            </a:p>
          </p:txBody>
        </p:sp>
        <p:pic>
          <p:nvPicPr>
            <p:cNvPr id="51" name="Imagen 50">
              <a:extLst>
                <a:ext uri="{FF2B5EF4-FFF2-40B4-BE49-F238E27FC236}">
                  <a16:creationId xmlns="" xmlns:a16="http://schemas.microsoft.com/office/drawing/2014/main" id="{3F45B427-3279-FA4D-B031-A8AF47075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4239" y="5746904"/>
              <a:ext cx="571356" cy="600145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="" xmlns:a16="http://schemas.microsoft.com/office/drawing/2014/main" id="{E515AEA0-234A-A14E-BB91-AE7928E05B5D}"/>
                </a:ext>
              </a:extLst>
            </p:cNvPr>
            <p:cNvSpPr txBox="1"/>
            <p:nvPr/>
          </p:nvSpPr>
          <p:spPr>
            <a:xfrm>
              <a:off x="6504373" y="4924056"/>
              <a:ext cx="502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5400" b="1" dirty="0">
                  <a:latin typeface="Century Gothic" panose="020B0502020202020204" pitchFamily="34" charset="0"/>
                </a:rPr>
                <a:t>9</a:t>
              </a:r>
              <a:endParaRPr lang="es-MX" sz="5400" b="1" dirty="0"/>
            </a:p>
          </p:txBody>
        </p:sp>
        <p:pic>
          <p:nvPicPr>
            <p:cNvPr id="53" name="Imagen 52">
              <a:extLst>
                <a:ext uri="{FF2B5EF4-FFF2-40B4-BE49-F238E27FC236}">
                  <a16:creationId xmlns="" xmlns:a16="http://schemas.microsoft.com/office/drawing/2014/main" id="{4EF856D0-4A60-744C-B6CC-AF0D4DBA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3901" y="5800164"/>
              <a:ext cx="658614" cy="546885"/>
            </a:xfrm>
            <a:prstGeom prst="rect">
              <a:avLst/>
            </a:prstGeom>
          </p:spPr>
        </p:pic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7540E739-0BB1-1747-A2BB-BC18BB2C0C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20000"/>
          </a:blip>
          <a:stretch>
            <a:fillRect/>
          </a:stretch>
        </p:blipFill>
        <p:spPr>
          <a:xfrm rot="10800000">
            <a:off x="7602918" y="6894"/>
            <a:ext cx="1547319" cy="1523142"/>
          </a:xfrm>
          <a:prstGeom prst="rect">
            <a:avLst/>
          </a:prstGeom>
          <a:effectLst/>
        </p:spPr>
      </p:pic>
      <p:pic>
        <p:nvPicPr>
          <p:cNvPr id="55" name="Picture 2" descr="PRONNIF COAHUILA (@pronnif) | Twitter">
            <a:extLst>
              <a:ext uri="{FF2B5EF4-FFF2-40B4-BE49-F238E27FC236}">
                <a16:creationId xmlns="" xmlns:a16="http://schemas.microsoft.com/office/drawing/2014/main" id="{8D453864-14A2-744A-B65C-B692E140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05" y="768465"/>
            <a:ext cx="1767669" cy="17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AE493ECA-85B6-CA4A-AB06-C0B7C809FF56}"/>
              </a:ext>
            </a:extLst>
          </p:cNvPr>
          <p:cNvSpPr txBox="1"/>
          <p:nvPr/>
        </p:nvSpPr>
        <p:spPr>
          <a:xfrm>
            <a:off x="615748" y="2525944"/>
            <a:ext cx="36480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En la PRONNIF </a:t>
            </a:r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desarrollamos los lineamientos y protocolos que se sujetan a la necesidad de cada niña, niño o adolescente </a:t>
            </a: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la restitución de sus derechos.</a:t>
            </a:r>
            <a:endParaRPr lang="es-MX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77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7283"/>
            <a:ext cx="9144000" cy="728101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06132560"/>
              </p:ext>
            </p:extLst>
          </p:nvPr>
        </p:nvGraphicFramePr>
        <p:xfrm>
          <a:off x="899592" y="781969"/>
          <a:ext cx="7776864" cy="529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6" b="17978" l="9808" r="58654">
                        <a14:foregroundMark x1="12500" y1="13904" x2="12500" y2="13904"/>
                        <a14:foregroundMark x1="12500" y1="10112" x2="12500" y2="10112"/>
                        <a14:foregroundMark x1="21346" y1="11657" x2="21346" y2="11657"/>
                        <a14:foregroundMark x1="21731" y1="14185" x2="21731" y2="14185"/>
                        <a14:foregroundMark x1="29231" y1="13624" x2="29231" y2="13624"/>
                        <a14:foregroundMark x1="37115" y1="13764" x2="37115" y2="13764"/>
                        <a14:foregroundMark x1="36923" y1="11517" x2="36923" y2="11517"/>
                        <a14:foregroundMark x1="46731" y1="11376" x2="46731" y2="11376"/>
                        <a14:foregroundMark x1="46731" y1="13624" x2="46731" y2="13624"/>
                        <a14:foregroundMark x1="63846" y1="13764" x2="63846" y2="13764"/>
                        <a14:foregroundMark x1="29808" y1="11517" x2="29808" y2="11517"/>
                        <a14:foregroundMark x1="55769" y1="10955" x2="55769" y2="10955"/>
                        <a14:foregroundMark x1="63654" y1="11236" x2="63654" y2="11236"/>
                        <a14:foregroundMark x1="64615" y1="16011" x2="64615" y2="16011"/>
                        <a14:foregroundMark x1="64423" y1="15028" x2="64423" y2="15028"/>
                        <a14:foregroundMark x1="71923" y1="11376" x2="71923" y2="11376"/>
                        <a14:foregroundMark x1="72500" y1="13764" x2="72308" y2="14045"/>
                        <a14:foregroundMark x1="54808" y1="13764" x2="54808" y2="13764"/>
                        <a14:backgroundMark x1="21538" y1="12360" x2="21538" y2="12360"/>
                        <a14:backgroundMark x1="19038" y1="14607" x2="19038" y2="14607"/>
                        <a14:backgroundMark x1="29615" y1="15871" x2="29615" y2="15871"/>
                        <a14:backgroundMark x1="35962" y1="14888" x2="35962" y2="14888"/>
                        <a14:backgroundMark x1="39808" y1="14607" x2="39808" y2="14607"/>
                        <a14:backgroundMark x1="12500" y1="15871" x2="12500" y2="1587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12" r="656" b="82170"/>
          <a:stretch/>
        </p:blipFill>
        <p:spPr bwMode="auto">
          <a:xfrm>
            <a:off x="2987824" y="1602103"/>
            <a:ext cx="474374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26611" y="988986"/>
            <a:ext cx="672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Identificación y visibilización de la violencia contra niñas, niños y adolescentes</a:t>
            </a:r>
          </a:p>
        </p:txBody>
      </p:sp>
      <p:pic>
        <p:nvPicPr>
          <p:cNvPr id="1028" name="Picture 4" descr="Ver las imágenes de orige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4" t="49684" r="44271" b="38636"/>
          <a:stretch/>
        </p:blipFill>
        <p:spPr bwMode="auto">
          <a:xfrm>
            <a:off x="5940152" y="1686531"/>
            <a:ext cx="489797" cy="5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2123728" y="6180636"/>
            <a:ext cx="521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5000"/>
          </a:blip>
          <a:stretch>
            <a:fillRect/>
          </a:stretch>
        </p:blipFill>
        <p:spPr>
          <a:xfrm>
            <a:off x="7380312" y="-69936"/>
            <a:ext cx="1384428" cy="10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2215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4081828" y="2347053"/>
            <a:ext cx="4374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Independientemente de su naturaleza,</a:t>
            </a:r>
          </a:p>
          <a:p>
            <a:r>
              <a:rPr lang="es-MX" sz="24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todas</a:t>
            </a:r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las formas de </a:t>
            </a:r>
            <a:r>
              <a:rPr lang="es-MX" sz="24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violencia contra niñas, niños y adolescentes tienen graves consecuencias </a:t>
            </a:r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y es necesario prevenirlas y atenderlas</a:t>
            </a:r>
            <a:r>
              <a:rPr lang="es-MX" sz="2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8F1988F-D731-CA4F-8167-1BF7CEC04D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6624762" y="10466"/>
            <a:ext cx="2519238" cy="2519238"/>
          </a:xfrm>
          <a:prstGeom prst="rect">
            <a:avLst/>
          </a:prstGeom>
          <a:effectLst/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654C16A2-E985-7742-BE26-703D769A6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910" y="346135"/>
            <a:ext cx="857257" cy="36739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7610302" y="5699942"/>
            <a:ext cx="1384428" cy="1069785"/>
          </a:xfrm>
          <a:prstGeom prst="rect">
            <a:avLst/>
          </a:prstGeom>
        </p:spPr>
      </p:pic>
      <p:pic>
        <p:nvPicPr>
          <p:cNvPr id="12292" name="Picture 4" descr="Helping Toddlers Cope with Fear – BabySparks">
            <a:extLst>
              <a:ext uri="{FF2B5EF4-FFF2-40B4-BE49-F238E27FC236}">
                <a16:creationId xmlns="" xmlns:a16="http://schemas.microsoft.com/office/drawing/2014/main" id="{799DF8BA-CC74-1C4E-9F37-46766F67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6" y="353952"/>
            <a:ext cx="3105121" cy="20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iños de la calle - Nota - Somos Hermanos">
            <a:extLst>
              <a:ext uri="{FF2B5EF4-FFF2-40B4-BE49-F238E27FC236}">
                <a16:creationId xmlns="" xmlns:a16="http://schemas.microsoft.com/office/drawing/2014/main" id="{325699B4-06A5-D049-A68F-0039E10B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3" y="4149080"/>
            <a:ext cx="3134654" cy="21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nar alerta del aumento del maltrato infantil: un tercio de los casos son  por violencia familiar">
            <a:extLst>
              <a:ext uri="{FF2B5EF4-FFF2-40B4-BE49-F238E27FC236}">
                <a16:creationId xmlns="" xmlns:a16="http://schemas.microsoft.com/office/drawing/2014/main" id="{F3D942D6-F437-674C-BE43-7B4D4869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3" y="2498181"/>
            <a:ext cx="3134654" cy="15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3138DDFE-07A1-E941-A200-5155C30A0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57283"/>
            <a:ext cx="9144000" cy="72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="" xmlns:a16="http://schemas.microsoft.com/office/drawing/2014/main" id="{7501B26F-0967-404B-80A2-0F94A1C32171}"/>
              </a:ext>
            </a:extLst>
          </p:cNvPr>
          <p:cNvGrpSpPr/>
          <p:nvPr/>
        </p:nvGrpSpPr>
        <p:grpSpPr>
          <a:xfrm>
            <a:off x="-7112" y="6681456"/>
            <a:ext cx="9151112" cy="176543"/>
            <a:chOff x="-7112" y="6681456"/>
            <a:chExt cx="9151112" cy="176543"/>
          </a:xfrm>
        </p:grpSpPr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861ACFE6-42F3-D445-A596-826736551775}"/>
                </a:ext>
              </a:extLst>
            </p:cNvPr>
            <p:cNvSpPr/>
            <p:nvPr/>
          </p:nvSpPr>
          <p:spPr>
            <a:xfrm>
              <a:off x="6760171" y="6681456"/>
              <a:ext cx="2383829" cy="1765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="" xmlns:a16="http://schemas.microsoft.com/office/drawing/2014/main" id="{3ED408E4-6132-EB46-9AD6-A40A1EE0DB14}"/>
                </a:ext>
              </a:extLst>
            </p:cNvPr>
            <p:cNvSpPr/>
            <p:nvPr/>
          </p:nvSpPr>
          <p:spPr>
            <a:xfrm>
              <a:off x="-7112" y="6681456"/>
              <a:ext cx="2383829" cy="1765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F6BC943D-BEF7-F541-A2C9-4BEB815335E8}"/>
                </a:ext>
              </a:extLst>
            </p:cNvPr>
            <p:cNvSpPr/>
            <p:nvPr/>
          </p:nvSpPr>
          <p:spPr>
            <a:xfrm>
              <a:off x="1718368" y="6681456"/>
              <a:ext cx="2383829" cy="176543"/>
            </a:xfrm>
            <a:prstGeom prst="rect">
              <a:avLst/>
            </a:prstGeom>
            <a:solidFill>
              <a:srgbClr val="FF11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01A6A0EF-CF9E-1A47-B1A2-54ED74B1A96C}"/>
                </a:ext>
              </a:extLst>
            </p:cNvPr>
            <p:cNvSpPr/>
            <p:nvPr/>
          </p:nvSpPr>
          <p:spPr>
            <a:xfrm>
              <a:off x="3393259" y="6681456"/>
              <a:ext cx="2383829" cy="176543"/>
            </a:xfrm>
            <a:prstGeom prst="rect">
              <a:avLst/>
            </a:prstGeom>
            <a:solidFill>
              <a:srgbClr val="7CFF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="" xmlns:a16="http://schemas.microsoft.com/office/drawing/2014/main" id="{BFDBA213-78DE-C24D-AB5E-B6DAE5FB805D}"/>
                </a:ext>
              </a:extLst>
            </p:cNvPr>
            <p:cNvSpPr/>
            <p:nvPr/>
          </p:nvSpPr>
          <p:spPr>
            <a:xfrm>
              <a:off x="5077204" y="6681456"/>
              <a:ext cx="2383829" cy="176543"/>
            </a:xfrm>
            <a:prstGeom prst="rect">
              <a:avLst/>
            </a:prstGeom>
            <a:solidFill>
              <a:srgbClr val="00FF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DD1E07C2-EBB8-B646-9888-2A2878F205B9}"/>
              </a:ext>
            </a:extLst>
          </p:cNvPr>
          <p:cNvGrpSpPr/>
          <p:nvPr/>
        </p:nvGrpSpPr>
        <p:grpSpPr>
          <a:xfrm>
            <a:off x="125010" y="1937724"/>
            <a:ext cx="2374619" cy="4421641"/>
            <a:chOff x="4352408" y="1843042"/>
            <a:chExt cx="2312551" cy="4151358"/>
          </a:xfrm>
        </p:grpSpPr>
        <p:pic>
          <p:nvPicPr>
            <p:cNvPr id="27" name="Imagen 26">
              <a:extLst>
                <a:ext uri="{FF2B5EF4-FFF2-40B4-BE49-F238E27FC236}">
                  <a16:creationId xmlns="" xmlns:a16="http://schemas.microsoft.com/office/drawing/2014/main" id="{418BA3B1-6888-7A41-B182-B209C607B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" t="22832" r="48846" b="34134"/>
            <a:stretch/>
          </p:blipFill>
          <p:spPr>
            <a:xfrm>
              <a:off x="4352408" y="1843042"/>
              <a:ext cx="2312551" cy="3379197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1B424650-4DB1-D343-9389-40AAE5BBB43B}"/>
                </a:ext>
              </a:extLst>
            </p:cNvPr>
            <p:cNvSpPr/>
            <p:nvPr/>
          </p:nvSpPr>
          <p:spPr>
            <a:xfrm>
              <a:off x="4805680" y="5537200"/>
              <a:ext cx="157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B4521184-C404-F34B-AB5F-7F8643E71687}"/>
              </a:ext>
            </a:extLst>
          </p:cNvPr>
          <p:cNvSpPr txBox="1"/>
          <p:nvPr/>
        </p:nvSpPr>
        <p:spPr>
          <a:xfrm>
            <a:off x="1717110" y="321574"/>
            <a:ext cx="570978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¿A qué región perteneces?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="" xmlns:a16="http://schemas.microsoft.com/office/drawing/2014/main" id="{1C311D60-FC7F-E84A-8F31-103C4C1D52B8}"/>
              </a:ext>
            </a:extLst>
          </p:cNvPr>
          <p:cNvGrpSpPr/>
          <p:nvPr/>
        </p:nvGrpSpPr>
        <p:grpSpPr>
          <a:xfrm>
            <a:off x="-7112" y="6681456"/>
            <a:ext cx="9151112" cy="176543"/>
            <a:chOff x="-7112" y="6681456"/>
            <a:chExt cx="9151112" cy="176543"/>
          </a:xfrm>
        </p:grpSpPr>
        <p:sp>
          <p:nvSpPr>
            <p:cNvPr id="31" name="Rectángulo 30">
              <a:extLst>
                <a:ext uri="{FF2B5EF4-FFF2-40B4-BE49-F238E27FC236}">
                  <a16:creationId xmlns="" xmlns:a16="http://schemas.microsoft.com/office/drawing/2014/main" id="{B9314FFE-BB47-F74A-9CB4-9B0BCE510661}"/>
                </a:ext>
              </a:extLst>
            </p:cNvPr>
            <p:cNvSpPr/>
            <p:nvPr/>
          </p:nvSpPr>
          <p:spPr>
            <a:xfrm>
              <a:off x="6760171" y="6681456"/>
              <a:ext cx="2383829" cy="1765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3AFB1EE6-29B4-3342-8A90-886A6FD3C6F0}"/>
                </a:ext>
              </a:extLst>
            </p:cNvPr>
            <p:cNvSpPr/>
            <p:nvPr/>
          </p:nvSpPr>
          <p:spPr>
            <a:xfrm>
              <a:off x="-7112" y="6681456"/>
              <a:ext cx="2383829" cy="1765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C5344F8E-6AD6-EC4E-A42C-F635DD4D095E}"/>
                </a:ext>
              </a:extLst>
            </p:cNvPr>
            <p:cNvSpPr/>
            <p:nvPr/>
          </p:nvSpPr>
          <p:spPr>
            <a:xfrm>
              <a:off x="1718368" y="6681456"/>
              <a:ext cx="2383829" cy="176543"/>
            </a:xfrm>
            <a:prstGeom prst="rect">
              <a:avLst/>
            </a:prstGeom>
            <a:solidFill>
              <a:srgbClr val="FF11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0A293EF5-6BF7-A34D-AA3E-1DA273E14C76}"/>
                </a:ext>
              </a:extLst>
            </p:cNvPr>
            <p:cNvSpPr/>
            <p:nvPr/>
          </p:nvSpPr>
          <p:spPr>
            <a:xfrm>
              <a:off x="3393259" y="6681456"/>
              <a:ext cx="2383829" cy="176543"/>
            </a:xfrm>
            <a:prstGeom prst="rect">
              <a:avLst/>
            </a:prstGeom>
            <a:solidFill>
              <a:srgbClr val="7CFF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572DF082-A7E3-3246-8F41-3719E25E2008}"/>
                </a:ext>
              </a:extLst>
            </p:cNvPr>
            <p:cNvSpPr/>
            <p:nvPr/>
          </p:nvSpPr>
          <p:spPr>
            <a:xfrm>
              <a:off x="5077204" y="6681456"/>
              <a:ext cx="2383829" cy="176543"/>
            </a:xfrm>
            <a:prstGeom prst="rect">
              <a:avLst/>
            </a:prstGeom>
            <a:solidFill>
              <a:srgbClr val="00FF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0729549F-0BA0-0546-A56D-FC0A0186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64" y="680684"/>
            <a:ext cx="857257" cy="367396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EF7F85F3-3F25-6A48-8EC8-38B956E1E3D6}"/>
              </a:ext>
            </a:extLst>
          </p:cNvPr>
          <p:cNvSpPr txBox="1"/>
          <p:nvPr/>
        </p:nvSpPr>
        <p:spPr>
          <a:xfrm>
            <a:off x="2499629" y="1214906"/>
            <a:ext cx="2223395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400" b="1" dirty="0">
                <a:latin typeface="Century Gothic" panose="020B0502020202020204" pitchFamily="34" charset="0"/>
              </a:rPr>
              <a:t>6</a:t>
            </a:r>
            <a:r>
              <a:rPr lang="es-MX" sz="1400" dirty="0">
                <a:latin typeface="Century Gothic" panose="020B0502020202020204" pitchFamily="34" charset="0"/>
              </a:rPr>
              <a:t> </a:t>
            </a:r>
            <a:r>
              <a:rPr lang="es-MX" sz="1400" b="1" dirty="0">
                <a:latin typeface="Century Gothic" panose="020B0502020202020204" pitchFamily="34" charset="0"/>
              </a:rPr>
              <a:t>Subprocuradurías</a:t>
            </a:r>
            <a:r>
              <a:rPr lang="es-MX" sz="1400" dirty="0">
                <a:latin typeface="Century Gothic" panose="020B0502020202020204" pitchFamily="34" charset="0"/>
              </a:rPr>
              <a:t> Regionales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="" xmlns:a16="http://schemas.microsoft.com/office/drawing/2014/main" id="{606084D2-5A2A-6242-AC48-8E9B1CC054F9}"/>
              </a:ext>
            </a:extLst>
          </p:cNvPr>
          <p:cNvSpPr txBox="1"/>
          <p:nvPr/>
        </p:nvSpPr>
        <p:spPr>
          <a:xfrm>
            <a:off x="5173310" y="1228576"/>
            <a:ext cx="239068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400" b="1" dirty="0">
                <a:latin typeface="Century Gothic" panose="020B0502020202020204" pitchFamily="34" charset="0"/>
              </a:rPr>
              <a:t>38</a:t>
            </a:r>
            <a:r>
              <a:rPr lang="es-MX" sz="1400" dirty="0">
                <a:latin typeface="Century Gothic" panose="020B0502020202020204" pitchFamily="34" charset="0"/>
              </a:rPr>
              <a:t> </a:t>
            </a:r>
            <a:r>
              <a:rPr lang="es-MX" sz="1400" b="1" dirty="0">
                <a:latin typeface="Century Gothic" panose="020B0502020202020204" pitchFamily="34" charset="0"/>
              </a:rPr>
              <a:t>Procuradurías</a:t>
            </a:r>
            <a:r>
              <a:rPr lang="es-MX" sz="1400" dirty="0">
                <a:latin typeface="Century Gothic" panose="020B0502020202020204" pitchFamily="34" charset="0"/>
              </a:rPr>
              <a:t> Municipales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B3BDEB33-A263-1143-8CA0-B67EE3A70DF8}"/>
              </a:ext>
            </a:extLst>
          </p:cNvPr>
          <p:cNvSpPr txBox="1"/>
          <p:nvPr/>
        </p:nvSpPr>
        <p:spPr>
          <a:xfrm>
            <a:off x="3141892" y="3572741"/>
            <a:ext cx="2484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NORTE II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Acuña, Jiménez, Zaragoza.</a:t>
            </a:r>
          </a:p>
          <a:p>
            <a:endParaRPr lang="es-MX" sz="900" dirty="0">
              <a:latin typeface="Century Gothic" panose="020B0502020202020204" pitchFamily="34" charset="0"/>
            </a:endParaRPr>
          </a:p>
          <a:p>
            <a:r>
              <a:rPr lang="es-MX" sz="900" dirty="0">
                <a:latin typeface="Century Gothic" panose="020B0502020202020204" pitchFamily="34" charset="0"/>
              </a:rPr>
              <a:t>Héroes de Nacozari y Atilano Barrera. Col. Benito Juárez, Acuña, Coahuila.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Tel. 877 773 1035</a:t>
            </a:r>
          </a:p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9233A63A-E884-464D-B118-26DBDD202ACA}"/>
              </a:ext>
            </a:extLst>
          </p:cNvPr>
          <p:cNvSpPr txBox="1"/>
          <p:nvPr/>
        </p:nvSpPr>
        <p:spPr>
          <a:xfrm>
            <a:off x="6012144" y="3582568"/>
            <a:ext cx="2696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CARBONÍFERA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Múzquiz, San Juan de Sabinas, Sabinas,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Progreso, Juárez.</a:t>
            </a:r>
          </a:p>
          <a:p>
            <a:endParaRPr lang="es-MX" sz="900" dirty="0">
              <a:latin typeface="Century Gothic" panose="020B0502020202020204" pitchFamily="34" charset="0"/>
            </a:endParaRPr>
          </a:p>
          <a:p>
            <a:r>
              <a:rPr lang="es-MX" sz="900" dirty="0">
                <a:latin typeface="Century Gothic" panose="020B0502020202020204" pitchFamily="34" charset="0"/>
              </a:rPr>
              <a:t>Calle Ocampo #306, Zona Centro,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Sabinas, Coahuila.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Tel. 861 612 9341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A0098FE7-1B5C-544A-9A0F-23605010F85E}"/>
              </a:ext>
            </a:extLst>
          </p:cNvPr>
          <p:cNvSpPr txBox="1"/>
          <p:nvPr/>
        </p:nvSpPr>
        <p:spPr>
          <a:xfrm>
            <a:off x="6012144" y="2076852"/>
            <a:ext cx="245856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CENTRO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Frontera, San Buenaventura, Candela, Castaños, Abasolo, </a:t>
            </a:r>
            <a:r>
              <a:rPr lang="es-MX" sz="900" dirty="0" err="1">
                <a:latin typeface="Century Gothic" panose="020B0502020202020204" pitchFamily="34" charset="0"/>
              </a:rPr>
              <a:t>Cuatrociénegas</a:t>
            </a:r>
            <a:r>
              <a:rPr lang="es-MX" sz="900" dirty="0">
                <a:latin typeface="Century Gothic" panose="020B0502020202020204" pitchFamily="34" charset="0"/>
              </a:rPr>
              <a:t>, Monclova, Escobedo, Lamadrid, Nadadores, Ocampo, Sacramento.</a:t>
            </a:r>
          </a:p>
          <a:p>
            <a:endParaRPr lang="es-MX" sz="900" dirty="0">
              <a:latin typeface="Century Gothic" panose="020B0502020202020204" pitchFamily="34" charset="0"/>
            </a:endParaRPr>
          </a:p>
          <a:p>
            <a:r>
              <a:rPr lang="es-MX" sz="900" dirty="0">
                <a:latin typeface="Century Gothic" panose="020B0502020202020204" pitchFamily="34" charset="0"/>
              </a:rPr>
              <a:t>Hidalgo Sur #618 esquina con Privada Hidalgo, Zona Centro,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Monclova, Coahuila.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Tel. 866 632 1788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708CBEC6-1AF7-264B-B922-885E91824EB4}"/>
              </a:ext>
            </a:extLst>
          </p:cNvPr>
          <p:cNvSpPr txBox="1"/>
          <p:nvPr/>
        </p:nvSpPr>
        <p:spPr>
          <a:xfrm>
            <a:off x="5999681" y="4716094"/>
            <a:ext cx="27216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SURESTE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Ramos Arizpe, General Cepeda, Parras, Saltillo, Arteaga.</a:t>
            </a:r>
          </a:p>
          <a:p>
            <a:endParaRPr lang="es-MX" sz="900" dirty="0">
              <a:latin typeface="Century Gothic" panose="020B0502020202020204" pitchFamily="34" charset="0"/>
            </a:endParaRPr>
          </a:p>
          <a:p>
            <a:r>
              <a:rPr lang="es-MX" sz="900" dirty="0">
                <a:latin typeface="Century Gothic" panose="020B0502020202020204" pitchFamily="34" charset="0"/>
              </a:rPr>
              <a:t>Carretera a Torreón km 2.5 Col. Satélite Norte, 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Saltillo, Coahuila.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Tel. 844 434 1000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27B143F0-F391-0E4D-A250-4A98A403E6E6}"/>
              </a:ext>
            </a:extLst>
          </p:cNvPr>
          <p:cNvSpPr/>
          <p:nvPr/>
        </p:nvSpPr>
        <p:spPr>
          <a:xfrm>
            <a:off x="2906499" y="3662181"/>
            <a:ext cx="219600" cy="144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CuadroTexto 48">
            <a:extLst>
              <a:ext uri="{FF2B5EF4-FFF2-40B4-BE49-F238E27FC236}">
                <a16:creationId xmlns="" xmlns:a16="http://schemas.microsoft.com/office/drawing/2014/main" id="{57399621-9E97-6744-9057-BA04F67DFBF1}"/>
              </a:ext>
            </a:extLst>
          </p:cNvPr>
          <p:cNvSpPr txBox="1"/>
          <p:nvPr/>
        </p:nvSpPr>
        <p:spPr>
          <a:xfrm>
            <a:off x="3168036" y="2068708"/>
            <a:ext cx="2458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NORTE I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Piedras Negras, Nava, Morelos,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Allende, Villa Unión, Guerrero, Hidalgo.</a:t>
            </a:r>
          </a:p>
          <a:p>
            <a:endParaRPr lang="es-MX" sz="900" dirty="0">
              <a:latin typeface="Century Gothic" panose="020B0502020202020204" pitchFamily="34" charset="0"/>
            </a:endParaRPr>
          </a:p>
          <a:p>
            <a:r>
              <a:rPr lang="es-MX" sz="900" dirty="0">
                <a:latin typeface="Century Gothic" panose="020B0502020202020204" pitchFamily="34" charset="0"/>
              </a:rPr>
              <a:t>Calle Morelos #104 Norte Col. Centro,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Piedras Negras, Coahuila.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Tel. 878 112 0042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="" xmlns:a16="http://schemas.microsoft.com/office/drawing/2014/main" id="{2497E8A3-7774-B542-8159-6909EBF30104}"/>
              </a:ext>
            </a:extLst>
          </p:cNvPr>
          <p:cNvSpPr/>
          <p:nvPr/>
        </p:nvSpPr>
        <p:spPr>
          <a:xfrm>
            <a:off x="2901428" y="2147706"/>
            <a:ext cx="219600" cy="1440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Rectángulo 62">
            <a:extLst>
              <a:ext uri="{FF2B5EF4-FFF2-40B4-BE49-F238E27FC236}">
                <a16:creationId xmlns="" xmlns:a16="http://schemas.microsoft.com/office/drawing/2014/main" id="{8EB09C9B-24AD-514F-BDB0-0D27B2795ED7}"/>
              </a:ext>
            </a:extLst>
          </p:cNvPr>
          <p:cNvSpPr/>
          <p:nvPr/>
        </p:nvSpPr>
        <p:spPr>
          <a:xfrm>
            <a:off x="5787724" y="3663061"/>
            <a:ext cx="220880" cy="142240"/>
          </a:xfrm>
          <a:prstGeom prst="rect">
            <a:avLst/>
          </a:prstGeom>
          <a:solidFill>
            <a:srgbClr val="E83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AEB2B7D2-70BC-734C-8827-B3179FC0BB90}"/>
              </a:ext>
            </a:extLst>
          </p:cNvPr>
          <p:cNvSpPr/>
          <p:nvPr/>
        </p:nvSpPr>
        <p:spPr>
          <a:xfrm>
            <a:off x="5794037" y="2147706"/>
            <a:ext cx="219600" cy="144000"/>
          </a:xfrm>
          <a:prstGeom prst="rect">
            <a:avLst/>
          </a:prstGeom>
          <a:solidFill>
            <a:srgbClr val="3C46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4441C848-0B35-044D-8EFF-6692DB4B2A21}"/>
              </a:ext>
            </a:extLst>
          </p:cNvPr>
          <p:cNvSpPr txBox="1"/>
          <p:nvPr/>
        </p:nvSpPr>
        <p:spPr>
          <a:xfrm>
            <a:off x="3141892" y="4716094"/>
            <a:ext cx="2484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LAGUNA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Francisco I. Madero, San Pedro, Matamoros, Viesca, Torreón, Sierra Mojada.</a:t>
            </a:r>
          </a:p>
          <a:p>
            <a:endParaRPr lang="es-MX" sz="900" dirty="0">
              <a:latin typeface="Century Gothic" panose="020B0502020202020204" pitchFamily="34" charset="0"/>
            </a:endParaRPr>
          </a:p>
          <a:p>
            <a:r>
              <a:rPr lang="es-MX" sz="900" dirty="0">
                <a:latin typeface="Century Gothic" panose="020B0502020202020204" pitchFamily="34" charset="0"/>
              </a:rPr>
              <a:t>Periférico Raúl López Sánchez y Boulevard Río Nazas, Edificio Coahuila,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Torreón, Coahuila.</a:t>
            </a:r>
          </a:p>
          <a:p>
            <a:r>
              <a:rPr lang="es-MX" sz="900" dirty="0">
                <a:latin typeface="Century Gothic" panose="020B0502020202020204" pitchFamily="34" charset="0"/>
              </a:rPr>
              <a:t>Tel. 871 716 3088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="" xmlns:a16="http://schemas.microsoft.com/office/drawing/2014/main" id="{77E4D90C-1ECA-C547-B2B5-3C80395B07A5}"/>
              </a:ext>
            </a:extLst>
          </p:cNvPr>
          <p:cNvSpPr/>
          <p:nvPr/>
        </p:nvSpPr>
        <p:spPr>
          <a:xfrm>
            <a:off x="2907375" y="4783401"/>
            <a:ext cx="219600" cy="142240"/>
          </a:xfrm>
          <a:prstGeom prst="rect">
            <a:avLst/>
          </a:prstGeom>
          <a:solidFill>
            <a:srgbClr val="00BC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Rectángulo 65">
            <a:extLst>
              <a:ext uri="{FF2B5EF4-FFF2-40B4-BE49-F238E27FC236}">
                <a16:creationId xmlns="" xmlns:a16="http://schemas.microsoft.com/office/drawing/2014/main" id="{07E263A4-B0BF-DF4A-89CE-BEB2068470F3}"/>
              </a:ext>
            </a:extLst>
          </p:cNvPr>
          <p:cNvSpPr/>
          <p:nvPr/>
        </p:nvSpPr>
        <p:spPr>
          <a:xfrm>
            <a:off x="5787724" y="4783401"/>
            <a:ext cx="220880" cy="142240"/>
          </a:xfrm>
          <a:prstGeom prst="rect">
            <a:avLst/>
          </a:prstGeom>
          <a:solidFill>
            <a:srgbClr val="A6DC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7610302" y="5717259"/>
            <a:ext cx="1384428" cy="10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051720" y="3631804"/>
            <a:ext cx="5907857" cy="1885428"/>
            <a:chOff x="2051720" y="3356992"/>
            <a:chExt cx="5907857" cy="1885428"/>
          </a:xfrm>
        </p:grpSpPr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441C4F53-122F-7D47-8399-7A230A86D42B}"/>
                </a:ext>
              </a:extLst>
            </p:cNvPr>
            <p:cNvSpPr/>
            <p:nvPr/>
          </p:nvSpPr>
          <p:spPr>
            <a:xfrm>
              <a:off x="2444992" y="4076065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@</a:t>
              </a:r>
              <a:r>
                <a:rPr lang="es-MX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pronnif</a:t>
              </a:r>
              <a:endParaRPr lang="es-MX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/>
              </a:endParaRPr>
            </a:p>
          </p:txBody>
        </p:sp>
        <p:pic>
          <p:nvPicPr>
            <p:cNvPr id="11" name="Picture 6" descr="Ver las imágenes de origen">
              <a:extLst>
                <a:ext uri="{FF2B5EF4-FFF2-40B4-BE49-F238E27FC236}">
                  <a16:creationId xmlns="" xmlns:a16="http://schemas.microsoft.com/office/drawing/2014/main" id="{18013798-88AA-0C47-A047-E75E66612F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9" t="26311" r="71356" b="56806"/>
            <a:stretch/>
          </p:blipFill>
          <p:spPr bwMode="auto">
            <a:xfrm>
              <a:off x="2089511" y="4853148"/>
              <a:ext cx="358302" cy="3651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Ver las imágenes de origen">
              <a:extLst>
                <a:ext uri="{FF2B5EF4-FFF2-40B4-BE49-F238E27FC236}">
                  <a16:creationId xmlns="" xmlns:a16="http://schemas.microsoft.com/office/drawing/2014/main" id="{929C6398-B2C5-5F4E-B5F3-4371444199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24" t="26494" r="32732" b="57614"/>
            <a:stretch/>
          </p:blipFill>
          <p:spPr bwMode="auto">
            <a:xfrm>
              <a:off x="2090536" y="4112306"/>
              <a:ext cx="356251" cy="37887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2C6D8F80-41B6-6443-A3E6-899A75C93F45}"/>
                </a:ext>
              </a:extLst>
            </p:cNvPr>
            <p:cNvSpPr/>
            <p:nvPr/>
          </p:nvSpPr>
          <p:spPr>
            <a:xfrm>
              <a:off x="5384619" y="4023742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@</a:t>
              </a:r>
              <a:r>
                <a:rPr lang="es-MX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pronnif</a:t>
              </a:r>
              <a:endPara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F2F125A8-BE7F-D841-8467-9CA0DC5A6C42}"/>
                </a:ext>
              </a:extLst>
            </p:cNvPr>
            <p:cNvSpPr/>
            <p:nvPr/>
          </p:nvSpPr>
          <p:spPr>
            <a:xfrm>
              <a:off x="2410022" y="3356992"/>
              <a:ext cx="5482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Pronnif</a:t>
              </a:r>
              <a:r>
                <a:rPr lang="es-MX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 Procuraduría para Niños, Niñas y la Familia</a:t>
              </a:r>
              <a:endParaRPr lang="es-MX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77AE6568-F6F9-E24D-AB38-A95C32B9C7FD}"/>
                </a:ext>
              </a:extLst>
            </p:cNvPr>
            <p:cNvSpPr/>
            <p:nvPr/>
          </p:nvSpPr>
          <p:spPr>
            <a:xfrm>
              <a:off x="2444992" y="4873088"/>
              <a:ext cx="2653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La Madriguera Coahuila</a:t>
              </a:r>
              <a:endParaRPr lang="es-MX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C512329B-1D1E-E542-8C12-7334AFABC1AE}"/>
                </a:ext>
              </a:extLst>
            </p:cNvPr>
            <p:cNvSpPr/>
            <p:nvPr/>
          </p:nvSpPr>
          <p:spPr>
            <a:xfrm>
              <a:off x="5453763" y="4835351"/>
              <a:ext cx="2505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Lamadrigueracoahuila</a:t>
              </a:r>
              <a:endParaRPr lang="es-MX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/>
              </a:endParaRPr>
            </a:p>
          </p:txBody>
        </p:sp>
        <p:pic>
          <p:nvPicPr>
            <p:cNvPr id="17" name="Picture 8" descr="Ver las imágenes de origen">
              <a:extLst>
                <a:ext uri="{FF2B5EF4-FFF2-40B4-BE49-F238E27FC236}">
                  <a16:creationId xmlns="" xmlns:a16="http://schemas.microsoft.com/office/drawing/2014/main" id="{766445DD-311F-BC46-8106-D9A18AA465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9" t="26969" r="11385" b="56190"/>
            <a:stretch/>
          </p:blipFill>
          <p:spPr bwMode="auto">
            <a:xfrm>
              <a:off x="5108572" y="4849653"/>
              <a:ext cx="358302" cy="36868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Ver las imágenes de origen">
              <a:extLst>
                <a:ext uri="{FF2B5EF4-FFF2-40B4-BE49-F238E27FC236}">
                  <a16:creationId xmlns="" xmlns:a16="http://schemas.microsoft.com/office/drawing/2014/main" id="{18013798-88AA-0C47-A047-E75E66612F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9" t="26311" r="71356" b="56806"/>
            <a:stretch/>
          </p:blipFill>
          <p:spPr bwMode="auto">
            <a:xfrm>
              <a:off x="2051720" y="3385142"/>
              <a:ext cx="358302" cy="3651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Ver las imágenes de origen">
              <a:extLst>
                <a:ext uri="{FF2B5EF4-FFF2-40B4-BE49-F238E27FC236}">
                  <a16:creationId xmlns="" xmlns:a16="http://schemas.microsoft.com/office/drawing/2014/main" id="{766445DD-311F-BC46-8106-D9A18AA465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9" t="26969" r="11385" b="56190"/>
            <a:stretch/>
          </p:blipFill>
          <p:spPr bwMode="auto">
            <a:xfrm>
              <a:off x="5074912" y="4082074"/>
              <a:ext cx="358302" cy="36868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7647824" y="-126631"/>
            <a:ext cx="1384428" cy="1069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0DD159DB-D030-8C4D-8E04-A34188E26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57283"/>
            <a:ext cx="9144000" cy="72810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681E15E9-FDFC-4F92-B5EE-498B7E223A94}"/>
              </a:ext>
            </a:extLst>
          </p:cNvPr>
          <p:cNvSpPr txBox="1"/>
          <p:nvPr/>
        </p:nvSpPr>
        <p:spPr>
          <a:xfrm>
            <a:off x="797176" y="1609373"/>
            <a:ext cx="8212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COMUNÍCATE A TRAVÉS DE NUESTROS TELÉFONOS </a:t>
            </a:r>
            <a:endParaRPr lang="es-MX" sz="36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3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 </a:t>
            </a:r>
            <a:r>
              <a:rPr lang="es-MX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REDES SOCIALES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724FAC24-29C9-3B4D-9335-8FF247236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-1" y="25542"/>
            <a:ext cx="2343085" cy="234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D9B5AEE-F1C5-214E-BA2C-AE63A9A411AF}"/>
              </a:ext>
            </a:extLst>
          </p:cNvPr>
          <p:cNvSpPr/>
          <p:nvPr/>
        </p:nvSpPr>
        <p:spPr>
          <a:xfrm>
            <a:off x="-1" y="-41988"/>
            <a:ext cx="9144001" cy="6899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CB3CED3-16D2-1D49-B9D9-7B9E1E732BED}"/>
              </a:ext>
            </a:extLst>
          </p:cNvPr>
          <p:cNvSpPr txBox="1"/>
          <p:nvPr/>
        </p:nvSpPr>
        <p:spPr>
          <a:xfrm>
            <a:off x="508323" y="2464037"/>
            <a:ext cx="8539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5050"/>
                </a:solidFill>
                <a:latin typeface="Century Gothic" panose="020B0502020202020204" pitchFamily="34" charset="0"/>
              </a:rPr>
              <a:t>¡Gracias</a:t>
            </a:r>
            <a:r>
              <a:rPr lang="es-MX" sz="8000" b="1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s-MX" sz="2400" b="1" dirty="0">
              <a:solidFill>
                <a:srgbClr val="FF5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0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Área de Difusión y Vinculación Institucional </a:t>
            </a:r>
          </a:p>
          <a:p>
            <a:pPr algn="ctr"/>
            <a:r>
              <a:rPr lang="es-MX" sz="20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la PRONNIF. </a:t>
            </a:r>
          </a:p>
        </p:txBody>
      </p:sp>
      <p:pic>
        <p:nvPicPr>
          <p:cNvPr id="15" name="Imagen 14" descr="NIÑOS DIFUSORES 2020_PORTADA 3 CUADERNILLO NINOS DIFUSORES-01.png">
            <a:extLst>
              <a:ext uri="{FF2B5EF4-FFF2-40B4-BE49-F238E27FC236}">
                <a16:creationId xmlns:a16="http://schemas.microsoft.com/office/drawing/2014/main" xmlns="" id="{661D5434-73FE-5C4D-8493-513D526B4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91" y="811513"/>
            <a:ext cx="1507959" cy="116524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D5E90E7-93AB-4547-9D30-FAD04BEAD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99" y="811513"/>
            <a:ext cx="1181862" cy="11652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5306C6BE-BF62-2749-8FFC-A9649B0D88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1953" y="4423488"/>
            <a:ext cx="1498600" cy="24765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37E270A-5559-CA47-B014-F2CE1979C67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0" y="-41988"/>
            <a:ext cx="1498600" cy="2476500"/>
          </a:xfrm>
          <a:prstGeom prst="rect">
            <a:avLst/>
          </a:prstGeom>
        </p:spPr>
      </p:pic>
      <p:pic>
        <p:nvPicPr>
          <p:cNvPr id="9" name="Imagen 8" descr="PRONNIF_LOGOS 2019-01.png">
            <a:extLst>
              <a:ext uri="{FF2B5EF4-FFF2-40B4-BE49-F238E27FC236}">
                <a16:creationId xmlns:a16="http://schemas.microsoft.com/office/drawing/2014/main" xmlns="" id="{54135504-A220-C148-8F4D-046C1505B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35" y="141027"/>
            <a:ext cx="562265" cy="434477"/>
          </a:xfrm>
          <a:prstGeom prst="rect">
            <a:avLst/>
          </a:prstGeom>
        </p:spPr>
      </p:pic>
      <p:pic>
        <p:nvPicPr>
          <p:cNvPr id="10" name="Imagen 9" descr="FUERTE COAHUILA ES LOGO.png">
            <a:extLst>
              <a:ext uri="{FF2B5EF4-FFF2-40B4-BE49-F238E27FC236}">
                <a16:creationId xmlns:a16="http://schemas.microsoft.com/office/drawing/2014/main" xmlns="" id="{4F0DE985-A952-ED4B-B3D3-AF6CD3CFAF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00" y="278183"/>
            <a:ext cx="559684" cy="160164"/>
          </a:xfrm>
          <a:prstGeom prst="rect">
            <a:avLst/>
          </a:prstGeom>
        </p:spPr>
      </p:pic>
      <p:pic>
        <p:nvPicPr>
          <p:cNvPr id="11" name="Imagen 10" descr="A ESCUDO COAHUILA-01.png">
            <a:extLst>
              <a:ext uri="{FF2B5EF4-FFF2-40B4-BE49-F238E27FC236}">
                <a16:creationId xmlns:a16="http://schemas.microsoft.com/office/drawing/2014/main" xmlns="" id="{249BCEC6-3F45-1843-ADF3-DC63502B20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3" y="156610"/>
            <a:ext cx="311650" cy="4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4"/>
          <p:cNvSpPr/>
          <p:nvPr/>
        </p:nvSpPr>
        <p:spPr>
          <a:xfrm>
            <a:off x="346703" y="761524"/>
            <a:ext cx="6817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latin typeface="Century Gothic" pitchFamily="34" charset="0"/>
                <a:cs typeface="Arial" panose="020B0604020202020204" pitchFamily="34" charset="0"/>
              </a:rPr>
              <a:t>Marco legal para la protección de los derechos humanos de las niñas, niños y adolescentes</a:t>
            </a:r>
            <a:endParaRPr lang="es-MX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4" name="CuadroTexto 40"/>
          <p:cNvSpPr txBox="1"/>
          <p:nvPr/>
        </p:nvSpPr>
        <p:spPr>
          <a:xfrm>
            <a:off x="3946290" y="2708560"/>
            <a:ext cx="3465780" cy="2923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167445" indent="-167445">
              <a:buFont typeface="Wingdings" panose="05000000000000000000" pitchFamily="2" charset="2"/>
              <a:buChar char="v"/>
            </a:pPr>
            <a:endParaRPr lang="es-MX" sz="13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43103" y="4920964"/>
            <a:ext cx="47320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MX" sz="13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8A2A9D9-E47A-054A-9482-61C632E55A1B}"/>
              </a:ext>
            </a:extLst>
          </p:cNvPr>
          <p:cNvSpPr txBox="1"/>
          <p:nvPr/>
        </p:nvSpPr>
        <p:spPr>
          <a:xfrm>
            <a:off x="3943103" y="1926417"/>
            <a:ext cx="49406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Convención Sobre los Derechos Del Niño.</a:t>
            </a:r>
          </a:p>
          <a:p>
            <a:endParaRPr lang="es-MX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Constitución Política de los Estados Unidos Mexicanos.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Tratados Internacionales en la Materia.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 Ley General de los Derechos de Niñas, Niños y Adolescentes.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Ley del Sistema Estatal para la Garantía de los Derechos Humanos De Niños y Niñas del Estado de Coahuila de Zaragoza.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Ley Para la Familia de Coahuila de Zaragoza.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Century Gothic" panose="020B0502020202020204" pitchFamily="34" charset="0"/>
              </a:rPr>
              <a:t>Código Penal de </a:t>
            </a:r>
            <a:r>
              <a:rPr lang="pt-BR" sz="1400" b="1" dirty="0" err="1">
                <a:latin typeface="Century Gothic" panose="020B0502020202020204" pitchFamily="34" charset="0"/>
              </a:rPr>
              <a:t>Coahuila</a:t>
            </a:r>
            <a:r>
              <a:rPr lang="pt-BR" sz="1400" b="1" dirty="0">
                <a:latin typeface="Century Gothic" panose="020B0502020202020204" pitchFamily="34" charset="0"/>
              </a:rPr>
              <a:t> de Zaragoza.</a:t>
            </a:r>
            <a:endParaRPr lang="es-MX" sz="1400" dirty="0">
              <a:latin typeface="Century Gothic" panose="020B0502020202020204" pitchFamily="34" charset="0"/>
            </a:endParaRPr>
          </a:p>
          <a:p>
            <a:pPr marL="167445" indent="-167445">
              <a:buFont typeface="Wingdings" panose="05000000000000000000" pitchFamily="2" charset="2"/>
              <a:buChar char="v"/>
            </a:pPr>
            <a:endParaRPr lang="es-MX" sz="1400" dirty="0">
              <a:solidFill>
                <a:srgbClr val="EBB51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724FAC24-29C9-3B4D-9335-8FF247236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35955" y="0"/>
            <a:ext cx="1608045" cy="16080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9333"/>
            <a:ext cx="9144000" cy="728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107504" y="5577285"/>
            <a:ext cx="1384428" cy="1069785"/>
          </a:xfrm>
          <a:prstGeom prst="rect">
            <a:avLst/>
          </a:prstGeom>
        </p:spPr>
      </p:pic>
      <p:pic>
        <p:nvPicPr>
          <p:cNvPr id="4" name="Picture 4" descr="Convocatoria para Consultor/a Abogado/a encargado/a de la Sistematización  de Jurisprudencia para actualización del Observatorio de Jurisprudencia |  Fundación Construir">
            <a:extLst>
              <a:ext uri="{FF2B5EF4-FFF2-40B4-BE49-F238E27FC236}">
                <a16:creationId xmlns="" xmlns:a16="http://schemas.microsoft.com/office/drawing/2014/main" id="{E1853CBB-598B-4587-8AA7-29A350FC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6" b="89941" l="9763" r="90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4" y="2273964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17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0"/>
          <p:cNvSpPr/>
          <p:nvPr/>
        </p:nvSpPr>
        <p:spPr>
          <a:xfrm>
            <a:off x="2699461" y="1700808"/>
            <a:ext cx="61894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Tipos de vulneraciones de derechos humanos hacia niñas, niños y adolescentes</a:t>
            </a:r>
            <a:endParaRPr lang="es-MX" sz="14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6B395C35-6D40-1947-8959-2F62CA5A6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7385" y="3645024"/>
            <a:ext cx="2762105" cy="276210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6CA98B60-363B-5F4E-BF55-5CF82EF1A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64" y="680684"/>
            <a:ext cx="857257" cy="36739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9333"/>
            <a:ext cx="9144000" cy="7281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7524328" y="57316"/>
            <a:ext cx="1384428" cy="10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7033"/>
            <a:ext cx="9144000" cy="728101"/>
          </a:xfrm>
          <a:prstGeom prst="rect">
            <a:avLst/>
          </a:prstGeom>
        </p:spPr>
      </p:pic>
      <p:sp>
        <p:nvSpPr>
          <p:cNvPr id="21" name="Rectángulo 35"/>
          <p:cNvSpPr/>
          <p:nvPr/>
        </p:nvSpPr>
        <p:spPr>
          <a:xfrm>
            <a:off x="395536" y="606569"/>
            <a:ext cx="3528392" cy="870827"/>
          </a:xfrm>
          <a:prstGeom prst="rect">
            <a:avLst/>
          </a:prstGeom>
          <a:solidFill>
            <a:srgbClr val="FF1178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66983" tIns="33491" rIns="66983" bIns="33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b="1" kern="1200" dirty="0">
                <a:latin typeface="Century Gothic" pitchFamily="34" charset="0"/>
              </a:rPr>
              <a:t>OMISIÓN DE CUIDADOS</a:t>
            </a:r>
          </a:p>
        </p:txBody>
      </p:sp>
      <p:sp>
        <p:nvSpPr>
          <p:cNvPr id="45" name="Rectángulo 57"/>
          <p:cNvSpPr/>
          <p:nvPr/>
        </p:nvSpPr>
        <p:spPr>
          <a:xfrm>
            <a:off x="4713505" y="633019"/>
            <a:ext cx="4239531" cy="881226"/>
          </a:xfrm>
          <a:prstGeom prst="rect">
            <a:avLst/>
          </a:prstGeom>
          <a:solidFill>
            <a:srgbClr val="FF7B9C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b="1" kern="1200" dirty="0">
                <a:latin typeface="Century Gothic" pitchFamily="34" charset="0"/>
              </a:rPr>
              <a:t>INDICADORES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4892628" y="1877678"/>
            <a:ext cx="3881284" cy="328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Existe deserción escolar. 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Pide comida, dinero o los roba.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Carece de atención médica.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Padece pediculosis y falta de higiene. 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Abusa del alcohol u otras drogas, se acompaña de mal comportamiento.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Tiene una mala alimentación.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Realiza actividades que son perjudiciales para su infancia (trabajo infantil).</a:t>
            </a:r>
          </a:p>
        </p:txBody>
      </p:sp>
      <p:sp>
        <p:nvSpPr>
          <p:cNvPr id="18" name="Rectángulo 1">
            <a:extLst>
              <a:ext uri="{FF2B5EF4-FFF2-40B4-BE49-F238E27FC236}">
                <a16:creationId xmlns="" xmlns:a16="http://schemas.microsoft.com/office/drawing/2014/main" id="{353E614C-5E0B-4448-851E-CA18DC21E6B5}"/>
              </a:ext>
            </a:extLst>
          </p:cNvPr>
          <p:cNvSpPr/>
          <p:nvPr/>
        </p:nvSpPr>
        <p:spPr>
          <a:xfrm>
            <a:off x="455709" y="501317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itchFamily="34" charset="0"/>
              </a:rPr>
              <a:t>Falta de provisión de los estándares mínimos al no brindarles una seguridad y satisfacción de sus  necesidades físicas y emocionales.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436096" y="619392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CNDH (Comisión Nacional de los Derechos Humanos)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568609" y="5358231"/>
            <a:ext cx="1384428" cy="10697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90BA5E6-C282-41CF-B602-6C73D316B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531" y="1967301"/>
            <a:ext cx="1774747" cy="27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15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  <p:bldP spid="48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291"/>
            <a:ext cx="9144000" cy="72810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3129670" y="6195317"/>
            <a:ext cx="62279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65100" y="372498"/>
            <a:ext cx="4195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¿Cómo lo puedo prevenir?</a:t>
            </a:r>
            <a:endParaRPr lang="es-MX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80" y="103974"/>
            <a:ext cx="1289564" cy="9671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148610" y="141833"/>
            <a:ext cx="1384428" cy="106978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209721" y="1130507"/>
            <a:ext cx="1919949" cy="2029045"/>
            <a:chOff x="1209721" y="1130507"/>
            <a:chExt cx="1919949" cy="2029045"/>
          </a:xfrm>
        </p:grpSpPr>
        <p:sp>
          <p:nvSpPr>
            <p:cNvPr id="3" name="Rectángulo 2">
              <a:extLst>
                <a:ext uri="{FF2B5EF4-FFF2-40B4-BE49-F238E27FC236}">
                  <a16:creationId xmlns="" xmlns:a16="http://schemas.microsoft.com/office/drawing/2014/main" id="{2D5152C9-4055-5346-8430-7D68E28E4B35}"/>
                </a:ext>
              </a:extLst>
            </p:cNvPr>
            <p:cNvSpPr/>
            <p:nvPr/>
          </p:nvSpPr>
          <p:spPr>
            <a:xfrm>
              <a:off x="1209721" y="2420888"/>
              <a:ext cx="1919949" cy="7386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Guarde las cosas que </a:t>
              </a: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representen un riesgo.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  <p:pic>
          <p:nvPicPr>
            <p:cNvPr id="3074" name="Picture 2" descr="Cajón en inglés | Traductor de español a inglés - inglés.com">
              <a:extLst>
                <a:ext uri="{FF2B5EF4-FFF2-40B4-BE49-F238E27FC236}">
                  <a16:creationId xmlns="" xmlns:a16="http://schemas.microsoft.com/office/drawing/2014/main" id="{57D4BE97-9547-CC41-8C33-1E9712472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721" y="1130507"/>
              <a:ext cx="1919949" cy="13276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</p:grpSp>
      <p:grpSp>
        <p:nvGrpSpPr>
          <p:cNvPr id="22" name="Grupo 21"/>
          <p:cNvGrpSpPr/>
          <p:nvPr/>
        </p:nvGrpSpPr>
        <p:grpSpPr>
          <a:xfrm>
            <a:off x="6372200" y="3873714"/>
            <a:ext cx="1844824" cy="2003558"/>
            <a:chOff x="6372200" y="3604266"/>
            <a:chExt cx="1844824" cy="2003558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2B9D3B61-1FCB-8B42-817D-7D1E6D849C22}"/>
                </a:ext>
              </a:extLst>
            </p:cNvPr>
            <p:cNvSpPr/>
            <p:nvPr/>
          </p:nvSpPr>
          <p:spPr>
            <a:xfrm>
              <a:off x="6372200" y="4869160"/>
              <a:ext cx="1844824" cy="7386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 deje a sus hijas e hijos </a:t>
              </a: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solos en casa.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  <p:pic>
          <p:nvPicPr>
            <p:cNvPr id="3076" name="Picture 4" descr="A qué edad podemos dejar a nuestros hijos solos en casa?">
              <a:extLst>
                <a:ext uri="{FF2B5EF4-FFF2-40B4-BE49-F238E27FC236}">
                  <a16:creationId xmlns="" xmlns:a16="http://schemas.microsoft.com/office/drawing/2014/main" id="{6F6ABB62-E583-544D-A516-E1B9528507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0" b="7795"/>
            <a:stretch/>
          </p:blipFill>
          <p:spPr bwMode="auto">
            <a:xfrm>
              <a:off x="6372200" y="3604266"/>
              <a:ext cx="1844824" cy="12826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</p:grpSp>
      <p:grpSp>
        <p:nvGrpSpPr>
          <p:cNvPr id="20" name="Grupo 19"/>
          <p:cNvGrpSpPr/>
          <p:nvPr/>
        </p:nvGrpSpPr>
        <p:grpSpPr>
          <a:xfrm>
            <a:off x="6372200" y="1130507"/>
            <a:ext cx="1817494" cy="2249894"/>
            <a:chOff x="6372200" y="1130507"/>
            <a:chExt cx="1817494" cy="2249894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7066F804-4783-7C42-B7CF-0BE663AFA490}"/>
                </a:ext>
              </a:extLst>
            </p:cNvPr>
            <p:cNvSpPr/>
            <p:nvPr/>
          </p:nvSpPr>
          <p:spPr>
            <a:xfrm>
              <a:off x="6372200" y="2426294"/>
              <a:ext cx="1817494" cy="9541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Refuerce </a:t>
              </a:r>
              <a:r>
                <a:rPr lang="es-MX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los hábitos de </a:t>
              </a: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higiene</a:t>
              </a:r>
              <a:r>
                <a:rPr lang="es-MX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y brinde una </a:t>
              </a: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sana</a:t>
              </a:r>
              <a:r>
                <a:rPr lang="es-MX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alimentación.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  <p:pic>
          <p:nvPicPr>
            <p:cNvPr id="3078" name="Picture 6" descr="Hábitos de higiene en niños que durarán toda su vida | Sabor y Estilo">
              <a:extLst>
                <a:ext uri="{FF2B5EF4-FFF2-40B4-BE49-F238E27FC236}">
                  <a16:creationId xmlns="" xmlns:a16="http://schemas.microsoft.com/office/drawing/2014/main" id="{FA382B59-7465-CE4A-968D-D1530B2D7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1924" b="25781"/>
            <a:stretch/>
          </p:blipFill>
          <p:spPr bwMode="auto">
            <a:xfrm>
              <a:off x="6372200" y="1130507"/>
              <a:ext cx="1817494" cy="12957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</p:grpSp>
      <p:grpSp>
        <p:nvGrpSpPr>
          <p:cNvPr id="23" name="Grupo 22"/>
          <p:cNvGrpSpPr/>
          <p:nvPr/>
        </p:nvGrpSpPr>
        <p:grpSpPr>
          <a:xfrm>
            <a:off x="3814968" y="1988840"/>
            <a:ext cx="1837152" cy="2393687"/>
            <a:chOff x="3649587" y="1988840"/>
            <a:chExt cx="1837152" cy="2393687"/>
          </a:xfrm>
        </p:grpSpPr>
        <p:pic>
          <p:nvPicPr>
            <p:cNvPr id="3080" name="Picture 8" descr="10 ejercicios de gimnasia cerebral para niños y adultos">
              <a:extLst>
                <a:ext uri="{FF2B5EF4-FFF2-40B4-BE49-F238E27FC236}">
                  <a16:creationId xmlns="" xmlns:a16="http://schemas.microsoft.com/office/drawing/2014/main" id="{1CADC016-4525-534A-BC5E-AF4015F33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587" y="1988840"/>
              <a:ext cx="1837152" cy="12799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1A41DEEF-024A-D742-878C-BAB715DAF2F3}"/>
                </a:ext>
              </a:extLst>
            </p:cNvPr>
            <p:cNvSpPr/>
            <p:nvPr/>
          </p:nvSpPr>
          <p:spPr>
            <a:xfrm>
              <a:off x="3649587" y="3212976"/>
              <a:ext cx="1837152" cy="11695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 importante que </a:t>
              </a: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siempre se encuentren en compañía de un adulto.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264435" y="3575568"/>
            <a:ext cx="1817495" cy="2175691"/>
            <a:chOff x="1264435" y="3575568"/>
            <a:chExt cx="1817495" cy="2175691"/>
          </a:xfrm>
        </p:grpSpPr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994948A6-B861-B443-8B95-010168ADE480}"/>
                </a:ext>
              </a:extLst>
            </p:cNvPr>
            <p:cNvSpPr/>
            <p:nvPr/>
          </p:nvSpPr>
          <p:spPr>
            <a:xfrm>
              <a:off x="1264436" y="4797152"/>
              <a:ext cx="1817494" cy="9541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Evite </a:t>
              </a:r>
              <a:r>
                <a:rPr lang="es-MX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el consumo de cualquier estupefaciente frente de las </a:t>
              </a:r>
              <a:r>
                <a:rPr lang="es-MX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NNA.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  <p:pic>
          <p:nvPicPr>
            <p:cNvPr id="3082" name="Picture 10" descr="Beber más de cinco vasos de alcohol por semana acortaría la vida">
              <a:extLst>
                <a:ext uri="{FF2B5EF4-FFF2-40B4-BE49-F238E27FC236}">
                  <a16:creationId xmlns="" xmlns:a16="http://schemas.microsoft.com/office/drawing/2014/main" id="{85E8BC6B-AE8B-9642-B4A6-16906E1C6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35" y="3575568"/>
              <a:ext cx="1817494" cy="12634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924529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7033"/>
            <a:ext cx="9144000" cy="728101"/>
          </a:xfrm>
          <a:prstGeom prst="rect">
            <a:avLst/>
          </a:prstGeom>
        </p:spPr>
      </p:pic>
      <p:sp>
        <p:nvSpPr>
          <p:cNvPr id="21" name="Rectángulo 35"/>
          <p:cNvSpPr/>
          <p:nvPr/>
        </p:nvSpPr>
        <p:spPr>
          <a:xfrm>
            <a:off x="395536" y="620688"/>
            <a:ext cx="3528392" cy="870827"/>
          </a:xfrm>
          <a:prstGeom prst="rect">
            <a:avLst/>
          </a:prstGeom>
          <a:solidFill>
            <a:srgbClr val="FFF203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66983" tIns="33491" rIns="66983" bIns="3349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rgbClr val="663300"/>
                </a:solidFill>
                <a:latin typeface="Century Gothic" pitchFamily="34" charset="0"/>
              </a:rPr>
              <a:t>VIOLENCIA </a:t>
            </a:r>
          </a:p>
          <a:p>
            <a:pPr algn="ctr"/>
            <a:r>
              <a:rPr lang="es-MX" sz="2400" b="1" dirty="0">
                <a:solidFill>
                  <a:srgbClr val="663300"/>
                </a:solidFill>
                <a:latin typeface="Century Gothic" pitchFamily="34" charset="0"/>
              </a:rPr>
              <a:t>EMOCIONAL</a:t>
            </a:r>
          </a:p>
        </p:txBody>
      </p:sp>
      <p:sp>
        <p:nvSpPr>
          <p:cNvPr id="45" name="Rectángulo 57"/>
          <p:cNvSpPr/>
          <p:nvPr/>
        </p:nvSpPr>
        <p:spPr>
          <a:xfrm>
            <a:off x="4713505" y="647138"/>
            <a:ext cx="4239531" cy="881226"/>
          </a:xfrm>
          <a:prstGeom prst="rect">
            <a:avLst/>
          </a:prstGeom>
          <a:solidFill>
            <a:srgbClr val="F4FF6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rgbClr val="663300"/>
                </a:solidFill>
                <a:latin typeface="Century Gothic" pitchFamily="34" charset="0"/>
              </a:rPr>
              <a:t>INDICADORES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4892628" y="1891797"/>
            <a:ext cx="3881284" cy="328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Comportamientos extremos.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Está retrasado en su desarrollo físico o emocional.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Depresión leve, moderada o severa (ideas suicidas).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Dice que no tiene un vínculo afectivo con sus padres, “nadie lo quiere”.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Enuresis (se hace pipí), encopresis (se hace popó), onicofagia (se come las uñas), autoarrancamiento del cabello.</a:t>
            </a:r>
          </a:p>
        </p:txBody>
      </p:sp>
      <p:sp>
        <p:nvSpPr>
          <p:cNvPr id="18" name="Rectángulo 1">
            <a:extLst>
              <a:ext uri="{FF2B5EF4-FFF2-40B4-BE49-F238E27FC236}">
                <a16:creationId xmlns="" xmlns:a16="http://schemas.microsoft.com/office/drawing/2014/main" id="{353E614C-5E0B-4448-851E-CA18DC21E6B5}"/>
              </a:ext>
            </a:extLst>
          </p:cNvPr>
          <p:cNvSpPr/>
          <p:nvPr/>
        </p:nvSpPr>
        <p:spPr>
          <a:xfrm>
            <a:off x="395536" y="1635654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itchFamily="34" charset="0"/>
              </a:rPr>
              <a:t>Se manifiesta como una relación perjudicial persistente con la niña, niño o adolescente.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64088" y="619392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CNDH (Comisión Nacional de los Derechos Humanos)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568609" y="5358231"/>
            <a:ext cx="1384428" cy="1069785"/>
          </a:xfrm>
          <a:prstGeom prst="rect">
            <a:avLst/>
          </a:prstGeom>
        </p:spPr>
      </p:pic>
      <p:sp>
        <p:nvSpPr>
          <p:cNvPr id="28" name="Rectángulo 1">
            <a:extLst>
              <a:ext uri="{FF2B5EF4-FFF2-40B4-BE49-F238E27FC236}">
                <a16:creationId xmlns="" xmlns:a16="http://schemas.microsoft.com/office/drawing/2014/main" id="{353E614C-5E0B-4448-851E-CA18DC21E6B5}"/>
              </a:ext>
            </a:extLst>
          </p:cNvPr>
          <p:cNvSpPr/>
          <p:nvPr/>
        </p:nvSpPr>
        <p:spPr>
          <a:xfrm>
            <a:off x="611560" y="2495353"/>
            <a:ext cx="15877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Rechazarlos.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Aislarlos.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Aterrorizarlos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Ignorarlos.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Humillarlos.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Burlarse de ellos.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Minimizarlos.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Presenciar episodios de violencia familiar.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CC8D234-64C5-4B57-AED1-91B65F6EC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324" y="2543719"/>
            <a:ext cx="1897025" cy="32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3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  <p:bldP spid="48" grpId="0"/>
      <p:bldP spid="18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CC88B80-6CC3-6949-8EF1-CBBB876F5114}"/>
              </a:ext>
            </a:extLst>
          </p:cNvPr>
          <p:cNvSpPr/>
          <p:nvPr/>
        </p:nvSpPr>
        <p:spPr>
          <a:xfrm>
            <a:off x="3167212" y="6231075"/>
            <a:ext cx="71096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UNICEF (Fondo Internacional de Emergencia de las Naciones Unidas para la Infancia).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65100" y="372498"/>
            <a:ext cx="4195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rgbClr val="CC99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¿Cómo lo puedo prevenir?</a:t>
            </a:r>
            <a:endParaRPr lang="es-MX" sz="24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80" y="103974"/>
            <a:ext cx="1289564" cy="9671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23447" y="164363"/>
            <a:ext cx="1384428" cy="106978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C8C417A2-C28F-4052-925E-CFD4D95CAEF7}"/>
              </a:ext>
            </a:extLst>
          </p:cNvPr>
          <p:cNvGrpSpPr/>
          <p:nvPr/>
        </p:nvGrpSpPr>
        <p:grpSpPr>
          <a:xfrm>
            <a:off x="1" y="1124744"/>
            <a:ext cx="9144000" cy="5754499"/>
            <a:chOff x="1" y="1124744"/>
            <a:chExt cx="9144000" cy="5754499"/>
          </a:xfrm>
        </p:grpSpPr>
        <p:pic>
          <p:nvPicPr>
            <p:cNvPr id="16" name="Imagen 15">
              <a:extLst>
                <a:ext uri="{FF2B5EF4-FFF2-40B4-BE49-F238E27FC236}">
                  <a16:creationId xmlns="" xmlns:a16="http://schemas.microsoft.com/office/drawing/2014/main" id="{4EBC852A-2C42-9A4F-803F-6DE61AA55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6151142"/>
              <a:ext cx="9144000" cy="728101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F6685541-B82E-984D-9271-5EC94F8A19F8}"/>
                </a:ext>
              </a:extLst>
            </p:cNvPr>
            <p:cNvSpPr/>
            <p:nvPr/>
          </p:nvSpPr>
          <p:spPr>
            <a:xfrm>
              <a:off x="6866308" y="2308621"/>
              <a:ext cx="1970513" cy="954107"/>
            </a:xfrm>
            <a:prstGeom prst="rect">
              <a:avLst/>
            </a:prstGeom>
            <a:solidFill>
              <a:srgbClr val="EBB515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latin typeface="Century Gothic" panose="020B0502020202020204" pitchFamily="34" charset="0"/>
                </a:rPr>
                <a:t>Evite tener discusiones como padres  </a:t>
              </a:r>
              <a:r>
                <a:rPr lang="es-MX" sz="1400" dirty="0">
                  <a:latin typeface="Century Gothic" panose="020B0502020202020204" pitchFamily="34" charset="0"/>
                </a:rPr>
                <a:t>frente a sus hijas e hijos. </a:t>
              </a:r>
              <a:endParaRPr lang="es-MX" sz="1400" dirty="0"/>
            </a:p>
          </p:txBody>
        </p:sp>
        <p:pic>
          <p:nvPicPr>
            <p:cNvPr id="5124" name="Picture 4" descr="Una mala paternidad incrementa el riesgo de bullying - VIX">
              <a:extLst>
                <a:ext uri="{FF2B5EF4-FFF2-40B4-BE49-F238E27FC236}">
                  <a16:creationId xmlns="" xmlns:a16="http://schemas.microsoft.com/office/drawing/2014/main" id="{008ECFD2-DA51-2A4B-92D1-B00B210458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7"/>
            <a:stretch/>
          </p:blipFill>
          <p:spPr bwMode="auto">
            <a:xfrm>
              <a:off x="6866308" y="1126727"/>
              <a:ext cx="1970513" cy="1211033"/>
            </a:xfrm>
            <a:prstGeom prst="rect">
              <a:avLst/>
            </a:prstGeom>
            <a:solidFill>
              <a:srgbClr val="EBB515"/>
            </a:solidFill>
          </p:spPr>
        </p:pic>
        <p:pic>
          <p:nvPicPr>
            <p:cNvPr id="5126" name="Picture 6" descr="Noticias Al Día | NIÑOS SOLOS EN CASA: ENTRE LA TRISTEZA Y LA AUTONOMÍA">
              <a:extLst>
                <a:ext uri="{FF2B5EF4-FFF2-40B4-BE49-F238E27FC236}">
                  <a16:creationId xmlns="" xmlns:a16="http://schemas.microsoft.com/office/drawing/2014/main" id="{760DEF3E-3098-684B-AB36-CF48E4276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308" y="3462321"/>
              <a:ext cx="1970513" cy="1478847"/>
            </a:xfrm>
            <a:prstGeom prst="rect">
              <a:avLst/>
            </a:prstGeom>
            <a:solidFill>
              <a:srgbClr val="EBB515"/>
            </a:solidFill>
          </p:spPr>
        </p:pic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36E103A6-BC38-6147-8DCD-ABDF087F4B09}"/>
                </a:ext>
              </a:extLst>
            </p:cNvPr>
            <p:cNvSpPr/>
            <p:nvPr/>
          </p:nvSpPr>
          <p:spPr>
            <a:xfrm>
              <a:off x="6866307" y="4725144"/>
              <a:ext cx="1970514" cy="1169551"/>
            </a:xfrm>
            <a:prstGeom prst="rect">
              <a:avLst/>
            </a:prstGeom>
            <a:solidFill>
              <a:srgbClr val="EBB515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latin typeface="Century Gothic" panose="020B0502020202020204" pitchFamily="34" charset="0"/>
                </a:rPr>
                <a:t>Evite el aislamiento </a:t>
              </a:r>
              <a:r>
                <a:rPr lang="es-MX" sz="1400" dirty="0">
                  <a:latin typeface="Century Gothic" panose="020B0502020202020204" pitchFamily="34" charset="0"/>
                </a:rPr>
                <a:t>al  prohibirles el contacto con otros niños e incluso con su familia</a:t>
              </a:r>
              <a:r>
                <a:rPr lang="es-MX" sz="1400" dirty="0" smtClean="0">
                  <a:latin typeface="Century Gothic" panose="020B0502020202020204" pitchFamily="34" charset="0"/>
                </a:rPr>
                <a:t>.</a:t>
              </a:r>
              <a:endParaRPr lang="es-MX" sz="1400" dirty="0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A79AA9E4-6A2D-C44C-B638-0E72788B0DD2}"/>
                </a:ext>
              </a:extLst>
            </p:cNvPr>
            <p:cNvSpPr/>
            <p:nvPr/>
          </p:nvSpPr>
          <p:spPr>
            <a:xfrm>
              <a:off x="4752033" y="4941168"/>
              <a:ext cx="1969994" cy="954107"/>
            </a:xfrm>
            <a:prstGeom prst="rect">
              <a:avLst/>
            </a:prstGeom>
            <a:solidFill>
              <a:srgbClr val="EBB515"/>
            </a:solidFill>
          </p:spPr>
          <p:txBody>
            <a:bodyPr wrap="square" anchor="b">
              <a:spAutoFit/>
            </a:bodyPr>
            <a:lstStyle/>
            <a:p>
              <a:pPr algn="ctr"/>
              <a:r>
                <a:rPr lang="es-MX" sz="1400" dirty="0">
                  <a:latin typeface="Century Gothic" panose="020B0502020202020204" pitchFamily="34" charset="0"/>
                </a:rPr>
                <a:t>Evite que se </a:t>
              </a:r>
              <a:endParaRPr lang="es-MX" sz="1400" dirty="0" smtClean="0">
                <a:latin typeface="Century Gothic" panose="020B0502020202020204" pitchFamily="34" charset="0"/>
              </a:endParaRPr>
            </a:p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sientan </a:t>
              </a:r>
              <a:r>
                <a:rPr lang="es-MX" sz="1400" b="1" dirty="0">
                  <a:latin typeface="Century Gothic" panose="020B0502020202020204" pitchFamily="34" charset="0"/>
                </a:rPr>
                <a:t>avergonzados e indefensos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.</a:t>
              </a:r>
            </a:p>
          </p:txBody>
        </p:sp>
        <p:pic>
          <p:nvPicPr>
            <p:cNvPr id="5128" name="Picture 8" descr="La mamá del año: dejó a sus hijos solos por una semana mientras iba a un  evento de fisicoculturismo - Alfa Radio">
              <a:extLst>
                <a:ext uri="{FF2B5EF4-FFF2-40B4-BE49-F238E27FC236}">
                  <a16:creationId xmlns="" xmlns:a16="http://schemas.microsoft.com/office/drawing/2014/main" id="{A9813B54-82DC-F946-93AE-DE997927D4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69"/>
            <a:stretch/>
          </p:blipFill>
          <p:spPr bwMode="auto">
            <a:xfrm>
              <a:off x="4751514" y="3464073"/>
              <a:ext cx="1970513" cy="1505175"/>
            </a:xfrm>
            <a:prstGeom prst="rect">
              <a:avLst/>
            </a:prstGeom>
            <a:solidFill>
              <a:srgbClr val="EBB515"/>
            </a:solidFill>
          </p:spPr>
        </p:pic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3633BA1B-5760-DA4D-8FBF-2ED73A9181AD}"/>
                </a:ext>
              </a:extLst>
            </p:cNvPr>
            <p:cNvSpPr/>
            <p:nvPr/>
          </p:nvSpPr>
          <p:spPr>
            <a:xfrm>
              <a:off x="395537" y="4941168"/>
              <a:ext cx="1969564" cy="954107"/>
            </a:xfrm>
            <a:prstGeom prst="rect">
              <a:avLst/>
            </a:prstGeom>
            <a:solidFill>
              <a:srgbClr val="EBB515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latin typeface="Century Gothic" panose="020B0502020202020204" pitchFamily="34" charset="0"/>
                </a:rPr>
                <a:t>Acepte a sus hijas e  hijos </a:t>
              </a:r>
              <a:r>
                <a:rPr lang="es-MX" sz="1400" dirty="0">
                  <a:latin typeface="Century Gothic" panose="020B0502020202020204" pitchFamily="34" charset="0"/>
                </a:rPr>
                <a:t>tal y como son para evitar que se </a:t>
              </a:r>
              <a:r>
                <a:rPr lang="es-MX" sz="1400" b="1" dirty="0">
                  <a:latin typeface="Century Gothic" panose="020B0502020202020204" pitchFamily="34" charset="0"/>
                </a:rPr>
                <a:t>sientan rechazados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. </a:t>
              </a:r>
              <a:endParaRPr lang="es-MX" sz="1400" dirty="0"/>
            </a:p>
          </p:txBody>
        </p:sp>
        <p:pic>
          <p:nvPicPr>
            <p:cNvPr id="5130" name="Picture 10" descr="Niños solos en casa: ¿a qué edad se les puede dejar?">
              <a:extLst>
                <a:ext uri="{FF2B5EF4-FFF2-40B4-BE49-F238E27FC236}">
                  <a16:creationId xmlns="" xmlns:a16="http://schemas.microsoft.com/office/drawing/2014/main" id="{DC90B600-B979-8243-B094-B5DBCA2AD8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2" r="13692" b="6365"/>
            <a:stretch/>
          </p:blipFill>
          <p:spPr bwMode="auto">
            <a:xfrm>
              <a:off x="395536" y="3451836"/>
              <a:ext cx="1969564" cy="1505175"/>
            </a:xfrm>
            <a:prstGeom prst="rect">
              <a:avLst/>
            </a:prstGeom>
            <a:solidFill>
              <a:srgbClr val="EBB515"/>
            </a:solidFill>
          </p:spPr>
        </p:pic>
        <p:pic>
          <p:nvPicPr>
            <p:cNvPr id="5132" name="Picture 12" descr="Los beneficios de abrazar a los hijos - VIX">
              <a:extLst>
                <a:ext uri="{FF2B5EF4-FFF2-40B4-BE49-F238E27FC236}">
                  <a16:creationId xmlns="" xmlns:a16="http://schemas.microsoft.com/office/drawing/2014/main" id="{EA6822EC-E634-7C4A-B31F-DE9984E382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6" t="18591"/>
            <a:stretch/>
          </p:blipFill>
          <p:spPr bwMode="auto">
            <a:xfrm>
              <a:off x="2627348" y="3462321"/>
              <a:ext cx="1969993" cy="1262823"/>
            </a:xfrm>
            <a:prstGeom prst="rect">
              <a:avLst/>
            </a:prstGeom>
            <a:solidFill>
              <a:srgbClr val="EBB515"/>
            </a:solidFill>
          </p:spPr>
        </p:pic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E50E336A-FE21-EF48-901E-0C3E502B7357}"/>
                </a:ext>
              </a:extLst>
            </p:cNvPr>
            <p:cNvSpPr/>
            <p:nvPr/>
          </p:nvSpPr>
          <p:spPr>
            <a:xfrm>
              <a:off x="2627347" y="4509120"/>
              <a:ext cx="1969993" cy="1384995"/>
            </a:xfrm>
            <a:prstGeom prst="rect">
              <a:avLst/>
            </a:prstGeom>
            <a:solidFill>
              <a:srgbClr val="EBB515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latin typeface="Century Gothic" panose="020B0502020202020204" pitchFamily="34" charset="0"/>
                </a:rPr>
                <a:t>Responda a las  necesidades afectivas </a:t>
              </a:r>
              <a:r>
                <a:rPr lang="es-MX" sz="1400" dirty="0">
                  <a:latin typeface="Century Gothic" panose="020B0502020202020204" pitchFamily="34" charset="0"/>
                </a:rPr>
                <a:t>de sus hijas e hijos para evitar que se sientan abandonados.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FE5D689B-CDEE-FD49-B11F-546F48B7898F}"/>
                </a:ext>
              </a:extLst>
            </p:cNvPr>
            <p:cNvSpPr/>
            <p:nvPr/>
          </p:nvSpPr>
          <p:spPr>
            <a:xfrm>
              <a:off x="4751514" y="2308621"/>
              <a:ext cx="1970513" cy="954107"/>
            </a:xfrm>
            <a:prstGeom prst="rect">
              <a:avLst/>
            </a:prstGeom>
            <a:solidFill>
              <a:srgbClr val="EBB515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dirty="0">
                  <a:latin typeface="Century Gothic" panose="020B0502020202020204" pitchFamily="34" charset="0"/>
                </a:rPr>
                <a:t>Potencie los </a:t>
              </a:r>
              <a:r>
                <a:rPr lang="es-MX" sz="1400" b="1" dirty="0">
                  <a:latin typeface="Century Gothic" panose="020B0502020202020204" pitchFamily="34" charset="0"/>
                </a:rPr>
                <a:t>sentimientos positivos </a:t>
              </a:r>
              <a:r>
                <a:rPr lang="es-MX" sz="1400" dirty="0">
                  <a:latin typeface="Century Gothic" panose="020B0502020202020204" pitchFamily="34" charset="0"/>
                </a:rPr>
                <a:t>en sus hijas e hijos. </a:t>
              </a:r>
            </a:p>
          </p:txBody>
        </p:sp>
        <p:pic>
          <p:nvPicPr>
            <p:cNvPr id="5136" name="Picture 16" descr="Por qué los niños holandeses son los más felices del mundo?">
              <a:extLst>
                <a:ext uri="{FF2B5EF4-FFF2-40B4-BE49-F238E27FC236}">
                  <a16:creationId xmlns="" xmlns:a16="http://schemas.microsoft.com/office/drawing/2014/main" id="{D74E17B5-34B7-0740-8BF2-AE6AC6516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1" b="8988"/>
            <a:stretch/>
          </p:blipFill>
          <p:spPr bwMode="auto">
            <a:xfrm>
              <a:off x="4751514" y="1126727"/>
              <a:ext cx="1970513" cy="1181894"/>
            </a:xfrm>
            <a:prstGeom prst="rect">
              <a:avLst/>
            </a:prstGeom>
            <a:solidFill>
              <a:srgbClr val="EBB515"/>
            </a:solidFill>
          </p:spPr>
        </p:pic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DC8DD5B3-7610-4B46-928D-B554586D9FE5}"/>
                </a:ext>
              </a:extLst>
            </p:cNvPr>
            <p:cNvSpPr/>
            <p:nvPr/>
          </p:nvSpPr>
          <p:spPr>
            <a:xfrm>
              <a:off x="2627348" y="2332714"/>
              <a:ext cx="1969993" cy="954107"/>
            </a:xfrm>
            <a:prstGeom prst="rect">
              <a:avLst/>
            </a:prstGeom>
            <a:solidFill>
              <a:srgbClr val="EBB515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dirty="0">
                  <a:latin typeface="Century Gothic" panose="020B0502020202020204" pitchFamily="34" charset="0"/>
                </a:rPr>
                <a:t>Aprenda a  manejar </a:t>
              </a:r>
              <a:r>
                <a:rPr lang="es-MX" sz="1400" b="1" dirty="0">
                  <a:latin typeface="Century Gothic" panose="020B0502020202020204" pitchFamily="34" charset="0"/>
                </a:rPr>
                <a:t>sus emociones </a:t>
              </a:r>
              <a:r>
                <a:rPr lang="es-MX" sz="1400" dirty="0">
                  <a:latin typeface="Century Gothic" panose="020B0502020202020204" pitchFamily="34" charset="0"/>
                </a:rPr>
                <a:t>para evitar </a:t>
              </a:r>
              <a:r>
                <a:rPr lang="es-MX" sz="1400" b="1" dirty="0">
                  <a:latin typeface="Century Gothic" panose="020B0502020202020204" pitchFamily="34" charset="0"/>
                </a:rPr>
                <a:t>aumentar la tensión.</a:t>
              </a:r>
              <a:endParaRPr lang="es-MX" sz="1400" dirty="0"/>
            </a:p>
          </p:txBody>
        </p:sp>
        <p:pic>
          <p:nvPicPr>
            <p:cNvPr id="5138" name="Picture 18" descr="Los beneficios de respirar hondo | Mujer Hoy">
              <a:extLst>
                <a:ext uri="{FF2B5EF4-FFF2-40B4-BE49-F238E27FC236}">
                  <a16:creationId xmlns="" xmlns:a16="http://schemas.microsoft.com/office/drawing/2014/main" id="{2D3C7C0D-1F84-0B4B-8CE9-85B88F34D2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86"/>
            <a:stretch/>
          </p:blipFill>
          <p:spPr bwMode="auto">
            <a:xfrm>
              <a:off x="2627348" y="1124744"/>
              <a:ext cx="1969993" cy="1213018"/>
            </a:xfrm>
            <a:prstGeom prst="rect">
              <a:avLst/>
            </a:prstGeom>
            <a:solidFill>
              <a:srgbClr val="EBB515"/>
            </a:solidFill>
          </p:spPr>
        </p:pic>
        <p:sp>
          <p:nvSpPr>
            <p:cNvPr id="3" name="Rectángulo 2">
              <a:extLst>
                <a:ext uri="{FF2B5EF4-FFF2-40B4-BE49-F238E27FC236}">
                  <a16:creationId xmlns="" xmlns:a16="http://schemas.microsoft.com/office/drawing/2014/main" id="{2D5152C9-4055-5346-8430-7D68E28E4B35}"/>
                </a:ext>
              </a:extLst>
            </p:cNvPr>
            <p:cNvSpPr/>
            <p:nvPr/>
          </p:nvSpPr>
          <p:spPr>
            <a:xfrm>
              <a:off x="395536" y="2308621"/>
              <a:ext cx="1969564" cy="954107"/>
            </a:xfrm>
            <a:prstGeom prst="rect">
              <a:avLst/>
            </a:prstGeom>
            <a:solidFill>
              <a:srgbClr val="EBB515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latin typeface="Century Gothic" panose="020B0502020202020204" pitchFamily="34" charset="0"/>
                </a:rPr>
                <a:t>Evite etiquetar o ejercer </a:t>
              </a:r>
              <a:r>
                <a:rPr lang="es-MX" sz="1400" dirty="0">
                  <a:latin typeface="Century Gothic" panose="020B0502020202020204" pitchFamily="34" charset="0"/>
                </a:rPr>
                <a:t>algún </a:t>
              </a:r>
              <a:r>
                <a:rPr lang="es-MX" sz="1400" b="1" dirty="0">
                  <a:latin typeface="Century Gothic" panose="020B0502020202020204" pitchFamily="34" charset="0"/>
                </a:rPr>
                <a:t>tipo de violencia </a:t>
              </a:r>
              <a:r>
                <a:rPr lang="es-MX" sz="1400" dirty="0">
                  <a:latin typeface="Century Gothic" panose="020B0502020202020204" pitchFamily="34" charset="0"/>
                </a:rPr>
                <a:t>hacia sus hijas e hijos.</a:t>
              </a:r>
              <a:endParaRPr lang="es-MX" sz="1400" dirty="0"/>
            </a:p>
          </p:txBody>
        </p:sp>
        <p:pic>
          <p:nvPicPr>
            <p:cNvPr id="5140" name="Picture 20" descr="7 errores comunes que cometemos con nuestros hijos adolescentes">
              <a:extLst>
                <a:ext uri="{FF2B5EF4-FFF2-40B4-BE49-F238E27FC236}">
                  <a16:creationId xmlns="" xmlns:a16="http://schemas.microsoft.com/office/drawing/2014/main" id="{2A2C615F-99DE-B941-AAFB-AD53C01B24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39" b="13574"/>
            <a:stretch/>
          </p:blipFill>
          <p:spPr bwMode="auto">
            <a:xfrm>
              <a:off x="395829" y="1148248"/>
              <a:ext cx="1969700" cy="1158817"/>
            </a:xfrm>
            <a:prstGeom prst="rect">
              <a:avLst/>
            </a:prstGeom>
            <a:solidFill>
              <a:srgbClr val="EBB515"/>
            </a:solidFill>
          </p:spPr>
        </p:pic>
      </p:grpSp>
    </p:spTree>
    <p:extLst>
      <p:ext uri="{BB962C8B-B14F-4D97-AF65-F5344CB8AC3E}">
        <p14:creationId xmlns:p14="http://schemas.microsoft.com/office/powerpoint/2010/main" val="3723203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EBC852A-2C42-9A4F-803F-6DE61AA5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7033"/>
            <a:ext cx="9144000" cy="728101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4939188" y="1976399"/>
            <a:ext cx="3881284" cy="231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Lesiones múltiples en su cuerpo.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Cicatrices en zonas no visibles del cuerpo.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Quemaduras (cigarros, planchas, sartén, agua hirviendo).</a:t>
            </a:r>
          </a:p>
          <a:p>
            <a:pPr marL="174625" lvl="8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itchFamily="34" charset="0"/>
              </a:rPr>
              <a:t>Abusa de los animales u otros niños lastimándolos e incluso matándolos</a:t>
            </a:r>
          </a:p>
        </p:txBody>
      </p:sp>
      <p:sp>
        <p:nvSpPr>
          <p:cNvPr id="18" name="Rectángulo 1">
            <a:extLst>
              <a:ext uri="{FF2B5EF4-FFF2-40B4-BE49-F238E27FC236}">
                <a16:creationId xmlns="" xmlns:a16="http://schemas.microsoft.com/office/drawing/2014/main" id="{353E614C-5E0B-4448-851E-CA18DC21E6B5}"/>
              </a:ext>
            </a:extLst>
          </p:cNvPr>
          <p:cNvSpPr/>
          <p:nvPr/>
        </p:nvSpPr>
        <p:spPr>
          <a:xfrm>
            <a:off x="395535" y="4762275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itchFamily="34" charset="0"/>
              </a:rPr>
              <a:t>Golpes con cualquier objeto o parte del cuerpo, sin importar su intensidad o duración por ejemplo; pellizcos, bofetadas, golpes con cinturón, patadas entre otras.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64088" y="619392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CNDH (Comisión Nacional de los Derechos Humanos)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54AEE2D4-CAD5-C647-A390-706B181D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568609" y="5358231"/>
            <a:ext cx="1384428" cy="10697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3BD49F89-2C5A-4F53-855F-762AB8E0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06" y="1844824"/>
            <a:ext cx="1611449" cy="2721600"/>
          </a:xfrm>
          <a:prstGeom prst="rect">
            <a:avLst/>
          </a:prstGeom>
        </p:spPr>
      </p:pic>
      <p:sp>
        <p:nvSpPr>
          <p:cNvPr id="28" name="Rectángulo 35">
            <a:extLst>
              <a:ext uri="{FF2B5EF4-FFF2-40B4-BE49-F238E27FC236}">
                <a16:creationId xmlns="" xmlns:a16="http://schemas.microsoft.com/office/drawing/2014/main" id="{BB0DCE7D-120B-4991-84FF-ABB1693E6B89}"/>
              </a:ext>
            </a:extLst>
          </p:cNvPr>
          <p:cNvSpPr/>
          <p:nvPr/>
        </p:nvSpPr>
        <p:spPr>
          <a:xfrm>
            <a:off x="395536" y="606569"/>
            <a:ext cx="3528392" cy="870827"/>
          </a:xfrm>
          <a:prstGeom prst="rect">
            <a:avLst/>
          </a:prstGeom>
          <a:solidFill>
            <a:srgbClr val="02FFF4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66983" tIns="33491" rIns="66983" bIns="33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b="1" kern="12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VIOLENCIA FÍSICA</a:t>
            </a:r>
          </a:p>
        </p:txBody>
      </p:sp>
      <p:sp>
        <p:nvSpPr>
          <p:cNvPr id="29" name="Rectángulo 57">
            <a:extLst>
              <a:ext uri="{FF2B5EF4-FFF2-40B4-BE49-F238E27FC236}">
                <a16:creationId xmlns="" xmlns:a16="http://schemas.microsoft.com/office/drawing/2014/main" id="{293F4FE2-4701-485C-8F72-3B8F9CF04899}"/>
              </a:ext>
            </a:extLst>
          </p:cNvPr>
          <p:cNvSpPr/>
          <p:nvPr/>
        </p:nvSpPr>
        <p:spPr>
          <a:xfrm>
            <a:off x="4713505" y="633019"/>
            <a:ext cx="4239531" cy="881226"/>
          </a:xfrm>
          <a:prstGeom prst="rect">
            <a:avLst/>
          </a:prstGeom>
          <a:solidFill>
            <a:srgbClr val="9EFFFD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b="1" kern="12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INDICADORES</a:t>
            </a:r>
          </a:p>
        </p:txBody>
      </p:sp>
    </p:spTree>
    <p:extLst>
      <p:ext uri="{BB962C8B-B14F-4D97-AF65-F5344CB8AC3E}">
        <p14:creationId xmlns:p14="http://schemas.microsoft.com/office/powerpoint/2010/main" val="2682089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8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Euskera Lesson: Ikasi euskara by Slidesgo">
  <a:themeElements>
    <a:clrScheme name="Simple Light">
      <a:dk1>
        <a:srgbClr val="BA1425"/>
      </a:dk1>
      <a:lt1>
        <a:srgbClr val="FFFFFF"/>
      </a:lt1>
      <a:dk2>
        <a:srgbClr val="212A55"/>
      </a:dk2>
      <a:lt2>
        <a:srgbClr val="EFEFEF"/>
      </a:lt2>
      <a:accent1>
        <a:srgbClr val="266E52"/>
      </a:accent1>
      <a:accent2>
        <a:srgbClr val="84CDA6"/>
      </a:accent2>
      <a:accent3>
        <a:srgbClr val="D3EDDF"/>
      </a:accent3>
      <a:accent4>
        <a:srgbClr val="F29860"/>
      </a:accent4>
      <a:accent5>
        <a:srgbClr val="F8B68D"/>
      </a:accent5>
      <a:accent6>
        <a:srgbClr val="DE8190"/>
      </a:accent6>
      <a:hlink>
        <a:srgbClr val="212A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4887</TotalTime>
  <Words>2292</Words>
  <Application>Microsoft Office PowerPoint</Application>
  <PresentationFormat>Presentación en pantalla (4:3)</PresentationFormat>
  <Paragraphs>280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Bebas Neue Regular</vt:lpstr>
      <vt:lpstr>Century Gothic</vt:lpstr>
      <vt:lpstr>Roboto</vt:lpstr>
      <vt:lpstr>Arial Black</vt:lpstr>
      <vt:lpstr>Arial</vt:lpstr>
      <vt:lpstr>Roboto Light</vt:lpstr>
      <vt:lpstr>Livvic</vt:lpstr>
      <vt:lpstr>Roboto Condensed Light</vt:lpstr>
      <vt:lpstr>Lakki Reddy</vt:lpstr>
      <vt:lpstr>Wingdings</vt:lpstr>
      <vt:lpstr>Bebas Neue</vt:lpstr>
      <vt:lpstr>Euskera Lesson: Ikasi euskara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¿Quiénes vulneran estos derechos humanos?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PRONNIF</dc:creator>
  <cp:lastModifiedBy>PRONNIF</cp:lastModifiedBy>
  <cp:revision>980</cp:revision>
  <cp:lastPrinted>2021-06-02T18:23:23Z</cp:lastPrinted>
  <dcterms:modified xsi:type="dcterms:W3CDTF">2022-02-10T20:16:53Z</dcterms:modified>
</cp:coreProperties>
</file>