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4" r:id="rId4"/>
    <p:sldId id="258" r:id="rId5"/>
    <p:sldId id="259" r:id="rId6"/>
    <p:sldId id="261" r:id="rId7"/>
    <p:sldId id="262" r:id="rId8"/>
    <p:sldId id="263" r:id="rId9"/>
    <p:sldId id="265" r:id="rId10"/>
    <p:sldId id="266" r:id="rId11"/>
    <p:sldId id="267"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5" autoAdjust="0"/>
    <p:restoredTop sz="94660"/>
  </p:normalViewPr>
  <p:slideViewPr>
    <p:cSldViewPr snapToGrid="0" showGuides="1">
      <p:cViewPr varScale="1">
        <p:scale>
          <a:sx n="74" d="100"/>
          <a:sy n="74" d="100"/>
        </p:scale>
        <p:origin x="300" y="5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0E9EEFF0-3F0D-43D3-9309-9110852DD554}" type="datetimeFigureOut">
              <a:rPr lang="es-MX" smtClean="0"/>
              <a:t>16/11/2022</a:t>
            </a:fld>
            <a:endParaRPr lang="es-MX"/>
          </a:p>
        </p:txBody>
      </p:sp>
      <p:sp>
        <p:nvSpPr>
          <p:cNvPr id="5" name="Footer Placeholder 4"/>
          <p:cNvSpPr>
            <a:spLocks noGrp="1"/>
          </p:cNvSpPr>
          <p:nvPr>
            <p:ph type="ftr" sz="quarter" idx="11"/>
          </p:nvPr>
        </p:nvSpPr>
        <p:spPr>
          <a:xfrm>
            <a:off x="1876424" y="5410201"/>
            <a:ext cx="5124886" cy="365125"/>
          </a:xfrm>
        </p:spPr>
        <p:txBody>
          <a:bodyPr/>
          <a:lstStyle/>
          <a:p>
            <a:endParaRPr lang="es-MX"/>
          </a:p>
        </p:txBody>
      </p:sp>
      <p:sp>
        <p:nvSpPr>
          <p:cNvPr id="6" name="Slide Number Placeholder 5"/>
          <p:cNvSpPr>
            <a:spLocks noGrp="1"/>
          </p:cNvSpPr>
          <p:nvPr>
            <p:ph type="sldNum" sz="quarter" idx="12"/>
          </p:nvPr>
        </p:nvSpPr>
        <p:spPr>
          <a:xfrm>
            <a:off x="9896911" y="5410199"/>
            <a:ext cx="771089" cy="365125"/>
          </a:xfrm>
        </p:spPr>
        <p:txBody>
          <a:bodyPr/>
          <a:lstStyle/>
          <a:p>
            <a:fld id="{7236B55F-7C91-4F1A-BEAB-CB290C24B15F}" type="slidenum">
              <a:rPr lang="es-MX" smtClean="0"/>
              <a:t>‹Nº›</a:t>
            </a:fld>
            <a:endParaRPr lang="es-MX"/>
          </a:p>
        </p:txBody>
      </p:sp>
    </p:spTree>
    <p:extLst>
      <p:ext uri="{BB962C8B-B14F-4D97-AF65-F5344CB8AC3E}">
        <p14:creationId xmlns:p14="http://schemas.microsoft.com/office/powerpoint/2010/main" val="1720088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s-ES"/>
              <a:t>Haga clic en el icono para agregar una imagen</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E9EEFF0-3F0D-43D3-9309-9110852DD554}" type="datetimeFigureOut">
              <a:rPr lang="es-MX" smtClean="0"/>
              <a:t>16/11/2022</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7236B55F-7C91-4F1A-BEAB-CB290C24B15F}" type="slidenum">
              <a:rPr lang="es-MX" smtClean="0"/>
              <a:t>‹Nº›</a:t>
            </a:fld>
            <a:endParaRPr lang="es-MX"/>
          </a:p>
        </p:txBody>
      </p:sp>
    </p:spTree>
    <p:extLst>
      <p:ext uri="{BB962C8B-B14F-4D97-AF65-F5344CB8AC3E}">
        <p14:creationId xmlns:p14="http://schemas.microsoft.com/office/powerpoint/2010/main" val="773170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E9EEFF0-3F0D-43D3-9309-9110852DD554}" type="datetimeFigureOut">
              <a:rPr lang="es-MX" smtClean="0"/>
              <a:t>16/11/2022</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7236B55F-7C91-4F1A-BEAB-CB290C24B15F}" type="slidenum">
              <a:rPr lang="es-MX" smtClean="0"/>
              <a:t>‹Nº›</a:t>
            </a:fld>
            <a:endParaRPr lang="es-MX"/>
          </a:p>
        </p:txBody>
      </p:sp>
    </p:spTree>
    <p:extLst>
      <p:ext uri="{BB962C8B-B14F-4D97-AF65-F5344CB8AC3E}">
        <p14:creationId xmlns:p14="http://schemas.microsoft.com/office/powerpoint/2010/main" val="41106107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s-ES"/>
              <a:t>Haga clic para modificar el estilo de título del patrón</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E9EEFF0-3F0D-43D3-9309-9110852DD554}" type="datetimeFigureOut">
              <a:rPr lang="es-MX" smtClean="0"/>
              <a:t>16/11/2022</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7236B55F-7C91-4F1A-BEAB-CB290C24B15F}" type="slidenum">
              <a:rPr lang="es-MX" smtClean="0"/>
              <a:t>‹Nº›</a:t>
            </a:fld>
            <a:endParaRPr lang="es-MX"/>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8178050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E9EEFF0-3F0D-43D3-9309-9110852DD554}" type="datetimeFigureOut">
              <a:rPr lang="es-MX" smtClean="0"/>
              <a:t>16/11/2022</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7236B55F-7C91-4F1A-BEAB-CB290C24B15F}" type="slidenum">
              <a:rPr lang="es-MX" smtClean="0"/>
              <a:t>‹Nº›</a:t>
            </a:fld>
            <a:endParaRPr lang="es-MX"/>
          </a:p>
        </p:txBody>
      </p:sp>
    </p:spTree>
    <p:extLst>
      <p:ext uri="{BB962C8B-B14F-4D97-AF65-F5344CB8AC3E}">
        <p14:creationId xmlns:p14="http://schemas.microsoft.com/office/powerpoint/2010/main" val="30000264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s-ES"/>
              <a:t>Haga clic para modificar el estilo de título del patrón</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3" name="Date Placeholder 2"/>
          <p:cNvSpPr>
            <a:spLocks noGrp="1"/>
          </p:cNvSpPr>
          <p:nvPr>
            <p:ph type="dt" sz="half" idx="10"/>
          </p:nvPr>
        </p:nvSpPr>
        <p:spPr/>
        <p:txBody>
          <a:bodyPr/>
          <a:lstStyle/>
          <a:p>
            <a:fld id="{0E9EEFF0-3F0D-43D3-9309-9110852DD554}" type="datetimeFigureOut">
              <a:rPr lang="es-MX" smtClean="0"/>
              <a:t>16/11/2022</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7236B55F-7C91-4F1A-BEAB-CB290C24B15F}" type="slidenum">
              <a:rPr lang="es-MX" smtClean="0"/>
              <a:t>‹Nº›</a:t>
            </a:fld>
            <a:endParaRPr lang="es-MX"/>
          </a:p>
        </p:txBody>
      </p:sp>
    </p:spTree>
    <p:extLst>
      <p:ext uri="{BB962C8B-B14F-4D97-AF65-F5344CB8AC3E}">
        <p14:creationId xmlns:p14="http://schemas.microsoft.com/office/powerpoint/2010/main" val="6386918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s-ES"/>
              <a:t>Haga clic para modificar el estilo de título del patrón</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s-ES"/>
              <a:t>Haga clic en el icono para agregar una imagen</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s-ES"/>
              <a:t>Haga clic en el icono para agregar una imagen</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s-ES"/>
              <a:t>Haga clic en el icono para agregar una imagen</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3" name="Date Placeholder 2"/>
          <p:cNvSpPr>
            <a:spLocks noGrp="1"/>
          </p:cNvSpPr>
          <p:nvPr>
            <p:ph type="dt" sz="half" idx="10"/>
          </p:nvPr>
        </p:nvSpPr>
        <p:spPr/>
        <p:txBody>
          <a:bodyPr/>
          <a:lstStyle/>
          <a:p>
            <a:fld id="{0E9EEFF0-3F0D-43D3-9309-9110852DD554}" type="datetimeFigureOut">
              <a:rPr lang="es-MX" smtClean="0"/>
              <a:t>16/11/2022</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7236B55F-7C91-4F1A-BEAB-CB290C24B15F}" type="slidenum">
              <a:rPr lang="es-MX" smtClean="0"/>
              <a:t>‹Nº›</a:t>
            </a:fld>
            <a:endParaRPr lang="es-MX"/>
          </a:p>
        </p:txBody>
      </p:sp>
    </p:spTree>
    <p:extLst>
      <p:ext uri="{BB962C8B-B14F-4D97-AF65-F5344CB8AC3E}">
        <p14:creationId xmlns:p14="http://schemas.microsoft.com/office/powerpoint/2010/main" val="35017285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E9EEFF0-3F0D-43D3-9309-9110852DD554}" type="datetimeFigureOut">
              <a:rPr lang="es-MX" smtClean="0"/>
              <a:t>16/11/2022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236B55F-7C91-4F1A-BEAB-CB290C24B15F}" type="slidenum">
              <a:rPr lang="es-MX" smtClean="0"/>
              <a:t>‹Nº›</a:t>
            </a:fld>
            <a:endParaRPr lang="es-MX"/>
          </a:p>
        </p:txBody>
      </p:sp>
    </p:spTree>
    <p:extLst>
      <p:ext uri="{BB962C8B-B14F-4D97-AF65-F5344CB8AC3E}">
        <p14:creationId xmlns:p14="http://schemas.microsoft.com/office/powerpoint/2010/main" val="22216728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E9EEFF0-3F0D-43D3-9309-9110852DD554}" type="datetimeFigureOut">
              <a:rPr lang="es-MX" smtClean="0"/>
              <a:t>16/11/2022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236B55F-7C91-4F1A-BEAB-CB290C24B15F}" type="slidenum">
              <a:rPr lang="es-MX" smtClean="0"/>
              <a:t>‹Nº›</a:t>
            </a:fld>
            <a:endParaRPr lang="es-MX"/>
          </a:p>
        </p:txBody>
      </p:sp>
    </p:spTree>
    <p:extLst>
      <p:ext uri="{BB962C8B-B14F-4D97-AF65-F5344CB8AC3E}">
        <p14:creationId xmlns:p14="http://schemas.microsoft.com/office/powerpoint/2010/main" val="13517458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E9EEFF0-3F0D-43D3-9309-9110852DD554}" type="datetimeFigureOut">
              <a:rPr lang="es-MX" smtClean="0"/>
              <a:t>16/11/2022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236B55F-7C91-4F1A-BEAB-CB290C24B15F}" type="slidenum">
              <a:rPr lang="es-MX" smtClean="0"/>
              <a:t>‹Nº›</a:t>
            </a:fld>
            <a:endParaRPr lang="es-MX"/>
          </a:p>
        </p:txBody>
      </p:sp>
    </p:spTree>
    <p:extLst>
      <p:ext uri="{BB962C8B-B14F-4D97-AF65-F5344CB8AC3E}">
        <p14:creationId xmlns:p14="http://schemas.microsoft.com/office/powerpoint/2010/main" val="13824478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0E9EEFF0-3F0D-43D3-9309-9110852DD554}" type="datetimeFigureOut">
              <a:rPr lang="es-MX" smtClean="0"/>
              <a:t>16/11/2022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236B55F-7C91-4F1A-BEAB-CB290C24B15F}" type="slidenum">
              <a:rPr lang="es-MX" smtClean="0"/>
              <a:t>‹Nº›</a:t>
            </a:fld>
            <a:endParaRPr lang="es-MX"/>
          </a:p>
        </p:txBody>
      </p:sp>
    </p:spTree>
    <p:extLst>
      <p:ext uri="{BB962C8B-B14F-4D97-AF65-F5344CB8AC3E}">
        <p14:creationId xmlns:p14="http://schemas.microsoft.com/office/powerpoint/2010/main" val="15042347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0E9EEFF0-3F0D-43D3-9309-9110852DD554}" type="datetimeFigureOut">
              <a:rPr lang="es-MX" smtClean="0"/>
              <a:t>16/11/2022</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7236B55F-7C91-4F1A-BEAB-CB290C24B15F}" type="slidenum">
              <a:rPr lang="es-MX" smtClean="0"/>
              <a:t>‹Nº›</a:t>
            </a:fld>
            <a:endParaRPr lang="es-MX"/>
          </a:p>
        </p:txBody>
      </p:sp>
    </p:spTree>
    <p:extLst>
      <p:ext uri="{BB962C8B-B14F-4D97-AF65-F5344CB8AC3E}">
        <p14:creationId xmlns:p14="http://schemas.microsoft.com/office/powerpoint/2010/main" val="934167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141410" y="3073397"/>
            <a:ext cx="4878391" cy="2717801"/>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172200" y="3073397"/>
            <a:ext cx="4875210" cy="2717801"/>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0E9EEFF0-3F0D-43D3-9309-9110852DD554}" type="datetimeFigureOut">
              <a:rPr lang="es-MX" smtClean="0"/>
              <a:t>16/11/2022</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7236B55F-7C91-4F1A-BEAB-CB290C24B15F}" type="slidenum">
              <a:rPr lang="es-MX" smtClean="0"/>
              <a:t>‹Nº›</a:t>
            </a:fld>
            <a:endParaRPr lang="es-MX"/>
          </a:p>
        </p:txBody>
      </p:sp>
    </p:spTree>
    <p:extLst>
      <p:ext uri="{BB962C8B-B14F-4D97-AF65-F5344CB8AC3E}">
        <p14:creationId xmlns:p14="http://schemas.microsoft.com/office/powerpoint/2010/main" val="19677027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0E9EEFF0-3F0D-43D3-9309-9110852DD554}" type="datetimeFigureOut">
              <a:rPr lang="es-MX" smtClean="0"/>
              <a:t>16/11/2022</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7236B55F-7C91-4F1A-BEAB-CB290C24B15F}" type="slidenum">
              <a:rPr lang="es-MX" smtClean="0"/>
              <a:t>‹Nº›</a:t>
            </a:fld>
            <a:endParaRPr lang="es-MX"/>
          </a:p>
        </p:txBody>
      </p:sp>
    </p:spTree>
    <p:extLst>
      <p:ext uri="{BB962C8B-B14F-4D97-AF65-F5344CB8AC3E}">
        <p14:creationId xmlns:p14="http://schemas.microsoft.com/office/powerpoint/2010/main" val="2631923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9EEFF0-3F0D-43D3-9309-9110852DD554}" type="datetimeFigureOut">
              <a:rPr lang="es-MX" smtClean="0"/>
              <a:t>16/11/2022</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7236B55F-7C91-4F1A-BEAB-CB290C24B15F}" type="slidenum">
              <a:rPr lang="es-MX" smtClean="0"/>
              <a:t>‹Nº›</a:t>
            </a:fld>
            <a:endParaRPr lang="es-MX"/>
          </a:p>
        </p:txBody>
      </p:sp>
    </p:spTree>
    <p:extLst>
      <p:ext uri="{BB962C8B-B14F-4D97-AF65-F5344CB8AC3E}">
        <p14:creationId xmlns:p14="http://schemas.microsoft.com/office/powerpoint/2010/main" val="14268060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E9EEFF0-3F0D-43D3-9309-9110852DD554}" type="datetimeFigureOut">
              <a:rPr lang="es-MX" smtClean="0"/>
              <a:t>16/11/2022</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7236B55F-7C91-4F1A-BEAB-CB290C24B15F}" type="slidenum">
              <a:rPr lang="es-MX" smtClean="0"/>
              <a:t>‹Nº›</a:t>
            </a:fld>
            <a:endParaRPr lang="es-MX"/>
          </a:p>
        </p:txBody>
      </p:sp>
    </p:spTree>
    <p:extLst>
      <p:ext uri="{BB962C8B-B14F-4D97-AF65-F5344CB8AC3E}">
        <p14:creationId xmlns:p14="http://schemas.microsoft.com/office/powerpoint/2010/main" val="30623931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E9EEFF0-3F0D-43D3-9309-9110852DD554}" type="datetimeFigureOut">
              <a:rPr lang="es-MX" smtClean="0"/>
              <a:t>16/11/2022</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7236B55F-7C91-4F1A-BEAB-CB290C24B15F}" type="slidenum">
              <a:rPr lang="es-MX" smtClean="0"/>
              <a:t>‹Nº›</a:t>
            </a:fld>
            <a:endParaRPr lang="es-MX"/>
          </a:p>
        </p:txBody>
      </p:sp>
    </p:spTree>
    <p:extLst>
      <p:ext uri="{BB962C8B-B14F-4D97-AF65-F5344CB8AC3E}">
        <p14:creationId xmlns:p14="http://schemas.microsoft.com/office/powerpoint/2010/main" val="6910410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0E9EEFF0-3F0D-43D3-9309-9110852DD554}" type="datetimeFigureOut">
              <a:rPr lang="es-MX" smtClean="0"/>
              <a:t>16/11/2022</a:t>
            </a:fld>
            <a:endParaRPr lang="es-MX"/>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7236B55F-7C91-4F1A-BEAB-CB290C24B15F}" type="slidenum">
              <a:rPr lang="es-MX" smtClean="0"/>
              <a:t>‹Nº›</a:t>
            </a:fld>
            <a:endParaRPr lang="es-MX"/>
          </a:p>
        </p:txBody>
      </p:sp>
    </p:spTree>
    <p:extLst>
      <p:ext uri="{BB962C8B-B14F-4D97-AF65-F5344CB8AC3E}">
        <p14:creationId xmlns:p14="http://schemas.microsoft.com/office/powerpoint/2010/main" val="1420543479"/>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6.jpeg"/><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10.jpeg"/><Relationship Id="rId5" Type="http://schemas.openxmlformats.org/officeDocument/2006/relationships/image" Target="../media/image6.jpeg"/><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8.jpeg"/><Relationship Id="rId5" Type="http://schemas.openxmlformats.org/officeDocument/2006/relationships/image" Target="../media/image6.jpe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9.jpeg"/><Relationship Id="rId5" Type="http://schemas.openxmlformats.org/officeDocument/2006/relationships/image" Target="../media/image6.jpeg"/><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B5B1602-C2FA-AF82-EB08-98610D13508B}"/>
              </a:ext>
            </a:extLst>
          </p:cNvPr>
          <p:cNvSpPr>
            <a:spLocks noGrp="1"/>
          </p:cNvSpPr>
          <p:nvPr>
            <p:ph type="ctrTitle"/>
          </p:nvPr>
        </p:nvSpPr>
        <p:spPr>
          <a:xfrm>
            <a:off x="2442607" y="2125014"/>
            <a:ext cx="8791575" cy="2987898"/>
          </a:xfrm>
        </p:spPr>
        <p:txBody>
          <a:bodyPr>
            <a:normAutofit/>
          </a:bodyPr>
          <a:lstStyle/>
          <a:p>
            <a:br>
              <a:rPr lang="es-MX" sz="1800" b="0" i="0" u="none" strike="noStrike" baseline="0" dirty="0">
                <a:solidFill>
                  <a:srgbClr val="000000"/>
                </a:solidFill>
                <a:latin typeface="Arial" panose="020B0604020202020204" pitchFamily="34" charset="0"/>
              </a:rPr>
            </a:br>
            <a:r>
              <a:rPr lang="es-MX" sz="1800" b="0" i="0" u="none" strike="noStrike" baseline="0" dirty="0">
                <a:solidFill>
                  <a:srgbClr val="000000"/>
                </a:solidFill>
                <a:latin typeface="Arial" panose="020B0604020202020204" pitchFamily="34" charset="0"/>
              </a:rPr>
              <a:t> </a:t>
            </a:r>
            <a:r>
              <a:rPr lang="es-MX" sz="3600" b="1" i="0" u="none" strike="noStrike" baseline="0" dirty="0">
                <a:solidFill>
                  <a:srgbClr val="000000"/>
                </a:solidFill>
                <a:latin typeface="Arial" panose="020B0604020202020204" pitchFamily="34" charset="0"/>
              </a:rPr>
              <a:t>INTEGRACIÓN Y REGISTRO DE LAS COMISIONES </a:t>
            </a:r>
            <a:br>
              <a:rPr lang="es-MX" sz="3600" b="0" i="0" u="none" strike="noStrike" baseline="0" dirty="0">
                <a:solidFill>
                  <a:srgbClr val="000000"/>
                </a:solidFill>
                <a:latin typeface="Arial" panose="020B0604020202020204" pitchFamily="34" charset="0"/>
              </a:rPr>
            </a:br>
            <a:r>
              <a:rPr lang="es-MX" sz="3600" b="1" i="0" u="none" strike="noStrike" baseline="0" dirty="0">
                <a:solidFill>
                  <a:srgbClr val="000000"/>
                </a:solidFill>
                <a:latin typeface="Arial" panose="020B0604020202020204" pitchFamily="34" charset="0"/>
              </a:rPr>
              <a:t>DE SEGURIDAD Y SALUD EN EL TRABAJO </a:t>
            </a:r>
            <a:r>
              <a:rPr lang="es-MX" sz="3600" b="0" i="0" u="none" strike="noStrike" baseline="0" dirty="0">
                <a:solidFill>
                  <a:srgbClr val="000000"/>
                </a:solidFill>
                <a:latin typeface="Arial" panose="020B0604020202020204" pitchFamily="34" charset="0"/>
              </a:rPr>
              <a:t>	</a:t>
            </a:r>
            <a:br>
              <a:rPr lang="es-MX" sz="3600" b="0" i="0" u="none" strike="noStrike" baseline="0" dirty="0">
                <a:solidFill>
                  <a:srgbClr val="000000"/>
                </a:solidFill>
                <a:latin typeface="Arial" panose="020B0604020202020204" pitchFamily="34" charset="0"/>
              </a:rPr>
            </a:br>
            <a:endParaRPr lang="es-MX" sz="3600" dirty="0"/>
          </a:p>
        </p:txBody>
      </p:sp>
      <p:grpSp>
        <p:nvGrpSpPr>
          <p:cNvPr id="4" name="Grupo 3">
            <a:extLst>
              <a:ext uri="{FF2B5EF4-FFF2-40B4-BE49-F238E27FC236}">
                <a16:creationId xmlns:a16="http://schemas.microsoft.com/office/drawing/2014/main" id="{FC83B6F9-13C6-9A44-F042-3E3788CCBE09}"/>
              </a:ext>
            </a:extLst>
          </p:cNvPr>
          <p:cNvGrpSpPr/>
          <p:nvPr/>
        </p:nvGrpSpPr>
        <p:grpSpPr>
          <a:xfrm>
            <a:off x="2442607" y="118814"/>
            <a:ext cx="8550374" cy="803990"/>
            <a:chOff x="1064568" y="93056"/>
            <a:chExt cx="8550374" cy="803990"/>
          </a:xfrm>
        </p:grpSpPr>
        <p:pic>
          <p:nvPicPr>
            <p:cNvPr id="5" name="Imagen 4">
              <a:extLst>
                <a:ext uri="{FF2B5EF4-FFF2-40B4-BE49-F238E27FC236}">
                  <a16:creationId xmlns:a16="http://schemas.microsoft.com/office/drawing/2014/main" id="{F9678F0A-65C6-CE63-DF6C-E36B0BA912D2}"/>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1064568" y="93056"/>
              <a:ext cx="2088232" cy="803990"/>
            </a:xfrm>
            <a:prstGeom prst="rect">
              <a:avLst/>
            </a:prstGeom>
          </p:spPr>
        </p:pic>
        <p:pic>
          <p:nvPicPr>
            <p:cNvPr id="6" name="Imagen 5">
              <a:extLst>
                <a:ext uri="{FF2B5EF4-FFF2-40B4-BE49-F238E27FC236}">
                  <a16:creationId xmlns:a16="http://schemas.microsoft.com/office/drawing/2014/main" id="{A2F03927-1CEF-441B-00AD-6B3048CFF19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96816" y="264328"/>
              <a:ext cx="2588370" cy="496312"/>
            </a:xfrm>
            <a:prstGeom prst="rect">
              <a:avLst/>
            </a:prstGeom>
          </p:spPr>
        </p:pic>
        <p:pic>
          <p:nvPicPr>
            <p:cNvPr id="7" name="Imagen 6">
              <a:extLst>
                <a:ext uri="{FF2B5EF4-FFF2-40B4-BE49-F238E27FC236}">
                  <a16:creationId xmlns:a16="http://schemas.microsoft.com/office/drawing/2014/main" id="{F8C52A72-C590-12A4-D8C5-B6F43755272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55165" y="122990"/>
              <a:ext cx="1894179" cy="753542"/>
            </a:xfrm>
            <a:prstGeom prst="rect">
              <a:avLst/>
            </a:prstGeom>
          </p:spPr>
        </p:pic>
        <p:pic>
          <p:nvPicPr>
            <p:cNvPr id="8" name="Imagen 7">
              <a:extLst>
                <a:ext uri="{FF2B5EF4-FFF2-40B4-BE49-F238E27FC236}">
                  <a16:creationId xmlns:a16="http://schemas.microsoft.com/office/drawing/2014/main" id="{B973CF05-2F35-A3B3-479C-C0861F294D0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381729" y="227287"/>
              <a:ext cx="1233213" cy="660213"/>
            </a:xfrm>
            <a:prstGeom prst="rect">
              <a:avLst/>
            </a:prstGeom>
          </p:spPr>
        </p:pic>
      </p:grpSp>
    </p:spTree>
    <p:extLst>
      <p:ext uri="{BB962C8B-B14F-4D97-AF65-F5344CB8AC3E}">
        <p14:creationId xmlns:p14="http://schemas.microsoft.com/office/powerpoint/2010/main" val="42152463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o 3">
            <a:extLst>
              <a:ext uri="{FF2B5EF4-FFF2-40B4-BE49-F238E27FC236}">
                <a16:creationId xmlns:a16="http://schemas.microsoft.com/office/drawing/2014/main" id="{9F6001D7-4495-09DA-3F62-922A848CD6C2}"/>
              </a:ext>
            </a:extLst>
          </p:cNvPr>
          <p:cNvGrpSpPr/>
          <p:nvPr/>
        </p:nvGrpSpPr>
        <p:grpSpPr>
          <a:xfrm>
            <a:off x="1561648" y="105935"/>
            <a:ext cx="8550374" cy="803990"/>
            <a:chOff x="1064568" y="93056"/>
            <a:chExt cx="8550374" cy="803990"/>
          </a:xfrm>
        </p:grpSpPr>
        <p:pic>
          <p:nvPicPr>
            <p:cNvPr id="5" name="Imagen 4">
              <a:extLst>
                <a:ext uri="{FF2B5EF4-FFF2-40B4-BE49-F238E27FC236}">
                  <a16:creationId xmlns:a16="http://schemas.microsoft.com/office/drawing/2014/main" id="{F78FDF57-4BC3-EDB4-4A54-EDC6F5D8F9AC}"/>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1064568" y="93056"/>
              <a:ext cx="2088232" cy="803990"/>
            </a:xfrm>
            <a:prstGeom prst="rect">
              <a:avLst/>
            </a:prstGeom>
          </p:spPr>
        </p:pic>
        <p:pic>
          <p:nvPicPr>
            <p:cNvPr id="6" name="Imagen 5">
              <a:extLst>
                <a:ext uri="{FF2B5EF4-FFF2-40B4-BE49-F238E27FC236}">
                  <a16:creationId xmlns:a16="http://schemas.microsoft.com/office/drawing/2014/main" id="{90D9C41C-F90A-FB94-86C7-EE565EC5A29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96816" y="264328"/>
              <a:ext cx="2588370" cy="496312"/>
            </a:xfrm>
            <a:prstGeom prst="rect">
              <a:avLst/>
            </a:prstGeom>
          </p:spPr>
        </p:pic>
        <p:pic>
          <p:nvPicPr>
            <p:cNvPr id="7" name="Imagen 6">
              <a:extLst>
                <a:ext uri="{FF2B5EF4-FFF2-40B4-BE49-F238E27FC236}">
                  <a16:creationId xmlns:a16="http://schemas.microsoft.com/office/drawing/2014/main" id="{83D802C5-EA62-85F8-1205-07C13A0B9C4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55165" y="122990"/>
              <a:ext cx="1894179" cy="753542"/>
            </a:xfrm>
            <a:prstGeom prst="rect">
              <a:avLst/>
            </a:prstGeom>
          </p:spPr>
        </p:pic>
        <p:pic>
          <p:nvPicPr>
            <p:cNvPr id="8" name="Imagen 7">
              <a:extLst>
                <a:ext uri="{FF2B5EF4-FFF2-40B4-BE49-F238E27FC236}">
                  <a16:creationId xmlns:a16="http://schemas.microsoft.com/office/drawing/2014/main" id="{4BFFA8A4-220D-CD82-B64B-F411A5BD8BA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381729" y="227287"/>
              <a:ext cx="1233213" cy="660213"/>
            </a:xfrm>
            <a:prstGeom prst="rect">
              <a:avLst/>
            </a:prstGeom>
          </p:spPr>
        </p:pic>
      </p:grpSp>
      <p:sp>
        <p:nvSpPr>
          <p:cNvPr id="10" name="CuadroTexto 9">
            <a:extLst>
              <a:ext uri="{FF2B5EF4-FFF2-40B4-BE49-F238E27FC236}">
                <a16:creationId xmlns:a16="http://schemas.microsoft.com/office/drawing/2014/main" id="{E1AB619A-F939-3A22-DE5E-B2F659C2C506}"/>
              </a:ext>
            </a:extLst>
          </p:cNvPr>
          <p:cNvSpPr txBox="1"/>
          <p:nvPr/>
        </p:nvSpPr>
        <p:spPr>
          <a:xfrm>
            <a:off x="145960" y="1083696"/>
            <a:ext cx="11900079" cy="646331"/>
          </a:xfrm>
          <a:prstGeom prst="rect">
            <a:avLst/>
          </a:prstGeom>
          <a:noFill/>
        </p:spPr>
        <p:txBody>
          <a:bodyPr wrap="square">
            <a:spAutoFit/>
          </a:bodyPr>
          <a:lstStyle/>
          <a:p>
            <a:pPr algn="ctr"/>
            <a:r>
              <a:rPr lang="es-MX" sz="1800" b="1" i="0" u="none" strike="noStrike" baseline="0" dirty="0">
                <a:solidFill>
                  <a:srgbClr val="000000"/>
                </a:solidFill>
                <a:latin typeface="Arial" panose="020B0604020202020204" pitchFamily="34" charset="0"/>
              </a:rPr>
              <a:t>FUNCIONES QUE REALIZAN LAS COMISIONES AUXILIARES DE</a:t>
            </a:r>
          </a:p>
          <a:p>
            <a:pPr algn="ctr"/>
            <a:r>
              <a:rPr lang="es-MX" sz="1800" b="1" i="0" u="none" strike="noStrike" baseline="0" dirty="0">
                <a:solidFill>
                  <a:srgbClr val="000000"/>
                </a:solidFill>
                <a:latin typeface="Arial" panose="020B0604020202020204" pitchFamily="34" charset="0"/>
              </a:rPr>
              <a:t> SEGURIDAD Y SALUD EN EL TRABAJO</a:t>
            </a:r>
            <a:endParaRPr lang="es-MX" sz="1800" b="0" i="0" u="none" strike="noStrike" baseline="0" dirty="0">
              <a:solidFill>
                <a:srgbClr val="000000"/>
              </a:solidFill>
              <a:latin typeface="Arial" panose="020B0604020202020204" pitchFamily="34" charset="0"/>
            </a:endParaRPr>
          </a:p>
        </p:txBody>
      </p:sp>
      <p:sp>
        <p:nvSpPr>
          <p:cNvPr id="12" name="CuadroTexto 11">
            <a:extLst>
              <a:ext uri="{FF2B5EF4-FFF2-40B4-BE49-F238E27FC236}">
                <a16:creationId xmlns:a16="http://schemas.microsoft.com/office/drawing/2014/main" id="{35F12D1E-0121-13B6-B1EB-5F9E23A93CFE}"/>
              </a:ext>
            </a:extLst>
          </p:cNvPr>
          <p:cNvSpPr txBox="1"/>
          <p:nvPr/>
        </p:nvSpPr>
        <p:spPr>
          <a:xfrm>
            <a:off x="1184856" y="2096983"/>
            <a:ext cx="2743200" cy="1754326"/>
          </a:xfrm>
          <a:prstGeom prst="rect">
            <a:avLst/>
          </a:prstGeom>
          <a:noFill/>
        </p:spPr>
        <p:txBody>
          <a:bodyPr wrap="square">
            <a:spAutoFit/>
          </a:bodyPr>
          <a:lstStyle/>
          <a:p>
            <a:pPr algn="ctr"/>
            <a:r>
              <a:rPr lang="es-MX" sz="1800" b="0" i="0" u="none" strike="noStrike" baseline="0" dirty="0">
                <a:solidFill>
                  <a:srgbClr val="000000"/>
                </a:solidFill>
                <a:latin typeface="Arial" panose="020B0604020202020204" pitchFamily="34" charset="0"/>
              </a:rPr>
              <a:t>1. Establecer un programa anual de actividades, en el cual se incluyan como actividad prioritaria llevar a cabo las verificaciones.</a:t>
            </a:r>
          </a:p>
        </p:txBody>
      </p:sp>
      <p:sp>
        <p:nvSpPr>
          <p:cNvPr id="14" name="CuadroTexto 13">
            <a:extLst>
              <a:ext uri="{FF2B5EF4-FFF2-40B4-BE49-F238E27FC236}">
                <a16:creationId xmlns:a16="http://schemas.microsoft.com/office/drawing/2014/main" id="{850C27F3-DA53-F53E-CB2E-2292E6425472}"/>
              </a:ext>
            </a:extLst>
          </p:cNvPr>
          <p:cNvSpPr txBox="1"/>
          <p:nvPr/>
        </p:nvSpPr>
        <p:spPr>
          <a:xfrm>
            <a:off x="4687912" y="1775008"/>
            <a:ext cx="3193958" cy="923330"/>
          </a:xfrm>
          <a:prstGeom prst="rect">
            <a:avLst/>
          </a:prstGeom>
          <a:noFill/>
        </p:spPr>
        <p:txBody>
          <a:bodyPr wrap="square">
            <a:spAutoFit/>
          </a:bodyPr>
          <a:lstStyle/>
          <a:p>
            <a:pPr algn="ctr"/>
            <a:r>
              <a:rPr lang="es-MX" sz="1600" b="0" i="0" u="none" strike="noStrike" baseline="0" dirty="0">
                <a:solidFill>
                  <a:srgbClr val="000000"/>
                </a:solidFill>
                <a:latin typeface="Arial" panose="020B0604020202020204" pitchFamily="34" charset="0"/>
              </a:rPr>
              <a:t>2. </a:t>
            </a:r>
            <a:r>
              <a:rPr lang="es-MX" sz="1800" b="0" i="0" u="none" strike="noStrike" baseline="0" dirty="0">
                <a:solidFill>
                  <a:srgbClr val="000000"/>
                </a:solidFill>
                <a:latin typeface="Arial" panose="020B0604020202020204" pitchFamily="34" charset="0"/>
              </a:rPr>
              <a:t>Elaborar un diagnóstico sobre los Riesgos del Centro de  Trabajo. </a:t>
            </a:r>
          </a:p>
        </p:txBody>
      </p:sp>
      <p:sp>
        <p:nvSpPr>
          <p:cNvPr id="16" name="CuadroTexto 15">
            <a:extLst>
              <a:ext uri="{FF2B5EF4-FFF2-40B4-BE49-F238E27FC236}">
                <a16:creationId xmlns:a16="http://schemas.microsoft.com/office/drawing/2014/main" id="{A8DE71EC-A0FD-CAE2-F3C6-ECF06260BA0C}"/>
              </a:ext>
            </a:extLst>
          </p:cNvPr>
          <p:cNvSpPr txBox="1"/>
          <p:nvPr/>
        </p:nvSpPr>
        <p:spPr>
          <a:xfrm>
            <a:off x="8412241" y="2390209"/>
            <a:ext cx="2266682" cy="1200329"/>
          </a:xfrm>
          <a:prstGeom prst="rect">
            <a:avLst/>
          </a:prstGeom>
          <a:noFill/>
        </p:spPr>
        <p:txBody>
          <a:bodyPr wrap="square">
            <a:spAutoFit/>
          </a:bodyPr>
          <a:lstStyle/>
          <a:p>
            <a:pPr algn="ctr"/>
            <a:r>
              <a:rPr lang="es-MX" sz="1600" b="0" i="0" u="none" strike="noStrike" baseline="0" dirty="0">
                <a:solidFill>
                  <a:srgbClr val="000000"/>
                </a:solidFill>
                <a:latin typeface="Arial" panose="020B0604020202020204" pitchFamily="34" charset="0"/>
              </a:rPr>
              <a:t>3. </a:t>
            </a:r>
            <a:r>
              <a:rPr lang="es-MX" sz="1800" b="0" i="0" u="none" strike="noStrike" baseline="0" dirty="0">
                <a:solidFill>
                  <a:srgbClr val="000000"/>
                </a:solidFill>
                <a:latin typeface="Arial" panose="020B0604020202020204" pitchFamily="34" charset="0"/>
              </a:rPr>
              <a:t>Brindar capacitación en la materia en su Centro de Trabajo.</a:t>
            </a:r>
          </a:p>
        </p:txBody>
      </p:sp>
      <p:sp>
        <p:nvSpPr>
          <p:cNvPr id="20" name="CuadroTexto 19">
            <a:extLst>
              <a:ext uri="{FF2B5EF4-FFF2-40B4-BE49-F238E27FC236}">
                <a16:creationId xmlns:a16="http://schemas.microsoft.com/office/drawing/2014/main" id="{3A55EB99-0494-E8F3-EF9F-522C1948C834}"/>
              </a:ext>
            </a:extLst>
          </p:cNvPr>
          <p:cNvSpPr txBox="1"/>
          <p:nvPr/>
        </p:nvSpPr>
        <p:spPr>
          <a:xfrm>
            <a:off x="8642973" y="4623312"/>
            <a:ext cx="2599885" cy="646331"/>
          </a:xfrm>
          <a:prstGeom prst="rect">
            <a:avLst/>
          </a:prstGeom>
          <a:noFill/>
        </p:spPr>
        <p:txBody>
          <a:bodyPr wrap="square">
            <a:spAutoFit/>
          </a:bodyPr>
          <a:lstStyle/>
          <a:p>
            <a:r>
              <a:rPr lang="es-MX" sz="1800" b="0" i="0" u="none" strike="noStrike" baseline="0" dirty="0">
                <a:solidFill>
                  <a:srgbClr val="000000"/>
                </a:solidFill>
                <a:latin typeface="Arial" panose="020B0604020202020204" pitchFamily="34" charset="0"/>
              </a:rPr>
              <a:t>4. Llevar estadística de </a:t>
            </a:r>
          </a:p>
          <a:p>
            <a:r>
              <a:rPr lang="es-MX" sz="1800" b="0" i="0" u="none" strike="noStrike" baseline="0" dirty="0">
                <a:solidFill>
                  <a:srgbClr val="000000"/>
                </a:solidFill>
                <a:latin typeface="Arial" panose="020B0604020202020204" pitchFamily="34" charset="0"/>
              </a:rPr>
              <a:t>los riesgos ocurridos. </a:t>
            </a:r>
          </a:p>
        </p:txBody>
      </p:sp>
      <p:sp>
        <p:nvSpPr>
          <p:cNvPr id="22" name="CuadroTexto 21">
            <a:extLst>
              <a:ext uri="{FF2B5EF4-FFF2-40B4-BE49-F238E27FC236}">
                <a16:creationId xmlns:a16="http://schemas.microsoft.com/office/drawing/2014/main" id="{E802541D-B584-6AAB-8942-AF4C82434D61}"/>
              </a:ext>
            </a:extLst>
          </p:cNvPr>
          <p:cNvSpPr txBox="1"/>
          <p:nvPr/>
        </p:nvSpPr>
        <p:spPr>
          <a:xfrm>
            <a:off x="4695174" y="5369768"/>
            <a:ext cx="2599886" cy="1200329"/>
          </a:xfrm>
          <a:prstGeom prst="rect">
            <a:avLst/>
          </a:prstGeom>
          <a:noFill/>
        </p:spPr>
        <p:txBody>
          <a:bodyPr wrap="square">
            <a:spAutoFit/>
          </a:bodyPr>
          <a:lstStyle/>
          <a:p>
            <a:pPr algn="ctr"/>
            <a:r>
              <a:rPr lang="es-MX" sz="1600" b="0" i="0" u="none" strike="noStrike" baseline="0" dirty="0">
                <a:solidFill>
                  <a:srgbClr val="000000"/>
                </a:solidFill>
                <a:latin typeface="Arial" panose="020B0604020202020204" pitchFamily="34" charset="0"/>
              </a:rPr>
              <a:t>5. </a:t>
            </a:r>
            <a:r>
              <a:rPr lang="es-MX" sz="1800" b="0" i="0" u="none" strike="noStrike" baseline="0" dirty="0">
                <a:solidFill>
                  <a:srgbClr val="000000"/>
                </a:solidFill>
                <a:latin typeface="Arial" panose="020B0604020202020204" pitchFamily="34" charset="0"/>
              </a:rPr>
              <a:t>Informar a los trabajadores sobre </a:t>
            </a:r>
          </a:p>
          <a:p>
            <a:pPr algn="ctr"/>
            <a:r>
              <a:rPr lang="es-MX" sz="1800" b="0" i="0" u="none" strike="noStrike" baseline="0" dirty="0">
                <a:solidFill>
                  <a:srgbClr val="000000"/>
                </a:solidFill>
                <a:latin typeface="Arial" panose="020B0604020202020204" pitchFamily="34" charset="0"/>
              </a:rPr>
              <a:t>los Riesgos de Trabajo y su prevención.</a:t>
            </a:r>
          </a:p>
        </p:txBody>
      </p:sp>
      <p:sp>
        <p:nvSpPr>
          <p:cNvPr id="24" name="CuadroTexto 23">
            <a:extLst>
              <a:ext uri="{FF2B5EF4-FFF2-40B4-BE49-F238E27FC236}">
                <a16:creationId xmlns:a16="http://schemas.microsoft.com/office/drawing/2014/main" id="{85F7FD20-0DA2-09D5-4CE9-7F3780FEE335}"/>
              </a:ext>
            </a:extLst>
          </p:cNvPr>
          <p:cNvSpPr txBox="1"/>
          <p:nvPr/>
        </p:nvSpPr>
        <p:spPr>
          <a:xfrm>
            <a:off x="1254202" y="4583026"/>
            <a:ext cx="2599886" cy="1200329"/>
          </a:xfrm>
          <a:prstGeom prst="rect">
            <a:avLst/>
          </a:prstGeom>
          <a:noFill/>
        </p:spPr>
        <p:txBody>
          <a:bodyPr wrap="square">
            <a:spAutoFit/>
          </a:bodyPr>
          <a:lstStyle/>
          <a:p>
            <a:pPr algn="ctr"/>
            <a:r>
              <a:rPr lang="es-MX" sz="1800" b="0" i="0" u="none" strike="noStrike" baseline="0" dirty="0">
                <a:solidFill>
                  <a:srgbClr val="000000"/>
                </a:solidFill>
                <a:latin typeface="Arial" panose="020B0604020202020204" pitchFamily="34" charset="0"/>
              </a:rPr>
              <a:t>6. Levantar actas y rendir informes de</a:t>
            </a:r>
          </a:p>
          <a:p>
            <a:pPr algn="ctr"/>
            <a:r>
              <a:rPr lang="es-MX" sz="1800" b="0" i="0" u="none" strike="noStrike" baseline="0" dirty="0">
                <a:solidFill>
                  <a:srgbClr val="000000"/>
                </a:solidFill>
                <a:latin typeface="Arial" panose="020B0604020202020204" pitchFamily="34" charset="0"/>
              </a:rPr>
              <a:t>las actividades que se realicen.</a:t>
            </a:r>
          </a:p>
        </p:txBody>
      </p:sp>
      <p:pic>
        <p:nvPicPr>
          <p:cNvPr id="4098" name="Picture 2" descr="Gente de negocios trabajo en equipo oficina personaje colega seminario  reunión vector de dibujos animados plana | Vector Premium">
            <a:extLst>
              <a:ext uri="{FF2B5EF4-FFF2-40B4-BE49-F238E27FC236}">
                <a16:creationId xmlns:a16="http://schemas.microsoft.com/office/drawing/2014/main" id="{40439A3C-16C7-3408-FDA8-1E6CC557F5B4}"/>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840007" y="3190255"/>
            <a:ext cx="2705100" cy="1685925"/>
          </a:xfrm>
          <a:prstGeom prst="rect">
            <a:avLst/>
          </a:prstGeom>
          <a:noFill/>
          <a:extLst>
            <a:ext uri="{909E8E84-426E-40DD-AFC4-6F175D3DCCD1}">
              <a14:hiddenFill xmlns:a14="http://schemas.microsoft.com/office/drawing/2010/main">
                <a:solidFill>
                  <a:srgbClr val="FFFFFF"/>
                </a:solidFill>
              </a14:hiddenFill>
            </a:ext>
          </a:extLst>
        </p:spPr>
      </p:pic>
      <p:cxnSp>
        <p:nvCxnSpPr>
          <p:cNvPr id="26" name="Conector recto de flecha 25">
            <a:extLst>
              <a:ext uri="{FF2B5EF4-FFF2-40B4-BE49-F238E27FC236}">
                <a16:creationId xmlns:a16="http://schemas.microsoft.com/office/drawing/2014/main" id="{153511F9-9A17-E9AC-DA0D-27F3AC8D4348}"/>
              </a:ext>
            </a:extLst>
          </p:cNvPr>
          <p:cNvCxnSpPr>
            <a:endCxn id="12" idx="3"/>
          </p:cNvCxnSpPr>
          <p:nvPr/>
        </p:nvCxnSpPr>
        <p:spPr>
          <a:xfrm flipH="1" flipV="1">
            <a:off x="3928056" y="2974146"/>
            <a:ext cx="911951" cy="454854"/>
          </a:xfrm>
          <a:prstGeom prst="straightConnector1">
            <a:avLst/>
          </a:prstGeom>
          <a:ln w="57150">
            <a:tailEnd type="triangle"/>
          </a:ln>
        </p:spPr>
        <p:style>
          <a:lnRef idx="1">
            <a:schemeClr val="dk1"/>
          </a:lnRef>
          <a:fillRef idx="0">
            <a:schemeClr val="dk1"/>
          </a:fillRef>
          <a:effectRef idx="0">
            <a:schemeClr val="dk1"/>
          </a:effectRef>
          <a:fontRef idx="minor">
            <a:schemeClr val="tx1"/>
          </a:fontRef>
        </p:style>
      </p:cxnSp>
      <p:cxnSp>
        <p:nvCxnSpPr>
          <p:cNvPr id="27" name="Conector recto de flecha 26">
            <a:extLst>
              <a:ext uri="{FF2B5EF4-FFF2-40B4-BE49-F238E27FC236}">
                <a16:creationId xmlns:a16="http://schemas.microsoft.com/office/drawing/2014/main" id="{03DFB75D-648E-1D5D-55C1-516E8631ED9D}"/>
              </a:ext>
            </a:extLst>
          </p:cNvPr>
          <p:cNvCxnSpPr>
            <a:cxnSpLocks/>
          </p:cNvCxnSpPr>
          <p:nvPr/>
        </p:nvCxnSpPr>
        <p:spPr>
          <a:xfrm flipV="1">
            <a:off x="6330750" y="2749309"/>
            <a:ext cx="0" cy="440946"/>
          </a:xfrm>
          <a:prstGeom prst="straightConnector1">
            <a:avLst/>
          </a:prstGeom>
          <a:ln w="57150">
            <a:tailEnd type="triangle"/>
          </a:ln>
        </p:spPr>
        <p:style>
          <a:lnRef idx="1">
            <a:schemeClr val="dk1"/>
          </a:lnRef>
          <a:fillRef idx="0">
            <a:schemeClr val="dk1"/>
          </a:fillRef>
          <a:effectRef idx="0">
            <a:schemeClr val="dk1"/>
          </a:effectRef>
          <a:fontRef idx="minor">
            <a:schemeClr val="tx1"/>
          </a:fontRef>
        </p:style>
      </p:cxnSp>
      <p:cxnSp>
        <p:nvCxnSpPr>
          <p:cNvPr id="28" name="Conector recto de flecha 27">
            <a:extLst>
              <a:ext uri="{FF2B5EF4-FFF2-40B4-BE49-F238E27FC236}">
                <a16:creationId xmlns:a16="http://schemas.microsoft.com/office/drawing/2014/main" id="{26B99170-3546-8123-3681-B874B552DB39}"/>
              </a:ext>
            </a:extLst>
          </p:cNvPr>
          <p:cNvCxnSpPr>
            <a:cxnSpLocks/>
          </p:cNvCxnSpPr>
          <p:nvPr/>
        </p:nvCxnSpPr>
        <p:spPr>
          <a:xfrm>
            <a:off x="6306460" y="4878977"/>
            <a:ext cx="0" cy="646060"/>
          </a:xfrm>
          <a:prstGeom prst="straightConnector1">
            <a:avLst/>
          </a:prstGeom>
          <a:ln w="57150">
            <a:tailEnd type="triangle"/>
          </a:ln>
        </p:spPr>
        <p:style>
          <a:lnRef idx="1">
            <a:schemeClr val="dk1"/>
          </a:lnRef>
          <a:fillRef idx="0">
            <a:schemeClr val="dk1"/>
          </a:fillRef>
          <a:effectRef idx="0">
            <a:schemeClr val="dk1"/>
          </a:effectRef>
          <a:fontRef idx="minor">
            <a:schemeClr val="tx1"/>
          </a:fontRef>
        </p:style>
      </p:cxnSp>
      <p:cxnSp>
        <p:nvCxnSpPr>
          <p:cNvPr id="29" name="Conector recto de flecha 28">
            <a:extLst>
              <a:ext uri="{FF2B5EF4-FFF2-40B4-BE49-F238E27FC236}">
                <a16:creationId xmlns:a16="http://schemas.microsoft.com/office/drawing/2014/main" id="{33E0D4F1-8534-13D4-860A-3BA9700FB901}"/>
              </a:ext>
            </a:extLst>
          </p:cNvPr>
          <p:cNvCxnSpPr>
            <a:cxnSpLocks/>
          </p:cNvCxnSpPr>
          <p:nvPr/>
        </p:nvCxnSpPr>
        <p:spPr>
          <a:xfrm>
            <a:off x="7599334" y="4712566"/>
            <a:ext cx="989412" cy="279993"/>
          </a:xfrm>
          <a:prstGeom prst="straightConnector1">
            <a:avLst/>
          </a:prstGeom>
          <a:ln w="57150">
            <a:tailEnd type="triangle"/>
          </a:ln>
        </p:spPr>
        <p:style>
          <a:lnRef idx="1">
            <a:schemeClr val="dk1"/>
          </a:lnRef>
          <a:fillRef idx="0">
            <a:schemeClr val="dk1"/>
          </a:fillRef>
          <a:effectRef idx="0">
            <a:schemeClr val="dk1"/>
          </a:effectRef>
          <a:fontRef idx="minor">
            <a:schemeClr val="tx1"/>
          </a:fontRef>
        </p:style>
      </p:cxnSp>
      <p:cxnSp>
        <p:nvCxnSpPr>
          <p:cNvPr id="30" name="Conector recto de flecha 29">
            <a:extLst>
              <a:ext uri="{FF2B5EF4-FFF2-40B4-BE49-F238E27FC236}">
                <a16:creationId xmlns:a16="http://schemas.microsoft.com/office/drawing/2014/main" id="{BE61E711-136C-9C91-3B03-5217618C29DA}"/>
              </a:ext>
            </a:extLst>
          </p:cNvPr>
          <p:cNvCxnSpPr>
            <a:cxnSpLocks/>
          </p:cNvCxnSpPr>
          <p:nvPr/>
        </p:nvCxnSpPr>
        <p:spPr>
          <a:xfrm flipV="1">
            <a:off x="7545107" y="3013593"/>
            <a:ext cx="786119" cy="415407"/>
          </a:xfrm>
          <a:prstGeom prst="straightConnector1">
            <a:avLst/>
          </a:prstGeom>
          <a:ln w="57150">
            <a:tailEnd type="triangle"/>
          </a:ln>
        </p:spPr>
        <p:style>
          <a:lnRef idx="1">
            <a:schemeClr val="dk1"/>
          </a:lnRef>
          <a:fillRef idx="0">
            <a:schemeClr val="dk1"/>
          </a:fillRef>
          <a:effectRef idx="0">
            <a:schemeClr val="dk1"/>
          </a:effectRef>
          <a:fontRef idx="minor">
            <a:schemeClr val="tx1"/>
          </a:fontRef>
        </p:style>
      </p:cxnSp>
      <p:cxnSp>
        <p:nvCxnSpPr>
          <p:cNvPr id="31" name="Conector recto de flecha 30">
            <a:extLst>
              <a:ext uri="{FF2B5EF4-FFF2-40B4-BE49-F238E27FC236}">
                <a16:creationId xmlns:a16="http://schemas.microsoft.com/office/drawing/2014/main" id="{E9A263A0-388C-EA94-33B4-C8C41DA74D61}"/>
              </a:ext>
            </a:extLst>
          </p:cNvPr>
          <p:cNvCxnSpPr>
            <a:cxnSpLocks/>
          </p:cNvCxnSpPr>
          <p:nvPr/>
        </p:nvCxnSpPr>
        <p:spPr>
          <a:xfrm flipH="1">
            <a:off x="3764801" y="4801929"/>
            <a:ext cx="1047260" cy="381261"/>
          </a:xfrm>
          <a:prstGeom prst="straightConnector1">
            <a:avLst/>
          </a:prstGeom>
          <a:ln w="57150">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3241382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E744D11E-AFA4-3951-37AE-2A4110FBEBD7}"/>
              </a:ext>
            </a:extLst>
          </p:cNvPr>
          <p:cNvSpPr txBox="1"/>
          <p:nvPr/>
        </p:nvSpPr>
        <p:spPr>
          <a:xfrm>
            <a:off x="734095" y="1207290"/>
            <a:ext cx="10187189" cy="3416320"/>
          </a:xfrm>
          <a:prstGeom prst="rect">
            <a:avLst/>
          </a:prstGeom>
          <a:noFill/>
        </p:spPr>
        <p:txBody>
          <a:bodyPr wrap="square">
            <a:spAutoFit/>
          </a:bodyPr>
          <a:lstStyle/>
          <a:p>
            <a:r>
              <a:rPr lang="es-MX" b="1" i="0" u="none" strike="noStrike" baseline="0" dirty="0">
                <a:solidFill>
                  <a:srgbClr val="000000"/>
                </a:solidFill>
                <a:latin typeface="Arial" panose="020B0604020202020204" pitchFamily="34" charset="0"/>
                <a:cs typeface="Arial" panose="020B0604020202020204" pitchFamily="34" charset="0"/>
              </a:rPr>
              <a:t>EN LA PRESENCIA DE UN ACCIDENTE ¿CUÁL ES LA CONDUCTA A SEGUIR POR LA COMISIÓN AUXILIAR? </a:t>
            </a:r>
            <a:endParaRPr lang="es-MX" b="0" i="0" u="none" strike="noStrike" baseline="0" dirty="0">
              <a:solidFill>
                <a:srgbClr val="000000"/>
              </a:solidFill>
              <a:latin typeface="Arial" panose="020B0604020202020204" pitchFamily="34" charset="0"/>
              <a:cs typeface="Arial" panose="020B0604020202020204" pitchFamily="34" charset="0"/>
            </a:endParaRPr>
          </a:p>
          <a:p>
            <a:endParaRPr lang="es-MX" b="0" i="0" u="none" strike="noStrike" baseline="0" dirty="0">
              <a:solidFill>
                <a:srgbClr val="000000"/>
              </a:solidFill>
              <a:latin typeface="Arial" panose="020B0604020202020204" pitchFamily="34" charset="0"/>
              <a:cs typeface="Arial" panose="020B0604020202020204" pitchFamily="34" charset="0"/>
            </a:endParaRPr>
          </a:p>
          <a:p>
            <a:pPr marL="285750" indent="-285750">
              <a:buFont typeface="Wingdings" panose="05000000000000000000" pitchFamily="2" charset="2"/>
              <a:buChar char="v"/>
            </a:pPr>
            <a:r>
              <a:rPr lang="es-MX" b="0" i="0" u="none" strike="noStrike" baseline="0" dirty="0">
                <a:solidFill>
                  <a:srgbClr val="000000"/>
                </a:solidFill>
                <a:latin typeface="Arial" panose="020B0604020202020204" pitchFamily="34" charset="0"/>
                <a:cs typeface="Arial" panose="020B0604020202020204" pitchFamily="34" charset="0"/>
              </a:rPr>
              <a:t>En el momento que se presente se llevará a cabo una verificación extraordinaria, con el propósito de reportar el resultado de la investigación de la o las causas que propiciaron el accidente. </a:t>
            </a:r>
            <a:endParaRPr lang="es-MX" b="0" i="0" u="none" strike="noStrike" baseline="0"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v"/>
            </a:pPr>
            <a:r>
              <a:rPr lang="es-MX" b="0" i="0" u="none" strike="noStrike" baseline="0" dirty="0">
                <a:solidFill>
                  <a:srgbClr val="000000"/>
                </a:solidFill>
                <a:latin typeface="Arial" panose="020B0604020202020204" pitchFamily="34" charset="0"/>
                <a:cs typeface="Arial" panose="020B0604020202020204" pitchFamily="34" charset="0"/>
              </a:rPr>
              <a:t>Solicitar de forma inmediata a la autoridad del centro de trabajo el AVISO al ISSSTE del probable accidente de trabajo. </a:t>
            </a:r>
          </a:p>
          <a:p>
            <a:pPr marL="285750" indent="-285750">
              <a:buFont typeface="Wingdings" panose="05000000000000000000" pitchFamily="2" charset="2"/>
              <a:buChar char="v"/>
            </a:pPr>
            <a:r>
              <a:rPr lang="es-MX" b="0" i="0" u="none" strike="noStrike" baseline="0" dirty="0">
                <a:solidFill>
                  <a:srgbClr val="000000"/>
                </a:solidFill>
                <a:latin typeface="Arial" panose="020B0604020202020204" pitchFamily="34" charset="0"/>
                <a:cs typeface="Arial" panose="020B0604020202020204" pitchFamily="34" charset="0"/>
              </a:rPr>
              <a:t>Asesorar al compañero de trabajo en los tramites para iniciar el proceso de dictaminación del riesgo de trabajo. </a:t>
            </a:r>
          </a:p>
          <a:p>
            <a:pPr marL="285750" indent="-285750">
              <a:buFont typeface="Wingdings" panose="05000000000000000000" pitchFamily="2" charset="2"/>
              <a:buChar char="v"/>
            </a:pPr>
            <a:r>
              <a:rPr lang="es-MX" b="0" i="0" u="none" strike="noStrike" baseline="0" dirty="0">
                <a:solidFill>
                  <a:srgbClr val="000000"/>
                </a:solidFill>
                <a:latin typeface="Arial" panose="020B0604020202020204" pitchFamily="34" charset="0"/>
                <a:cs typeface="Arial" panose="020B0604020202020204" pitchFamily="34" charset="0"/>
              </a:rPr>
              <a:t>Los formatos para la solicitud de la dictaminación de accidente de trabajo, se encuentra en la pagina web del ISSSTE </a:t>
            </a:r>
          </a:p>
        </p:txBody>
      </p:sp>
      <p:grpSp>
        <p:nvGrpSpPr>
          <p:cNvPr id="7" name="Grupo 6">
            <a:extLst>
              <a:ext uri="{FF2B5EF4-FFF2-40B4-BE49-F238E27FC236}">
                <a16:creationId xmlns:a16="http://schemas.microsoft.com/office/drawing/2014/main" id="{00C9320C-E6B6-2440-F3D0-82A4AA8B46C7}"/>
              </a:ext>
            </a:extLst>
          </p:cNvPr>
          <p:cNvGrpSpPr/>
          <p:nvPr/>
        </p:nvGrpSpPr>
        <p:grpSpPr>
          <a:xfrm>
            <a:off x="1561648" y="105935"/>
            <a:ext cx="8550374" cy="803990"/>
            <a:chOff x="1064568" y="93056"/>
            <a:chExt cx="8550374" cy="803990"/>
          </a:xfrm>
        </p:grpSpPr>
        <p:pic>
          <p:nvPicPr>
            <p:cNvPr id="8" name="Imagen 7">
              <a:extLst>
                <a:ext uri="{FF2B5EF4-FFF2-40B4-BE49-F238E27FC236}">
                  <a16:creationId xmlns:a16="http://schemas.microsoft.com/office/drawing/2014/main" id="{F98F8772-0D59-D9B9-B412-A091EC1F6F6A}"/>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1064568" y="93056"/>
              <a:ext cx="2088232" cy="803990"/>
            </a:xfrm>
            <a:prstGeom prst="rect">
              <a:avLst/>
            </a:prstGeom>
          </p:spPr>
        </p:pic>
        <p:pic>
          <p:nvPicPr>
            <p:cNvPr id="9" name="Imagen 8">
              <a:extLst>
                <a:ext uri="{FF2B5EF4-FFF2-40B4-BE49-F238E27FC236}">
                  <a16:creationId xmlns:a16="http://schemas.microsoft.com/office/drawing/2014/main" id="{03C6148D-AAD1-58F5-7554-E7289D8F28E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96816" y="264328"/>
              <a:ext cx="2588370" cy="496312"/>
            </a:xfrm>
            <a:prstGeom prst="rect">
              <a:avLst/>
            </a:prstGeom>
          </p:spPr>
        </p:pic>
        <p:pic>
          <p:nvPicPr>
            <p:cNvPr id="10" name="Imagen 9">
              <a:extLst>
                <a:ext uri="{FF2B5EF4-FFF2-40B4-BE49-F238E27FC236}">
                  <a16:creationId xmlns:a16="http://schemas.microsoft.com/office/drawing/2014/main" id="{EC9F3434-4C7F-1C4B-0AEE-2D78111105A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55165" y="122990"/>
              <a:ext cx="1894179" cy="753542"/>
            </a:xfrm>
            <a:prstGeom prst="rect">
              <a:avLst/>
            </a:prstGeom>
          </p:spPr>
        </p:pic>
        <p:pic>
          <p:nvPicPr>
            <p:cNvPr id="11" name="Imagen 10">
              <a:extLst>
                <a:ext uri="{FF2B5EF4-FFF2-40B4-BE49-F238E27FC236}">
                  <a16:creationId xmlns:a16="http://schemas.microsoft.com/office/drawing/2014/main" id="{C260E460-AA8D-2DD6-CE90-1B3FAED8091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381729" y="227287"/>
              <a:ext cx="1233213" cy="660213"/>
            </a:xfrm>
            <a:prstGeom prst="rect">
              <a:avLst/>
            </a:prstGeom>
          </p:spPr>
        </p:pic>
      </p:grpSp>
    </p:spTree>
    <p:extLst>
      <p:ext uri="{BB962C8B-B14F-4D97-AF65-F5344CB8AC3E}">
        <p14:creationId xmlns:p14="http://schemas.microsoft.com/office/powerpoint/2010/main" val="7591884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F5E3FAB4-CC2A-6945-1725-36CF2249C812}"/>
              </a:ext>
            </a:extLst>
          </p:cNvPr>
          <p:cNvSpPr>
            <a:spLocks noGrp="1"/>
          </p:cNvSpPr>
          <p:nvPr>
            <p:ph idx="1"/>
          </p:nvPr>
        </p:nvSpPr>
        <p:spPr>
          <a:xfrm>
            <a:off x="1227785" y="1442434"/>
            <a:ext cx="9736429" cy="3928056"/>
          </a:xfrm>
        </p:spPr>
        <p:txBody>
          <a:bodyPr>
            <a:normAutofit fontScale="62500" lnSpcReduction="20000"/>
          </a:bodyPr>
          <a:lstStyle/>
          <a:p>
            <a:pPr marL="0" indent="0" algn="just">
              <a:buNone/>
            </a:pPr>
            <a:r>
              <a:rPr lang="es-MX" sz="3800" b="0" i="0" u="none" strike="noStrike" baseline="0" dirty="0">
                <a:solidFill>
                  <a:srgbClr val="000000"/>
                </a:solidFill>
                <a:latin typeface="Arial" panose="020B0604020202020204" pitchFamily="34" charset="0"/>
              </a:rPr>
              <a:t>La Seguridad y Salud en el Trabajo debe existir en todo centro de trabajo  es por esto que a través de las Comisiones de Seguridad y Salud en el Trabajo se podrán detectar y corregir los factores de siniestralidad existentes en cada Organismo Público, para evitar accidentes o enfermedades de trabajo que, con motivo o en ejercicio de éste, produzcan algún daño o menoscabo al trabajador. </a:t>
            </a:r>
          </a:p>
          <a:p>
            <a:pPr marL="0" indent="0" algn="just">
              <a:buNone/>
            </a:pPr>
            <a:endParaRPr lang="es-MX" sz="3100" b="0" i="0" u="none" strike="noStrike" baseline="0" dirty="0">
              <a:solidFill>
                <a:srgbClr val="000000"/>
              </a:solidFill>
              <a:latin typeface="Arial" panose="020B0604020202020204" pitchFamily="34" charset="0"/>
            </a:endParaRPr>
          </a:p>
          <a:p>
            <a:pPr marL="0" indent="0" algn="ctr">
              <a:buNone/>
            </a:pPr>
            <a:r>
              <a:rPr lang="es-MX" sz="3100" b="1" i="1" u="none" strike="noStrike" baseline="0" dirty="0">
                <a:solidFill>
                  <a:srgbClr val="000000"/>
                </a:solidFill>
                <a:latin typeface="Arial" panose="020B0604020202020204" pitchFamily="34" charset="0"/>
              </a:rPr>
              <a:t>Las Comisiones de Seguridad y Salud en el Trabajo son organismos auxiliares que proveen a las dependencias y entidades del sector público de un adecuado dispositivo de seguridad</a:t>
            </a:r>
            <a:r>
              <a:rPr lang="es-MX" sz="3100" b="1" i="1" dirty="0">
                <a:solidFill>
                  <a:srgbClr val="000000"/>
                </a:solidFill>
                <a:latin typeface="Arial" panose="020B0604020202020204" pitchFamily="34" charset="0"/>
              </a:rPr>
              <a:t>.</a:t>
            </a:r>
            <a:endParaRPr lang="es-MX" sz="1800" b="0" i="0" u="none" strike="noStrike" baseline="0" dirty="0">
              <a:solidFill>
                <a:srgbClr val="000000"/>
              </a:solidFill>
              <a:latin typeface="Arial" panose="020B0604020202020204" pitchFamily="34" charset="0"/>
            </a:endParaRPr>
          </a:p>
        </p:txBody>
      </p:sp>
      <p:grpSp>
        <p:nvGrpSpPr>
          <p:cNvPr id="4" name="Grupo 3">
            <a:extLst>
              <a:ext uri="{FF2B5EF4-FFF2-40B4-BE49-F238E27FC236}">
                <a16:creationId xmlns:a16="http://schemas.microsoft.com/office/drawing/2014/main" id="{1455D1B6-A106-FAB7-FFA7-BF8D64807438}"/>
              </a:ext>
            </a:extLst>
          </p:cNvPr>
          <p:cNvGrpSpPr/>
          <p:nvPr/>
        </p:nvGrpSpPr>
        <p:grpSpPr>
          <a:xfrm>
            <a:off x="1820813" y="93056"/>
            <a:ext cx="8550374" cy="803990"/>
            <a:chOff x="1064568" y="93056"/>
            <a:chExt cx="8550374" cy="803990"/>
          </a:xfrm>
        </p:grpSpPr>
        <p:pic>
          <p:nvPicPr>
            <p:cNvPr id="5" name="Imagen 4">
              <a:extLst>
                <a:ext uri="{FF2B5EF4-FFF2-40B4-BE49-F238E27FC236}">
                  <a16:creationId xmlns:a16="http://schemas.microsoft.com/office/drawing/2014/main" id="{EE9C7984-C0C8-5111-7119-0A2C3CD80944}"/>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1064568" y="93056"/>
              <a:ext cx="2088232" cy="803990"/>
            </a:xfrm>
            <a:prstGeom prst="rect">
              <a:avLst/>
            </a:prstGeom>
          </p:spPr>
        </p:pic>
        <p:pic>
          <p:nvPicPr>
            <p:cNvPr id="6" name="Imagen 5">
              <a:extLst>
                <a:ext uri="{FF2B5EF4-FFF2-40B4-BE49-F238E27FC236}">
                  <a16:creationId xmlns:a16="http://schemas.microsoft.com/office/drawing/2014/main" id="{C8C653AB-C783-EB3B-20C5-87241C528BE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96816" y="264328"/>
              <a:ext cx="2588370" cy="496312"/>
            </a:xfrm>
            <a:prstGeom prst="rect">
              <a:avLst/>
            </a:prstGeom>
          </p:spPr>
        </p:pic>
        <p:pic>
          <p:nvPicPr>
            <p:cNvPr id="7" name="Imagen 6">
              <a:extLst>
                <a:ext uri="{FF2B5EF4-FFF2-40B4-BE49-F238E27FC236}">
                  <a16:creationId xmlns:a16="http://schemas.microsoft.com/office/drawing/2014/main" id="{735F8DF2-AF27-B362-97D7-9FEFA8E7CEF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55165" y="122990"/>
              <a:ext cx="1894179" cy="753542"/>
            </a:xfrm>
            <a:prstGeom prst="rect">
              <a:avLst/>
            </a:prstGeom>
          </p:spPr>
        </p:pic>
        <p:pic>
          <p:nvPicPr>
            <p:cNvPr id="8" name="Imagen 7">
              <a:extLst>
                <a:ext uri="{FF2B5EF4-FFF2-40B4-BE49-F238E27FC236}">
                  <a16:creationId xmlns:a16="http://schemas.microsoft.com/office/drawing/2014/main" id="{E152AB1F-EFAE-EAAF-3761-8D1CCB5275A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381729" y="227287"/>
              <a:ext cx="1233213" cy="660213"/>
            </a:xfrm>
            <a:prstGeom prst="rect">
              <a:avLst/>
            </a:prstGeom>
          </p:spPr>
        </p:pic>
      </p:grpSp>
    </p:spTree>
    <p:extLst>
      <p:ext uri="{BB962C8B-B14F-4D97-AF65-F5344CB8AC3E}">
        <p14:creationId xmlns:p14="http://schemas.microsoft.com/office/powerpoint/2010/main" val="35746054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C55A4A0-D9FD-492A-194D-2E4C3A2BDB58}"/>
              </a:ext>
            </a:extLst>
          </p:cNvPr>
          <p:cNvSpPr>
            <a:spLocks noGrp="1"/>
          </p:cNvSpPr>
          <p:nvPr>
            <p:ph type="title"/>
          </p:nvPr>
        </p:nvSpPr>
        <p:spPr>
          <a:xfrm>
            <a:off x="1131415" y="1126901"/>
            <a:ext cx="9905998" cy="944716"/>
          </a:xfrm>
        </p:spPr>
        <p:txBody>
          <a:bodyPr>
            <a:normAutofit/>
          </a:bodyPr>
          <a:lstStyle/>
          <a:p>
            <a:pPr algn="ctr"/>
            <a:r>
              <a:rPr lang="es-MX" sz="2400" b="1" i="0" u="sng" strike="noStrike" baseline="0" dirty="0">
                <a:solidFill>
                  <a:srgbClr val="000000"/>
                </a:solidFill>
                <a:latin typeface="Arial" panose="020B0604020202020204" pitchFamily="34" charset="0"/>
              </a:rPr>
              <a:t>¿QUÉ SON LAS COMISIONES DE SEGURIDAD Y SALUD EN EL TRABAJO? </a:t>
            </a:r>
            <a:endParaRPr lang="es-MX" dirty="0"/>
          </a:p>
        </p:txBody>
      </p:sp>
      <p:sp>
        <p:nvSpPr>
          <p:cNvPr id="4" name="Marcador de contenido 3">
            <a:extLst>
              <a:ext uri="{FF2B5EF4-FFF2-40B4-BE49-F238E27FC236}">
                <a16:creationId xmlns:a16="http://schemas.microsoft.com/office/drawing/2014/main" id="{FD16D451-BE4B-9577-0C82-47FAA3EA84BA}"/>
              </a:ext>
            </a:extLst>
          </p:cNvPr>
          <p:cNvSpPr>
            <a:spLocks noGrp="1"/>
          </p:cNvSpPr>
          <p:nvPr>
            <p:ph idx="1"/>
          </p:nvPr>
        </p:nvSpPr>
        <p:spPr>
          <a:xfrm>
            <a:off x="1154587" y="2575774"/>
            <a:ext cx="4537875" cy="3090930"/>
          </a:xfrm>
          <a:prstGeom prst="ellipse">
            <a:avLst/>
          </a:prstGeom>
          <a:solidFill>
            <a:schemeClr val="bg2">
              <a:lumMod val="40000"/>
              <a:lumOff val="60000"/>
            </a:schemeClr>
          </a:solidFill>
          <a:ln>
            <a:solidFill>
              <a:schemeClr val="bg1">
                <a:lumMod val="65000"/>
                <a:lumOff val="35000"/>
              </a:schemeClr>
            </a:solidFill>
          </a:ln>
          <a:effectLst>
            <a:innerShdw blurRad="114300">
              <a:prstClr val="black"/>
            </a:innerShdw>
          </a:effectLst>
        </p:spPr>
        <p:style>
          <a:lnRef idx="2">
            <a:schemeClr val="dk1">
              <a:shade val="50000"/>
            </a:schemeClr>
          </a:lnRef>
          <a:fillRef idx="1">
            <a:schemeClr val="dk1"/>
          </a:fillRef>
          <a:effectRef idx="0">
            <a:schemeClr val="dk1"/>
          </a:effectRef>
          <a:fontRef idx="minor">
            <a:schemeClr val="lt1"/>
          </a:fontRef>
        </p:style>
        <p:txBody>
          <a:bodyPr rtlCol="0" anchor="ctr">
            <a:normAutofit fontScale="77500" lnSpcReduction="20000"/>
          </a:bodyPr>
          <a:lstStyle/>
          <a:p>
            <a:pPr algn="ctr"/>
            <a:r>
              <a:rPr lang="es-MX" dirty="0">
                <a:solidFill>
                  <a:schemeClr val="bg1"/>
                </a:solidFill>
              </a:rPr>
              <a:t>ÓRGANOS PREVENTIVOS QUE DEBEN CONSTITUIRSE EN LAS DEPENDENCIAS Y ENTIDADES DE LA ADMINISTRACIÓN PÚBLICA FEDERAL AFILIADAS AL RÉGIMEN DE ISSSTE. </a:t>
            </a:r>
          </a:p>
        </p:txBody>
      </p:sp>
      <p:sp>
        <p:nvSpPr>
          <p:cNvPr id="5" name="Elipse 4">
            <a:extLst>
              <a:ext uri="{FF2B5EF4-FFF2-40B4-BE49-F238E27FC236}">
                <a16:creationId xmlns:a16="http://schemas.microsoft.com/office/drawing/2014/main" id="{44EE03E5-D4AE-10A0-E404-850E4EF7A226}"/>
              </a:ext>
            </a:extLst>
          </p:cNvPr>
          <p:cNvSpPr/>
          <p:nvPr/>
        </p:nvSpPr>
        <p:spPr>
          <a:xfrm>
            <a:off x="5692462" y="1988182"/>
            <a:ext cx="3191447" cy="1468110"/>
          </a:xfrm>
          <a:prstGeom prst="ellipse">
            <a:avLst/>
          </a:prstGeom>
          <a:solidFill>
            <a:schemeClr val="bg2">
              <a:lumMod val="60000"/>
              <a:lumOff val="40000"/>
            </a:schemeClr>
          </a:solidFill>
          <a:ln w="28575">
            <a:solidFill>
              <a:schemeClr val="bg1"/>
            </a:solidFill>
          </a:ln>
          <a:effectLst>
            <a:outerShdw blurRad="44450" dist="27940" dir="5400000" algn="ctr">
              <a:srgbClr val="000000">
                <a:alpha val="32000"/>
              </a:srgbClr>
            </a:outerShdw>
            <a:softEdge rad="635000"/>
          </a:effectLst>
          <a:scene3d>
            <a:camera prst="orthographicFront"/>
            <a:lightRig rig="balanced" dir="t">
              <a:rot lat="0" lon="0" rev="8700000"/>
            </a:lightRig>
          </a:scene3d>
          <a:sp3d>
            <a:bevelT w="190500" h="38100"/>
          </a:sp3d>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s-MX" dirty="0">
                <a:solidFill>
                  <a:schemeClr val="bg1"/>
                </a:solidFill>
              </a:rPr>
              <a:t>1. PROPONER MEDIDAS PREVENTIVAS Y CORRECTIVAS PARA PREVENIRLOS</a:t>
            </a:r>
          </a:p>
        </p:txBody>
      </p:sp>
      <p:sp>
        <p:nvSpPr>
          <p:cNvPr id="6" name="Elipse 5">
            <a:extLst>
              <a:ext uri="{FF2B5EF4-FFF2-40B4-BE49-F238E27FC236}">
                <a16:creationId xmlns:a16="http://schemas.microsoft.com/office/drawing/2014/main" id="{77A06D12-9849-B85F-9D43-141C5FC0FD2D}"/>
              </a:ext>
            </a:extLst>
          </p:cNvPr>
          <p:cNvSpPr/>
          <p:nvPr/>
        </p:nvSpPr>
        <p:spPr>
          <a:xfrm>
            <a:off x="7946725" y="3466752"/>
            <a:ext cx="3090688" cy="1603267"/>
          </a:xfrm>
          <a:prstGeom prst="ellipse">
            <a:avLst/>
          </a:prstGeom>
          <a:solidFill>
            <a:schemeClr val="bg2">
              <a:lumMod val="60000"/>
              <a:lumOff val="40000"/>
            </a:schemeClr>
          </a:solidFill>
          <a:effectLst>
            <a:innerShdw blurRad="114300">
              <a:prstClr val="black"/>
            </a:inn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s-MX" dirty="0">
                <a:solidFill>
                  <a:schemeClr val="bg1"/>
                </a:solidFill>
              </a:rPr>
              <a:t>2. INVESTIGAR LAS CAUSAS DE LOS ACCIDENTES Y ENFERMEDADES PROFESIONALES.</a:t>
            </a:r>
          </a:p>
        </p:txBody>
      </p:sp>
      <p:sp>
        <p:nvSpPr>
          <p:cNvPr id="7" name="Elipse 6">
            <a:extLst>
              <a:ext uri="{FF2B5EF4-FFF2-40B4-BE49-F238E27FC236}">
                <a16:creationId xmlns:a16="http://schemas.microsoft.com/office/drawing/2014/main" id="{879A6905-74B6-E717-4175-02EB1AC78921}"/>
              </a:ext>
            </a:extLst>
          </p:cNvPr>
          <p:cNvSpPr/>
          <p:nvPr/>
        </p:nvSpPr>
        <p:spPr>
          <a:xfrm>
            <a:off x="5449414" y="4932649"/>
            <a:ext cx="3210940" cy="1468110"/>
          </a:xfrm>
          <a:prstGeom prst="ellipse">
            <a:avLst/>
          </a:prstGeom>
          <a:solidFill>
            <a:schemeClr val="bg2">
              <a:lumMod val="60000"/>
              <a:lumOff val="40000"/>
            </a:schemeClr>
          </a:solidFill>
          <a:effectLst>
            <a:innerShdw blurRad="114300">
              <a:prstClr val="black"/>
            </a:inn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s-MX" dirty="0">
                <a:solidFill>
                  <a:schemeClr val="bg1"/>
                </a:solidFill>
              </a:rPr>
              <a:t>3. VIGILAR EL DEBIDO CUMPLIMIENTO DE LA NORMATIVIDAD EN MATERIA</a:t>
            </a:r>
          </a:p>
        </p:txBody>
      </p:sp>
      <p:grpSp>
        <p:nvGrpSpPr>
          <p:cNvPr id="3" name="Grupo 2">
            <a:extLst>
              <a:ext uri="{FF2B5EF4-FFF2-40B4-BE49-F238E27FC236}">
                <a16:creationId xmlns:a16="http://schemas.microsoft.com/office/drawing/2014/main" id="{18604A39-B557-DA74-9307-B7C5B9A834DB}"/>
              </a:ext>
            </a:extLst>
          </p:cNvPr>
          <p:cNvGrpSpPr/>
          <p:nvPr/>
        </p:nvGrpSpPr>
        <p:grpSpPr>
          <a:xfrm>
            <a:off x="1820813" y="157451"/>
            <a:ext cx="8550374" cy="803990"/>
            <a:chOff x="1064568" y="93056"/>
            <a:chExt cx="8550374" cy="803990"/>
          </a:xfrm>
        </p:grpSpPr>
        <p:pic>
          <p:nvPicPr>
            <p:cNvPr id="8" name="Imagen 7">
              <a:extLst>
                <a:ext uri="{FF2B5EF4-FFF2-40B4-BE49-F238E27FC236}">
                  <a16:creationId xmlns:a16="http://schemas.microsoft.com/office/drawing/2014/main" id="{DC585CE0-9C98-1C78-C8E0-98B85CFB2BD4}"/>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1064568" y="93056"/>
              <a:ext cx="2088232" cy="803990"/>
            </a:xfrm>
            <a:prstGeom prst="rect">
              <a:avLst/>
            </a:prstGeom>
          </p:spPr>
        </p:pic>
        <p:pic>
          <p:nvPicPr>
            <p:cNvPr id="9" name="Imagen 8">
              <a:extLst>
                <a:ext uri="{FF2B5EF4-FFF2-40B4-BE49-F238E27FC236}">
                  <a16:creationId xmlns:a16="http://schemas.microsoft.com/office/drawing/2014/main" id="{04B182CE-47F9-425D-2227-504DDED3191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96816" y="264328"/>
              <a:ext cx="2588370" cy="496312"/>
            </a:xfrm>
            <a:prstGeom prst="rect">
              <a:avLst/>
            </a:prstGeom>
          </p:spPr>
        </p:pic>
        <p:pic>
          <p:nvPicPr>
            <p:cNvPr id="10" name="Imagen 9">
              <a:extLst>
                <a:ext uri="{FF2B5EF4-FFF2-40B4-BE49-F238E27FC236}">
                  <a16:creationId xmlns:a16="http://schemas.microsoft.com/office/drawing/2014/main" id="{757C6A68-C917-EE12-500A-50756AEE138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55165" y="122990"/>
              <a:ext cx="1894179" cy="753542"/>
            </a:xfrm>
            <a:prstGeom prst="rect">
              <a:avLst/>
            </a:prstGeom>
          </p:spPr>
        </p:pic>
        <p:pic>
          <p:nvPicPr>
            <p:cNvPr id="11" name="Imagen 10">
              <a:extLst>
                <a:ext uri="{FF2B5EF4-FFF2-40B4-BE49-F238E27FC236}">
                  <a16:creationId xmlns:a16="http://schemas.microsoft.com/office/drawing/2014/main" id="{B35FA2DA-56CD-6B20-5E5B-F2CE1EF9E12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381729" y="227287"/>
              <a:ext cx="1233213" cy="660213"/>
            </a:xfrm>
            <a:prstGeom prst="rect">
              <a:avLst/>
            </a:prstGeom>
          </p:spPr>
        </p:pic>
      </p:grpSp>
    </p:spTree>
    <p:extLst>
      <p:ext uri="{BB962C8B-B14F-4D97-AF65-F5344CB8AC3E}">
        <p14:creationId xmlns:p14="http://schemas.microsoft.com/office/powerpoint/2010/main" val="24148276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2FF7C75B-843A-5C38-33BA-1CE452BD5212}"/>
              </a:ext>
            </a:extLst>
          </p:cNvPr>
          <p:cNvSpPr>
            <a:spLocks noGrp="1"/>
          </p:cNvSpPr>
          <p:nvPr>
            <p:ph idx="1"/>
          </p:nvPr>
        </p:nvSpPr>
        <p:spPr>
          <a:xfrm>
            <a:off x="1141412" y="1390918"/>
            <a:ext cx="9905999" cy="4400283"/>
          </a:xfrm>
        </p:spPr>
        <p:txBody>
          <a:bodyPr>
            <a:normAutofit/>
          </a:bodyPr>
          <a:lstStyle/>
          <a:p>
            <a:pPr marL="0" indent="0" algn="ctr">
              <a:buNone/>
            </a:pPr>
            <a:r>
              <a:rPr lang="es-MX" sz="2000" b="1" i="0" u="none" strike="noStrike" baseline="0" dirty="0">
                <a:solidFill>
                  <a:srgbClr val="000000"/>
                </a:solidFill>
                <a:latin typeface="Arial" panose="020B0604020202020204" pitchFamily="34" charset="0"/>
              </a:rPr>
              <a:t>¿CUÁNTOS TIPOS DE COMISIONES DE SEGURIDAD Y SALUD EN EL TRABAJO DEBEN INTEGRARSE EN CADA DEPENDECIA O ENTIDAD?</a:t>
            </a:r>
            <a:endParaRPr lang="es-MX" sz="2000" dirty="0"/>
          </a:p>
        </p:txBody>
      </p:sp>
      <p:grpSp>
        <p:nvGrpSpPr>
          <p:cNvPr id="4" name="Grupo 3">
            <a:extLst>
              <a:ext uri="{FF2B5EF4-FFF2-40B4-BE49-F238E27FC236}">
                <a16:creationId xmlns:a16="http://schemas.microsoft.com/office/drawing/2014/main" id="{4085F3D0-0CE4-2E67-5FEA-6AFC88A1D4B8}"/>
              </a:ext>
            </a:extLst>
          </p:cNvPr>
          <p:cNvGrpSpPr/>
          <p:nvPr/>
        </p:nvGrpSpPr>
        <p:grpSpPr>
          <a:xfrm>
            <a:off x="1579723" y="170329"/>
            <a:ext cx="8550374" cy="803990"/>
            <a:chOff x="1064568" y="93056"/>
            <a:chExt cx="8550374" cy="803990"/>
          </a:xfrm>
        </p:grpSpPr>
        <p:pic>
          <p:nvPicPr>
            <p:cNvPr id="5" name="Imagen 4">
              <a:extLst>
                <a:ext uri="{FF2B5EF4-FFF2-40B4-BE49-F238E27FC236}">
                  <a16:creationId xmlns:a16="http://schemas.microsoft.com/office/drawing/2014/main" id="{8805F47A-84CE-1B93-D5B0-12B6C9A1F1BD}"/>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1064568" y="93056"/>
              <a:ext cx="2088232" cy="803990"/>
            </a:xfrm>
            <a:prstGeom prst="rect">
              <a:avLst/>
            </a:prstGeom>
          </p:spPr>
        </p:pic>
        <p:pic>
          <p:nvPicPr>
            <p:cNvPr id="6" name="Imagen 5">
              <a:extLst>
                <a:ext uri="{FF2B5EF4-FFF2-40B4-BE49-F238E27FC236}">
                  <a16:creationId xmlns:a16="http://schemas.microsoft.com/office/drawing/2014/main" id="{7D037C2A-FDB6-0EBD-81FB-79C665DAD3D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96816" y="264328"/>
              <a:ext cx="2588370" cy="496312"/>
            </a:xfrm>
            <a:prstGeom prst="rect">
              <a:avLst/>
            </a:prstGeom>
          </p:spPr>
        </p:pic>
        <p:pic>
          <p:nvPicPr>
            <p:cNvPr id="7" name="Imagen 6">
              <a:extLst>
                <a:ext uri="{FF2B5EF4-FFF2-40B4-BE49-F238E27FC236}">
                  <a16:creationId xmlns:a16="http://schemas.microsoft.com/office/drawing/2014/main" id="{0EE99AB8-040E-6D59-13D2-B6905691DD7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55165" y="122990"/>
              <a:ext cx="1894179" cy="753542"/>
            </a:xfrm>
            <a:prstGeom prst="rect">
              <a:avLst/>
            </a:prstGeom>
          </p:spPr>
        </p:pic>
        <p:pic>
          <p:nvPicPr>
            <p:cNvPr id="8" name="Imagen 7">
              <a:extLst>
                <a:ext uri="{FF2B5EF4-FFF2-40B4-BE49-F238E27FC236}">
                  <a16:creationId xmlns:a16="http://schemas.microsoft.com/office/drawing/2014/main" id="{BE87F96B-4D66-C48F-EDA8-70C3415503C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381729" y="227287"/>
              <a:ext cx="1233213" cy="660213"/>
            </a:xfrm>
            <a:prstGeom prst="rect">
              <a:avLst/>
            </a:prstGeom>
          </p:spPr>
        </p:pic>
      </p:grpSp>
      <p:sp>
        <p:nvSpPr>
          <p:cNvPr id="16" name="Diagrama de flujo: proceso alternativo 15">
            <a:extLst>
              <a:ext uri="{FF2B5EF4-FFF2-40B4-BE49-F238E27FC236}">
                <a16:creationId xmlns:a16="http://schemas.microsoft.com/office/drawing/2014/main" id="{C08C4113-62A9-6CB5-8469-BD60FE93CD43}"/>
              </a:ext>
            </a:extLst>
          </p:cNvPr>
          <p:cNvSpPr/>
          <p:nvPr/>
        </p:nvSpPr>
        <p:spPr>
          <a:xfrm>
            <a:off x="6670320" y="4442569"/>
            <a:ext cx="5059766" cy="1901637"/>
          </a:xfrm>
          <a:prstGeom prst="flowChartAlternateProcess">
            <a:avLst/>
          </a:prstGeom>
          <a:solidFill>
            <a:schemeClr val="bg2">
              <a:lumMod val="60000"/>
              <a:lumOff val="40000"/>
            </a:schemeClr>
          </a:solidFill>
          <a:ln w="57150">
            <a:noFill/>
          </a:ln>
          <a:effectLst>
            <a:outerShdw blurRad="225425" dist="50800" dir="5220000" algn="ctr">
              <a:srgbClr val="000000">
                <a:alpha val="33000"/>
              </a:srgbClr>
            </a:outerShdw>
          </a:effectLst>
          <a:scene3d>
            <a:camera prst="perspectiveRight"/>
            <a:lightRig rig="harsh" dir="t">
              <a:rot lat="0" lon="0" rev="3000000"/>
            </a:lightRig>
          </a:scene3d>
          <a:sp3d extrusionH="254000" contourW="19050">
            <a:bevelT w="82550" h="44450" prst="angle"/>
            <a:bevelB w="82550" h="44450" prst="angle"/>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800" b="0" i="0" u="none" strike="noStrike" baseline="0" dirty="0">
                <a:solidFill>
                  <a:srgbClr val="000000"/>
                </a:solidFill>
                <a:latin typeface="Arial" panose="020B0604020202020204" pitchFamily="34" charset="0"/>
              </a:rPr>
              <a:t>Las Comisiones Auxiliares reportaran a la Subdelegación de Prestaciones del ISSSTE que les corresponda, toda la información que generen debiendo remitir a la Comisión Central o Estatal según corresponda una copia de sus actuaciones.</a:t>
            </a:r>
            <a:endParaRPr lang="es-MX" dirty="0"/>
          </a:p>
        </p:txBody>
      </p:sp>
      <p:sp>
        <p:nvSpPr>
          <p:cNvPr id="17" name="Diagrama de flujo: proceso alternativo 16">
            <a:extLst>
              <a:ext uri="{FF2B5EF4-FFF2-40B4-BE49-F238E27FC236}">
                <a16:creationId xmlns:a16="http://schemas.microsoft.com/office/drawing/2014/main" id="{50B7568C-EA48-1C96-159D-5B50DC6BF354}"/>
              </a:ext>
            </a:extLst>
          </p:cNvPr>
          <p:cNvSpPr/>
          <p:nvPr/>
        </p:nvSpPr>
        <p:spPr>
          <a:xfrm>
            <a:off x="5711050" y="2261069"/>
            <a:ext cx="4298286" cy="1901637"/>
          </a:xfrm>
          <a:prstGeom prst="flowChartAlternateProcess">
            <a:avLst/>
          </a:prstGeom>
          <a:solidFill>
            <a:schemeClr val="bg2">
              <a:lumMod val="60000"/>
              <a:lumOff val="40000"/>
            </a:schemeClr>
          </a:solidFill>
          <a:ln w="57150">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schemeClr val="bg1"/>
                </a:solidFill>
                <a:latin typeface="Arial" panose="020B0604020202020204" pitchFamily="34" charset="0"/>
                <a:cs typeface="Arial" panose="020B0604020202020204" pitchFamily="34" charset="0"/>
              </a:rPr>
              <a:t>2. Las dependencias o Entidades de carácter estatal deberán de constituir una Comisión Estatal, la cual tendrá entre otras obligaciones la de sesionar por lo menos una vez cada seis meses. </a:t>
            </a:r>
          </a:p>
        </p:txBody>
      </p:sp>
      <p:sp>
        <p:nvSpPr>
          <p:cNvPr id="18" name="Diagrama de flujo: proceso alternativo 17">
            <a:extLst>
              <a:ext uri="{FF2B5EF4-FFF2-40B4-BE49-F238E27FC236}">
                <a16:creationId xmlns:a16="http://schemas.microsoft.com/office/drawing/2014/main" id="{FDEC071F-0914-4956-8989-22A077F08795}"/>
              </a:ext>
            </a:extLst>
          </p:cNvPr>
          <p:cNvSpPr/>
          <p:nvPr/>
        </p:nvSpPr>
        <p:spPr>
          <a:xfrm>
            <a:off x="1518812" y="4563084"/>
            <a:ext cx="4298286" cy="1781122"/>
          </a:xfrm>
          <a:prstGeom prst="flowChartAlternateProcess">
            <a:avLst/>
          </a:prstGeom>
          <a:solidFill>
            <a:schemeClr val="bg2">
              <a:lumMod val="60000"/>
              <a:lumOff val="40000"/>
            </a:schemeClr>
          </a:solidFill>
          <a:ln w="57150">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schemeClr val="bg1"/>
                </a:solidFill>
                <a:latin typeface="Arial" panose="020B0604020202020204" pitchFamily="34" charset="0"/>
                <a:cs typeface="Arial" panose="020B0604020202020204" pitchFamily="34" charset="0"/>
              </a:rPr>
              <a:t>3. Por cada centro de trabajo existente en las dependencias y entidades afiliadas se integrará una Comisión Mixta Auxiliar, la cual estará jerárquicamente subordinada a la Comisión Mixta Central o Estatal. </a:t>
            </a:r>
          </a:p>
        </p:txBody>
      </p:sp>
      <p:sp>
        <p:nvSpPr>
          <p:cNvPr id="19" name="Diagrama de flujo: proceso alternativo 18">
            <a:extLst>
              <a:ext uri="{FF2B5EF4-FFF2-40B4-BE49-F238E27FC236}">
                <a16:creationId xmlns:a16="http://schemas.microsoft.com/office/drawing/2014/main" id="{F5A18903-A983-DBCA-ED4D-4272D0B63033}"/>
              </a:ext>
            </a:extLst>
          </p:cNvPr>
          <p:cNvSpPr/>
          <p:nvPr/>
        </p:nvSpPr>
        <p:spPr>
          <a:xfrm>
            <a:off x="374689" y="2261069"/>
            <a:ext cx="4298286" cy="1901637"/>
          </a:xfrm>
          <a:prstGeom prst="flowChartAlternateProcess">
            <a:avLst/>
          </a:prstGeom>
          <a:solidFill>
            <a:schemeClr val="bg2">
              <a:lumMod val="60000"/>
              <a:lumOff val="40000"/>
            </a:schemeClr>
          </a:solidFill>
          <a:ln w="57150">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schemeClr val="bg1"/>
                </a:solidFill>
                <a:latin typeface="Arial" panose="020B0604020202020204" pitchFamily="34" charset="0"/>
                <a:cs typeface="Arial" panose="020B0604020202020204" pitchFamily="34" charset="0"/>
              </a:rPr>
              <a:t>1. En aquellas dependencias o entidades de carácter federal, deberá establecerse una Comisión Central, la cual tendrá entre otras obligaciones la de sesionar por lo menos una vez cada seis meses. </a:t>
            </a:r>
          </a:p>
        </p:txBody>
      </p:sp>
    </p:spTree>
    <p:extLst>
      <p:ext uri="{BB962C8B-B14F-4D97-AF65-F5344CB8AC3E}">
        <p14:creationId xmlns:p14="http://schemas.microsoft.com/office/powerpoint/2010/main" val="1259741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E960D8A-FAFB-19C4-5767-295BF4D5FAA2}"/>
              </a:ext>
            </a:extLst>
          </p:cNvPr>
          <p:cNvSpPr>
            <a:spLocks noGrp="1"/>
          </p:cNvSpPr>
          <p:nvPr>
            <p:ph idx="1"/>
          </p:nvPr>
        </p:nvSpPr>
        <p:spPr>
          <a:xfrm>
            <a:off x="1141412" y="1352282"/>
            <a:ext cx="9905999" cy="4438919"/>
          </a:xfrm>
        </p:spPr>
        <p:txBody>
          <a:bodyPr>
            <a:normAutofit/>
          </a:bodyPr>
          <a:lstStyle/>
          <a:p>
            <a:pPr marL="0" indent="0">
              <a:buNone/>
            </a:pPr>
            <a:endParaRPr lang="es-MX" dirty="0"/>
          </a:p>
        </p:txBody>
      </p:sp>
      <p:grpSp>
        <p:nvGrpSpPr>
          <p:cNvPr id="4" name="Grupo 3">
            <a:extLst>
              <a:ext uri="{FF2B5EF4-FFF2-40B4-BE49-F238E27FC236}">
                <a16:creationId xmlns:a16="http://schemas.microsoft.com/office/drawing/2014/main" id="{0B0E2EEE-FA9B-0E2A-93BB-160BA2143188}"/>
              </a:ext>
            </a:extLst>
          </p:cNvPr>
          <p:cNvGrpSpPr/>
          <p:nvPr/>
        </p:nvGrpSpPr>
        <p:grpSpPr>
          <a:xfrm>
            <a:off x="1820813" y="170329"/>
            <a:ext cx="8550374" cy="803990"/>
            <a:chOff x="1064568" y="93056"/>
            <a:chExt cx="8550374" cy="803990"/>
          </a:xfrm>
        </p:grpSpPr>
        <p:pic>
          <p:nvPicPr>
            <p:cNvPr id="5" name="Imagen 4">
              <a:extLst>
                <a:ext uri="{FF2B5EF4-FFF2-40B4-BE49-F238E27FC236}">
                  <a16:creationId xmlns:a16="http://schemas.microsoft.com/office/drawing/2014/main" id="{AA41FAD7-C797-2DF2-28F8-62B9995BB499}"/>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1064568" y="93056"/>
              <a:ext cx="2088232" cy="803990"/>
            </a:xfrm>
            <a:prstGeom prst="rect">
              <a:avLst/>
            </a:prstGeom>
          </p:spPr>
        </p:pic>
        <p:pic>
          <p:nvPicPr>
            <p:cNvPr id="6" name="Imagen 5">
              <a:extLst>
                <a:ext uri="{FF2B5EF4-FFF2-40B4-BE49-F238E27FC236}">
                  <a16:creationId xmlns:a16="http://schemas.microsoft.com/office/drawing/2014/main" id="{2FE76D72-3C1D-95FF-2B7D-D9E8284D909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96816" y="264328"/>
              <a:ext cx="2588370" cy="496312"/>
            </a:xfrm>
            <a:prstGeom prst="rect">
              <a:avLst/>
            </a:prstGeom>
          </p:spPr>
        </p:pic>
        <p:pic>
          <p:nvPicPr>
            <p:cNvPr id="7" name="Imagen 6">
              <a:extLst>
                <a:ext uri="{FF2B5EF4-FFF2-40B4-BE49-F238E27FC236}">
                  <a16:creationId xmlns:a16="http://schemas.microsoft.com/office/drawing/2014/main" id="{EE62D7FC-9F78-EBD5-4329-985A4AEFACB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55165" y="122990"/>
              <a:ext cx="1894179" cy="753542"/>
            </a:xfrm>
            <a:prstGeom prst="rect">
              <a:avLst/>
            </a:prstGeom>
          </p:spPr>
        </p:pic>
        <p:pic>
          <p:nvPicPr>
            <p:cNvPr id="8" name="Imagen 7">
              <a:extLst>
                <a:ext uri="{FF2B5EF4-FFF2-40B4-BE49-F238E27FC236}">
                  <a16:creationId xmlns:a16="http://schemas.microsoft.com/office/drawing/2014/main" id="{DDC31C56-E3A6-6F14-5D5D-50DC9DF6754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381729" y="227287"/>
              <a:ext cx="1233213" cy="660213"/>
            </a:xfrm>
            <a:prstGeom prst="rect">
              <a:avLst/>
            </a:prstGeom>
          </p:spPr>
        </p:pic>
      </p:grpSp>
      <p:sp>
        <p:nvSpPr>
          <p:cNvPr id="2" name="Flecha: pentágono 1">
            <a:extLst>
              <a:ext uri="{FF2B5EF4-FFF2-40B4-BE49-F238E27FC236}">
                <a16:creationId xmlns:a16="http://schemas.microsoft.com/office/drawing/2014/main" id="{9134D02F-2F96-0CBA-C72F-DA786F903AB6}"/>
              </a:ext>
            </a:extLst>
          </p:cNvPr>
          <p:cNvSpPr/>
          <p:nvPr/>
        </p:nvSpPr>
        <p:spPr>
          <a:xfrm>
            <a:off x="1141412" y="1352282"/>
            <a:ext cx="4713668" cy="2866845"/>
          </a:xfrm>
          <a:prstGeom prst="homePlate">
            <a:avLst/>
          </a:prstGeom>
          <a:solidFill>
            <a:schemeClr val="bg2">
              <a:lumMod val="60000"/>
              <a:lumOff val="40000"/>
            </a:schemeClr>
          </a:solidFill>
          <a:ln w="38100">
            <a:solidFill>
              <a:schemeClr val="bg1"/>
            </a:solid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sz="1600" b="1" i="0" u="none" strike="noStrike" baseline="0" dirty="0">
                <a:solidFill>
                  <a:srgbClr val="000000"/>
                </a:solidFill>
                <a:latin typeface="Arial" panose="020B0604020202020204" pitchFamily="34" charset="0"/>
              </a:rPr>
              <a:t>¿CÓMO DEBEN INTEGRARSE LAS COMISIONES DE SEGURIDAD Y SALUD EN EL TRABAJO? </a:t>
            </a:r>
            <a:endParaRPr lang="es-MX" sz="1600" b="0" i="0" u="none" strike="noStrike" baseline="0" dirty="0">
              <a:solidFill>
                <a:srgbClr val="000000"/>
              </a:solidFill>
              <a:latin typeface="Arial" panose="020B0604020202020204" pitchFamily="34" charset="0"/>
            </a:endParaRPr>
          </a:p>
          <a:p>
            <a:r>
              <a:rPr lang="es-MX" sz="1600" b="0" i="0" u="none" strike="noStrike" baseline="0" dirty="0">
                <a:solidFill>
                  <a:srgbClr val="000000"/>
                </a:solidFill>
                <a:latin typeface="Arial" panose="020B0604020202020204" pitchFamily="34" charset="0"/>
              </a:rPr>
              <a:t>Deberán integrarse con: </a:t>
            </a:r>
          </a:p>
          <a:p>
            <a:pPr marL="285750" indent="-285750">
              <a:buFont typeface="Arial" panose="020B0604020202020204" pitchFamily="34" charset="0"/>
              <a:buChar char="•"/>
            </a:pPr>
            <a:r>
              <a:rPr lang="es-MX" sz="1600" b="0" i="0" u="none" strike="noStrike" baseline="0" dirty="0">
                <a:solidFill>
                  <a:srgbClr val="000000"/>
                </a:solidFill>
                <a:latin typeface="Arial" panose="020B0604020202020204" pitchFamily="34" charset="0"/>
              </a:rPr>
              <a:t> Presidente</a:t>
            </a:r>
          </a:p>
          <a:p>
            <a:pPr marL="285750" indent="-285750">
              <a:buFont typeface="Arial" panose="020B0604020202020204" pitchFamily="34" charset="0"/>
              <a:buChar char="•"/>
            </a:pPr>
            <a:r>
              <a:rPr lang="es-MX" sz="1600" b="0" i="0" u="none" strike="noStrike" baseline="0" dirty="0">
                <a:solidFill>
                  <a:srgbClr val="000000"/>
                </a:solidFill>
                <a:latin typeface="Arial" panose="020B0604020202020204" pitchFamily="34" charset="0"/>
              </a:rPr>
              <a:t> Secretario Técnico</a:t>
            </a:r>
          </a:p>
          <a:p>
            <a:pPr marL="285750" indent="-285750">
              <a:buFont typeface="Arial" panose="020B0604020202020204" pitchFamily="34" charset="0"/>
              <a:buChar char="•"/>
            </a:pPr>
            <a:r>
              <a:rPr lang="es-MX" sz="1600" b="0" i="0" u="none" strike="noStrike" baseline="0" dirty="0">
                <a:solidFill>
                  <a:srgbClr val="000000"/>
                </a:solidFill>
                <a:latin typeface="Arial" panose="020B0604020202020204" pitchFamily="34" charset="0"/>
              </a:rPr>
              <a:t>Representantes o vocales de la autoridad. Cinco de los trabajadores cuando el total de trabajadores del centro de trabajo excede de 100. </a:t>
            </a:r>
          </a:p>
        </p:txBody>
      </p:sp>
      <p:sp>
        <p:nvSpPr>
          <p:cNvPr id="9" name="Flecha: pentágono 8">
            <a:extLst>
              <a:ext uri="{FF2B5EF4-FFF2-40B4-BE49-F238E27FC236}">
                <a16:creationId xmlns:a16="http://schemas.microsoft.com/office/drawing/2014/main" id="{880487DC-ED79-3046-C247-D48953242FAF}"/>
              </a:ext>
            </a:extLst>
          </p:cNvPr>
          <p:cNvSpPr/>
          <p:nvPr/>
        </p:nvSpPr>
        <p:spPr>
          <a:xfrm>
            <a:off x="5902788" y="1341313"/>
            <a:ext cx="5559409" cy="3514021"/>
          </a:xfrm>
          <a:prstGeom prst="homePlate">
            <a:avLst/>
          </a:prstGeom>
          <a:solidFill>
            <a:schemeClr val="bg2">
              <a:lumMod val="60000"/>
              <a:lumOff val="40000"/>
            </a:schemeClr>
          </a:solidFill>
          <a:ln w="38100">
            <a:solidFill>
              <a:schemeClr val="bg1"/>
            </a:solid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sz="1600" b="1" i="0" u="none" strike="noStrike" baseline="0" dirty="0">
                <a:solidFill>
                  <a:srgbClr val="000000"/>
                </a:solidFill>
                <a:latin typeface="Arial" panose="020B0604020202020204" pitchFamily="34" charset="0"/>
              </a:rPr>
              <a:t>¿CUÁNTOS INTEGRANTES DEBEN CONSTITUIR UNA COMISIÓN AUXILIAR DE SEGURIDAD Y SALUD EN EL TRABAJO? </a:t>
            </a:r>
            <a:endParaRPr lang="es-MX" sz="1600" b="0" i="0" u="none" strike="noStrike" baseline="0" dirty="0">
              <a:solidFill>
                <a:srgbClr val="000000"/>
              </a:solidFill>
              <a:latin typeface="Arial" panose="020B0604020202020204" pitchFamily="34" charset="0"/>
            </a:endParaRPr>
          </a:p>
          <a:p>
            <a:r>
              <a:rPr lang="es-MX" sz="1600" b="0" i="0" u="none" strike="noStrike" baseline="0" dirty="0">
                <a:solidFill>
                  <a:srgbClr val="000000"/>
                </a:solidFill>
                <a:latin typeface="Arial" panose="020B0604020202020204" pitchFamily="34" charset="0"/>
              </a:rPr>
              <a:t>Se determina con relación al número de trabajadores que laboran en cada Centro de Trabajo: </a:t>
            </a:r>
          </a:p>
          <a:p>
            <a:r>
              <a:rPr lang="es-MX" sz="1600" b="0" i="0" u="none" strike="noStrike" baseline="0" dirty="0">
                <a:solidFill>
                  <a:srgbClr val="000000"/>
                </a:solidFill>
                <a:latin typeface="Arial" panose="020B0604020202020204" pitchFamily="34" charset="0"/>
              </a:rPr>
              <a:t>a) Si el número de trabajadores no excede de 20, se nombrará un representante por parte de la autoridad y otro del Sindicato. </a:t>
            </a:r>
          </a:p>
          <a:p>
            <a:r>
              <a:rPr lang="es-MX" sz="1600" b="0" i="0" u="none" strike="noStrike" baseline="0" dirty="0">
                <a:solidFill>
                  <a:srgbClr val="000000"/>
                </a:solidFill>
                <a:latin typeface="Arial" panose="020B0604020202020204" pitchFamily="34" charset="0"/>
              </a:rPr>
              <a:t>b) Si el número de trabajadores es superior a 20 y menos de 100, dos representantes por cada parte.</a:t>
            </a:r>
          </a:p>
        </p:txBody>
      </p:sp>
    </p:spTree>
    <p:extLst>
      <p:ext uri="{BB962C8B-B14F-4D97-AF65-F5344CB8AC3E}">
        <p14:creationId xmlns:p14="http://schemas.microsoft.com/office/powerpoint/2010/main" val="6580600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680097EE-8048-040C-C9E8-76C0AE2335AB}"/>
              </a:ext>
            </a:extLst>
          </p:cNvPr>
          <p:cNvSpPr>
            <a:spLocks noGrp="1"/>
          </p:cNvSpPr>
          <p:nvPr>
            <p:ph idx="1"/>
          </p:nvPr>
        </p:nvSpPr>
        <p:spPr>
          <a:xfrm>
            <a:off x="3601010" y="894950"/>
            <a:ext cx="3690424" cy="849188"/>
          </a:xfrm>
        </p:spPr>
        <p:txBody>
          <a:bodyPr>
            <a:normAutofit fontScale="70000" lnSpcReduction="20000"/>
          </a:bodyPr>
          <a:lstStyle/>
          <a:p>
            <a:pPr marL="0" indent="0">
              <a:buNone/>
            </a:pPr>
            <a:endParaRPr lang="es-MX" sz="1800" b="0" i="0" u="none" strike="noStrike" baseline="0" dirty="0">
              <a:solidFill>
                <a:srgbClr val="000000"/>
              </a:solidFill>
              <a:latin typeface="Arial" panose="020B0604020202020204" pitchFamily="34" charset="0"/>
            </a:endParaRPr>
          </a:p>
          <a:p>
            <a:pPr marL="0" indent="0">
              <a:buNone/>
            </a:pPr>
            <a:r>
              <a:rPr lang="es-MX" b="1" i="0" u="none" strike="noStrike" baseline="0" dirty="0">
                <a:solidFill>
                  <a:srgbClr val="000000"/>
                </a:solidFill>
                <a:latin typeface="Arial" panose="020B0604020202020204" pitchFamily="34" charset="0"/>
                <a:cs typeface="Arial" panose="020B0604020202020204" pitchFamily="34" charset="0"/>
              </a:rPr>
              <a:t>PRESIDENTE DE LA COMISIÓN </a:t>
            </a:r>
            <a:endParaRPr lang="es-MX" b="0" i="0" u="none" strike="noStrike" baseline="0" dirty="0">
              <a:solidFill>
                <a:srgbClr val="000000"/>
              </a:solidFill>
              <a:latin typeface="Arial" panose="020B0604020202020204" pitchFamily="34" charset="0"/>
              <a:cs typeface="Arial" panose="020B0604020202020204" pitchFamily="34" charset="0"/>
            </a:endParaRPr>
          </a:p>
          <a:p>
            <a:endParaRPr lang="es-MX" dirty="0"/>
          </a:p>
        </p:txBody>
      </p:sp>
      <p:grpSp>
        <p:nvGrpSpPr>
          <p:cNvPr id="4" name="Grupo 3">
            <a:extLst>
              <a:ext uri="{FF2B5EF4-FFF2-40B4-BE49-F238E27FC236}">
                <a16:creationId xmlns:a16="http://schemas.microsoft.com/office/drawing/2014/main" id="{C2DCAD0D-4C3A-1FBD-62D3-089E8633242D}"/>
              </a:ext>
            </a:extLst>
          </p:cNvPr>
          <p:cNvGrpSpPr/>
          <p:nvPr/>
        </p:nvGrpSpPr>
        <p:grpSpPr>
          <a:xfrm>
            <a:off x="1820813" y="100506"/>
            <a:ext cx="8550374" cy="803990"/>
            <a:chOff x="1064568" y="93056"/>
            <a:chExt cx="8550374" cy="803990"/>
          </a:xfrm>
        </p:grpSpPr>
        <p:pic>
          <p:nvPicPr>
            <p:cNvPr id="5" name="Imagen 4">
              <a:extLst>
                <a:ext uri="{FF2B5EF4-FFF2-40B4-BE49-F238E27FC236}">
                  <a16:creationId xmlns:a16="http://schemas.microsoft.com/office/drawing/2014/main" id="{3E29CB57-D8B4-079F-B653-6F502F94C11B}"/>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1064568" y="93056"/>
              <a:ext cx="2088232" cy="803990"/>
            </a:xfrm>
            <a:prstGeom prst="rect">
              <a:avLst/>
            </a:prstGeom>
          </p:spPr>
        </p:pic>
        <p:pic>
          <p:nvPicPr>
            <p:cNvPr id="6" name="Imagen 5">
              <a:extLst>
                <a:ext uri="{FF2B5EF4-FFF2-40B4-BE49-F238E27FC236}">
                  <a16:creationId xmlns:a16="http://schemas.microsoft.com/office/drawing/2014/main" id="{82FEE236-F168-8CC4-CC28-A3E450462A3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96816" y="264328"/>
              <a:ext cx="2588370" cy="496312"/>
            </a:xfrm>
            <a:prstGeom prst="rect">
              <a:avLst/>
            </a:prstGeom>
          </p:spPr>
        </p:pic>
        <p:pic>
          <p:nvPicPr>
            <p:cNvPr id="7" name="Imagen 6">
              <a:extLst>
                <a:ext uri="{FF2B5EF4-FFF2-40B4-BE49-F238E27FC236}">
                  <a16:creationId xmlns:a16="http://schemas.microsoft.com/office/drawing/2014/main" id="{80B964F2-5AEC-CDED-73E5-3FE46BEB2D6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55165" y="122990"/>
              <a:ext cx="1894179" cy="753542"/>
            </a:xfrm>
            <a:prstGeom prst="rect">
              <a:avLst/>
            </a:prstGeom>
          </p:spPr>
        </p:pic>
        <p:pic>
          <p:nvPicPr>
            <p:cNvPr id="8" name="Imagen 7">
              <a:extLst>
                <a:ext uri="{FF2B5EF4-FFF2-40B4-BE49-F238E27FC236}">
                  <a16:creationId xmlns:a16="http://schemas.microsoft.com/office/drawing/2014/main" id="{7E9FA8EA-9364-498D-278F-B2C25A41D09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381729" y="227287"/>
              <a:ext cx="1233213" cy="660213"/>
            </a:xfrm>
            <a:prstGeom prst="rect">
              <a:avLst/>
            </a:prstGeom>
          </p:spPr>
        </p:pic>
      </p:grpSp>
      <p:sp>
        <p:nvSpPr>
          <p:cNvPr id="9" name="CuadroTexto 8">
            <a:extLst>
              <a:ext uri="{FF2B5EF4-FFF2-40B4-BE49-F238E27FC236}">
                <a16:creationId xmlns:a16="http://schemas.microsoft.com/office/drawing/2014/main" id="{859DF537-1EB1-5B80-59D4-AA89C99E4516}"/>
              </a:ext>
            </a:extLst>
          </p:cNvPr>
          <p:cNvSpPr txBox="1"/>
          <p:nvPr/>
        </p:nvSpPr>
        <p:spPr>
          <a:xfrm>
            <a:off x="7858499" y="4363642"/>
            <a:ext cx="3352438" cy="1477328"/>
          </a:xfrm>
          <a:prstGeom prst="rect">
            <a:avLst/>
          </a:prstGeom>
          <a:noFill/>
        </p:spPr>
        <p:txBody>
          <a:bodyPr wrap="square">
            <a:spAutoFit/>
          </a:bodyPr>
          <a:lstStyle/>
          <a:p>
            <a:r>
              <a:rPr lang="es-MX" dirty="0">
                <a:solidFill>
                  <a:srgbClr val="000000"/>
                </a:solidFill>
                <a:latin typeface="Arial" panose="020B0604020202020204" pitchFamily="34" charset="0"/>
                <a:cs typeface="Arial" panose="020B0604020202020204" pitchFamily="34" charset="0"/>
              </a:rPr>
              <a:t>5</a:t>
            </a:r>
            <a:r>
              <a:rPr lang="es-MX" b="0" i="0" u="none" strike="noStrike" baseline="0" dirty="0">
                <a:solidFill>
                  <a:srgbClr val="000000"/>
                </a:solidFill>
                <a:latin typeface="Arial" panose="020B0604020202020204" pitchFamily="34" charset="0"/>
                <a:cs typeface="Arial" panose="020B0604020202020204" pitchFamily="34" charset="0"/>
              </a:rPr>
              <a:t>. Integrar en el acta de verificación, los </a:t>
            </a:r>
          </a:p>
          <a:p>
            <a:r>
              <a:rPr lang="es-MX" b="0" i="0" u="none" strike="noStrike" baseline="0" dirty="0">
                <a:solidFill>
                  <a:srgbClr val="000000"/>
                </a:solidFill>
                <a:latin typeface="Arial" panose="020B0604020202020204" pitchFamily="34" charset="0"/>
                <a:cs typeface="Arial" panose="020B0604020202020204" pitchFamily="34" charset="0"/>
              </a:rPr>
              <a:t>resultados de la investigación de los accidentes para su análisis</a:t>
            </a:r>
            <a:endParaRPr lang="es-MX" sz="1800" b="0" i="0" u="none" strike="noStrike" baseline="0" dirty="0">
              <a:solidFill>
                <a:srgbClr val="000000"/>
              </a:solidFill>
              <a:latin typeface="Arial" panose="020B0604020202020204" pitchFamily="34" charset="0"/>
            </a:endParaRPr>
          </a:p>
        </p:txBody>
      </p:sp>
      <p:sp>
        <p:nvSpPr>
          <p:cNvPr id="11" name="CuadroTexto 10">
            <a:extLst>
              <a:ext uri="{FF2B5EF4-FFF2-40B4-BE49-F238E27FC236}">
                <a16:creationId xmlns:a16="http://schemas.microsoft.com/office/drawing/2014/main" id="{5265C8FC-150C-87F0-D6F3-3A8710D1F75A}"/>
              </a:ext>
            </a:extLst>
          </p:cNvPr>
          <p:cNvSpPr txBox="1"/>
          <p:nvPr/>
        </p:nvSpPr>
        <p:spPr>
          <a:xfrm>
            <a:off x="3746178" y="4728036"/>
            <a:ext cx="3231071" cy="1778342"/>
          </a:xfrm>
          <a:prstGeom prst="rect">
            <a:avLst/>
          </a:prstGeom>
          <a:noFill/>
        </p:spPr>
        <p:txBody>
          <a:bodyPr wrap="square" rtlCol="0">
            <a:spAutoFit/>
          </a:bodyPr>
          <a:lstStyle/>
          <a:p>
            <a:r>
              <a:rPr lang="es-MX" dirty="0">
                <a:solidFill>
                  <a:srgbClr val="000000"/>
                </a:solidFill>
                <a:latin typeface="Arial" panose="020B0604020202020204" pitchFamily="34" charset="0"/>
                <a:cs typeface="Arial" panose="020B0604020202020204" pitchFamily="34" charset="0"/>
              </a:rPr>
              <a:t>4</a:t>
            </a:r>
            <a:r>
              <a:rPr lang="es-MX" b="0" i="0" u="none" strike="noStrike" baseline="0" dirty="0">
                <a:solidFill>
                  <a:srgbClr val="000000"/>
                </a:solidFill>
                <a:latin typeface="Arial" panose="020B0604020202020204" pitchFamily="34" charset="0"/>
                <a:cs typeface="Arial" panose="020B0604020202020204" pitchFamily="34" charset="0"/>
              </a:rPr>
              <a:t>.Plantear a la Autoridad la programación</a:t>
            </a:r>
          </a:p>
          <a:p>
            <a:r>
              <a:rPr lang="es-MX" b="0" i="0" u="none" strike="noStrike" baseline="0" dirty="0">
                <a:solidFill>
                  <a:srgbClr val="000000"/>
                </a:solidFill>
                <a:latin typeface="Arial" panose="020B0604020202020204" pitchFamily="34" charset="0"/>
                <a:cs typeface="Arial" panose="020B0604020202020204" pitchFamily="34" charset="0"/>
              </a:rPr>
              <a:t> anual de las verificaciones e integrarlas en </a:t>
            </a:r>
          </a:p>
          <a:p>
            <a:r>
              <a:rPr lang="es-MX" b="0" i="0" u="none" strike="noStrike" baseline="0" dirty="0">
                <a:solidFill>
                  <a:srgbClr val="000000"/>
                </a:solidFill>
                <a:latin typeface="Arial" panose="020B0604020202020204" pitchFamily="34" charset="0"/>
                <a:cs typeface="Arial" panose="020B0604020202020204" pitchFamily="34" charset="0"/>
              </a:rPr>
              <a:t>el programa de Seguridad e Higiene</a:t>
            </a:r>
            <a:r>
              <a:rPr lang="es-MX" dirty="0">
                <a:solidFill>
                  <a:srgbClr val="000000"/>
                </a:solidFill>
                <a:latin typeface="Arial" panose="020B0604020202020204" pitchFamily="34" charset="0"/>
                <a:cs typeface="Arial" panose="020B0604020202020204" pitchFamily="34" charset="0"/>
              </a:rPr>
              <a:t>.</a:t>
            </a:r>
            <a:endParaRPr lang="es-MX" b="0" i="0" u="none" strike="noStrike" baseline="0" dirty="0">
              <a:solidFill>
                <a:srgbClr val="000000"/>
              </a:solidFill>
              <a:latin typeface="Arial" panose="020B0604020202020204" pitchFamily="34" charset="0"/>
              <a:cs typeface="Arial" panose="020B0604020202020204" pitchFamily="34" charset="0"/>
            </a:endParaRPr>
          </a:p>
        </p:txBody>
      </p:sp>
      <p:sp>
        <p:nvSpPr>
          <p:cNvPr id="15" name="CuadroTexto 14">
            <a:extLst>
              <a:ext uri="{FF2B5EF4-FFF2-40B4-BE49-F238E27FC236}">
                <a16:creationId xmlns:a16="http://schemas.microsoft.com/office/drawing/2014/main" id="{1A055434-7950-7F5B-E5A9-BCE2318DA601}"/>
              </a:ext>
            </a:extLst>
          </p:cNvPr>
          <p:cNvSpPr txBox="1"/>
          <p:nvPr/>
        </p:nvSpPr>
        <p:spPr>
          <a:xfrm>
            <a:off x="9111588" y="1178657"/>
            <a:ext cx="2201734" cy="1754326"/>
          </a:xfrm>
          <a:prstGeom prst="rect">
            <a:avLst/>
          </a:prstGeom>
          <a:noFill/>
        </p:spPr>
        <p:txBody>
          <a:bodyPr wrap="square">
            <a:spAutoFit/>
          </a:bodyPr>
          <a:lstStyle/>
          <a:p>
            <a:r>
              <a:rPr lang="es-MX" dirty="0">
                <a:solidFill>
                  <a:srgbClr val="000000"/>
                </a:solidFill>
                <a:latin typeface="Arial" panose="020B0604020202020204" pitchFamily="34" charset="0"/>
                <a:cs typeface="Arial" panose="020B0604020202020204" pitchFamily="34" charset="0"/>
              </a:rPr>
              <a:t>7</a:t>
            </a:r>
            <a:r>
              <a:rPr lang="es-MX" b="0" i="0" u="none" strike="noStrike" baseline="0" dirty="0">
                <a:solidFill>
                  <a:srgbClr val="000000"/>
                </a:solidFill>
                <a:latin typeface="Arial" panose="020B0604020202020204" pitchFamily="34" charset="0"/>
                <a:cs typeface="Arial" panose="020B0604020202020204" pitchFamily="34" charset="0"/>
              </a:rPr>
              <a:t>. Solicitar la sustitución de uno o mas de los</a:t>
            </a:r>
          </a:p>
          <a:p>
            <a:r>
              <a:rPr lang="es-MX" b="0" i="0" u="none" strike="noStrike" baseline="0" dirty="0">
                <a:solidFill>
                  <a:srgbClr val="000000"/>
                </a:solidFill>
                <a:latin typeface="Arial" panose="020B0604020202020204" pitchFamily="34" charset="0"/>
                <a:cs typeface="Arial" panose="020B0604020202020204" pitchFamily="34" charset="0"/>
              </a:rPr>
              <a:t> integrantes propietarios o suplentes. </a:t>
            </a:r>
          </a:p>
        </p:txBody>
      </p:sp>
      <p:sp>
        <p:nvSpPr>
          <p:cNvPr id="17" name="CuadroTexto 16">
            <a:extLst>
              <a:ext uri="{FF2B5EF4-FFF2-40B4-BE49-F238E27FC236}">
                <a16:creationId xmlns:a16="http://schemas.microsoft.com/office/drawing/2014/main" id="{D4407D4A-7915-5370-96FC-FDAC761E89E9}"/>
              </a:ext>
            </a:extLst>
          </p:cNvPr>
          <p:cNvSpPr txBox="1"/>
          <p:nvPr/>
        </p:nvSpPr>
        <p:spPr>
          <a:xfrm>
            <a:off x="7291435" y="2647490"/>
            <a:ext cx="1956500" cy="1216171"/>
          </a:xfrm>
          <a:prstGeom prst="rect">
            <a:avLst/>
          </a:prstGeom>
          <a:noFill/>
        </p:spPr>
        <p:txBody>
          <a:bodyPr wrap="square" rtlCol="0">
            <a:spAutoFit/>
          </a:bodyPr>
          <a:lstStyle/>
          <a:p>
            <a:r>
              <a:rPr lang="es-MX" dirty="0">
                <a:solidFill>
                  <a:srgbClr val="000000"/>
                </a:solidFill>
                <a:latin typeface="Arial" panose="020B0604020202020204" pitchFamily="34" charset="0"/>
                <a:cs typeface="Arial" panose="020B0604020202020204" pitchFamily="34" charset="0"/>
              </a:rPr>
              <a:t>6</a:t>
            </a:r>
            <a:r>
              <a:rPr lang="es-MX" b="0" i="0" u="none" strike="noStrike" baseline="0" dirty="0">
                <a:solidFill>
                  <a:srgbClr val="000000"/>
                </a:solidFill>
                <a:latin typeface="Arial" panose="020B0604020202020204" pitchFamily="34" charset="0"/>
                <a:cs typeface="Arial" panose="020B0604020202020204" pitchFamily="34" charset="0"/>
              </a:rPr>
              <a:t>. Participar en las inspecciones que realice </a:t>
            </a:r>
          </a:p>
          <a:p>
            <a:r>
              <a:rPr lang="es-MX" b="0" i="0" u="none" strike="noStrike" baseline="0" dirty="0">
                <a:solidFill>
                  <a:srgbClr val="000000"/>
                </a:solidFill>
                <a:latin typeface="Arial" panose="020B0604020202020204" pitchFamily="34" charset="0"/>
                <a:cs typeface="Arial" panose="020B0604020202020204" pitchFamily="34" charset="0"/>
              </a:rPr>
              <a:t>el ISSSTE</a:t>
            </a:r>
          </a:p>
        </p:txBody>
      </p:sp>
      <p:sp>
        <p:nvSpPr>
          <p:cNvPr id="23" name="CuadroTexto 22">
            <a:extLst>
              <a:ext uri="{FF2B5EF4-FFF2-40B4-BE49-F238E27FC236}">
                <a16:creationId xmlns:a16="http://schemas.microsoft.com/office/drawing/2014/main" id="{DA34079B-14AC-B55F-75E1-E7FEEE2AD5C6}"/>
              </a:ext>
            </a:extLst>
          </p:cNvPr>
          <p:cNvSpPr txBox="1"/>
          <p:nvPr/>
        </p:nvSpPr>
        <p:spPr>
          <a:xfrm>
            <a:off x="489242" y="1178657"/>
            <a:ext cx="2198189" cy="1200329"/>
          </a:xfrm>
          <a:prstGeom prst="rect">
            <a:avLst/>
          </a:prstGeom>
          <a:noFill/>
        </p:spPr>
        <p:txBody>
          <a:bodyPr wrap="square">
            <a:spAutoFit/>
          </a:bodyPr>
          <a:lstStyle/>
          <a:p>
            <a:r>
              <a:rPr lang="es-MX" sz="1800" b="0" i="0" u="none" strike="noStrike" baseline="0" dirty="0">
                <a:solidFill>
                  <a:srgbClr val="000000"/>
                </a:solidFill>
                <a:latin typeface="Arial" panose="020B0604020202020204" pitchFamily="34" charset="0"/>
                <a:cs typeface="Arial" panose="020B0604020202020204" pitchFamily="34" charset="0"/>
              </a:rPr>
              <a:t>1. Presidir las reuniones de trabajo de las Comisiones</a:t>
            </a:r>
            <a:r>
              <a:rPr lang="es-MX" sz="1800" b="0" i="0" u="none" strike="noStrike" baseline="0" dirty="0">
                <a:solidFill>
                  <a:srgbClr val="000000"/>
                </a:solidFill>
              </a:rPr>
              <a:t> </a:t>
            </a:r>
          </a:p>
        </p:txBody>
      </p:sp>
      <p:sp>
        <p:nvSpPr>
          <p:cNvPr id="25" name="CuadroTexto 24">
            <a:extLst>
              <a:ext uri="{FF2B5EF4-FFF2-40B4-BE49-F238E27FC236}">
                <a16:creationId xmlns:a16="http://schemas.microsoft.com/office/drawing/2014/main" id="{068181CB-A7F3-8F12-8506-FD319526237B}"/>
              </a:ext>
            </a:extLst>
          </p:cNvPr>
          <p:cNvSpPr txBox="1"/>
          <p:nvPr/>
        </p:nvSpPr>
        <p:spPr>
          <a:xfrm>
            <a:off x="1730658" y="2514262"/>
            <a:ext cx="2198189" cy="923330"/>
          </a:xfrm>
          <a:prstGeom prst="rect">
            <a:avLst/>
          </a:prstGeom>
          <a:noFill/>
        </p:spPr>
        <p:txBody>
          <a:bodyPr wrap="square">
            <a:spAutoFit/>
          </a:bodyPr>
          <a:lstStyle/>
          <a:p>
            <a:r>
              <a:rPr lang="es-MX" sz="1800" b="0" i="0" u="none" strike="noStrike" baseline="0" dirty="0">
                <a:solidFill>
                  <a:srgbClr val="000000"/>
                </a:solidFill>
                <a:latin typeface="Arial" panose="020B0604020202020204" pitchFamily="34" charset="0"/>
                <a:cs typeface="Arial" panose="020B0604020202020204" pitchFamily="34" charset="0"/>
              </a:rPr>
              <a:t>2. Dirigir y vigilar el funcionamiento de las Comisiones </a:t>
            </a:r>
          </a:p>
        </p:txBody>
      </p:sp>
      <p:sp>
        <p:nvSpPr>
          <p:cNvPr id="27" name="CuadroTexto 26">
            <a:extLst>
              <a:ext uri="{FF2B5EF4-FFF2-40B4-BE49-F238E27FC236}">
                <a16:creationId xmlns:a16="http://schemas.microsoft.com/office/drawing/2014/main" id="{2036EF46-C1C1-675E-C5BA-4FF624D7D570}"/>
              </a:ext>
            </a:extLst>
          </p:cNvPr>
          <p:cNvSpPr txBox="1"/>
          <p:nvPr/>
        </p:nvSpPr>
        <p:spPr>
          <a:xfrm>
            <a:off x="808796" y="3743647"/>
            <a:ext cx="2056133" cy="1477328"/>
          </a:xfrm>
          <a:prstGeom prst="rect">
            <a:avLst/>
          </a:prstGeom>
          <a:noFill/>
        </p:spPr>
        <p:txBody>
          <a:bodyPr wrap="square">
            <a:spAutoFit/>
          </a:bodyPr>
          <a:lstStyle/>
          <a:p>
            <a:r>
              <a:rPr lang="es-MX" sz="1800" b="0" i="0" u="none" strike="noStrike" baseline="0" dirty="0">
                <a:solidFill>
                  <a:srgbClr val="000000"/>
                </a:solidFill>
                <a:latin typeface="Arial" panose="020B0604020202020204" pitchFamily="34" charset="0"/>
                <a:cs typeface="Arial" panose="020B0604020202020204" pitchFamily="34" charset="0"/>
              </a:rPr>
              <a:t>3. Promover y constatar la participación responsable de los integrantes </a:t>
            </a:r>
          </a:p>
        </p:txBody>
      </p:sp>
      <p:pic>
        <p:nvPicPr>
          <p:cNvPr id="1028" name="Picture 4" descr="1.803 Ilustraciones de Secretaria - Getty Images">
            <a:extLst>
              <a:ext uri="{FF2B5EF4-FFF2-40B4-BE49-F238E27FC236}">
                <a16:creationId xmlns:a16="http://schemas.microsoft.com/office/drawing/2014/main" id="{072A5DBF-BEAE-05A5-164D-6037BAC5ED69}"/>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983487" y="1787972"/>
            <a:ext cx="2993762" cy="23666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359536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o 3">
            <a:extLst>
              <a:ext uri="{FF2B5EF4-FFF2-40B4-BE49-F238E27FC236}">
                <a16:creationId xmlns:a16="http://schemas.microsoft.com/office/drawing/2014/main" id="{129A6D4A-3FD9-6598-B069-2904D38C5429}"/>
              </a:ext>
            </a:extLst>
          </p:cNvPr>
          <p:cNvGrpSpPr/>
          <p:nvPr/>
        </p:nvGrpSpPr>
        <p:grpSpPr>
          <a:xfrm>
            <a:off x="1682325" y="165279"/>
            <a:ext cx="8550374" cy="803990"/>
            <a:chOff x="1064568" y="93056"/>
            <a:chExt cx="8550374" cy="803990"/>
          </a:xfrm>
        </p:grpSpPr>
        <p:pic>
          <p:nvPicPr>
            <p:cNvPr id="5" name="Imagen 4">
              <a:extLst>
                <a:ext uri="{FF2B5EF4-FFF2-40B4-BE49-F238E27FC236}">
                  <a16:creationId xmlns:a16="http://schemas.microsoft.com/office/drawing/2014/main" id="{456DE4B7-3930-C9C8-B69D-ECA72F67FFD9}"/>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1064568" y="93056"/>
              <a:ext cx="2088232" cy="803990"/>
            </a:xfrm>
            <a:prstGeom prst="rect">
              <a:avLst/>
            </a:prstGeom>
          </p:spPr>
        </p:pic>
        <p:pic>
          <p:nvPicPr>
            <p:cNvPr id="6" name="Imagen 5">
              <a:extLst>
                <a:ext uri="{FF2B5EF4-FFF2-40B4-BE49-F238E27FC236}">
                  <a16:creationId xmlns:a16="http://schemas.microsoft.com/office/drawing/2014/main" id="{050D0224-2CAD-9E69-3F00-1E286E916C9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96816" y="264328"/>
              <a:ext cx="2588370" cy="496312"/>
            </a:xfrm>
            <a:prstGeom prst="rect">
              <a:avLst/>
            </a:prstGeom>
          </p:spPr>
        </p:pic>
        <p:pic>
          <p:nvPicPr>
            <p:cNvPr id="7" name="Imagen 6">
              <a:extLst>
                <a:ext uri="{FF2B5EF4-FFF2-40B4-BE49-F238E27FC236}">
                  <a16:creationId xmlns:a16="http://schemas.microsoft.com/office/drawing/2014/main" id="{33EBE98A-85BC-7D68-1EC9-20E880BC3C9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55165" y="122990"/>
              <a:ext cx="1894179" cy="753542"/>
            </a:xfrm>
            <a:prstGeom prst="rect">
              <a:avLst/>
            </a:prstGeom>
          </p:spPr>
        </p:pic>
        <p:pic>
          <p:nvPicPr>
            <p:cNvPr id="8" name="Imagen 7">
              <a:extLst>
                <a:ext uri="{FF2B5EF4-FFF2-40B4-BE49-F238E27FC236}">
                  <a16:creationId xmlns:a16="http://schemas.microsoft.com/office/drawing/2014/main" id="{13C9061B-7768-0CFA-E158-92792149BD5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381729" y="227287"/>
              <a:ext cx="1233213" cy="660213"/>
            </a:xfrm>
            <a:prstGeom prst="rect">
              <a:avLst/>
            </a:prstGeom>
          </p:spPr>
        </p:pic>
      </p:grpSp>
      <p:sp>
        <p:nvSpPr>
          <p:cNvPr id="10" name="CuadroTexto 9">
            <a:extLst>
              <a:ext uri="{FF2B5EF4-FFF2-40B4-BE49-F238E27FC236}">
                <a16:creationId xmlns:a16="http://schemas.microsoft.com/office/drawing/2014/main" id="{BD32C2F3-3D00-BA27-C829-AD3C770E9BD9}"/>
              </a:ext>
            </a:extLst>
          </p:cNvPr>
          <p:cNvSpPr txBox="1"/>
          <p:nvPr/>
        </p:nvSpPr>
        <p:spPr>
          <a:xfrm>
            <a:off x="3351212" y="1198820"/>
            <a:ext cx="6104586" cy="646331"/>
          </a:xfrm>
          <a:prstGeom prst="rect">
            <a:avLst/>
          </a:prstGeom>
          <a:noFill/>
        </p:spPr>
        <p:txBody>
          <a:bodyPr wrap="square">
            <a:spAutoFit/>
          </a:bodyPr>
          <a:lstStyle/>
          <a:p>
            <a:r>
              <a:rPr lang="es-MX" sz="1800" b="1" i="0" u="none" strike="noStrike" baseline="0" dirty="0">
                <a:solidFill>
                  <a:srgbClr val="000000"/>
                </a:solidFill>
                <a:latin typeface="Arial" panose="020B0604020202020204" pitchFamily="34" charset="0"/>
              </a:rPr>
              <a:t>SECRETARIO TÉCNICO DE LA COMISIÓN: </a:t>
            </a:r>
            <a:endParaRPr lang="es-MX" sz="1800" b="0" i="0" u="none" strike="noStrike" baseline="0" dirty="0">
              <a:solidFill>
                <a:srgbClr val="000000"/>
              </a:solidFill>
              <a:latin typeface="Arial" panose="020B0604020202020204" pitchFamily="34" charset="0"/>
            </a:endParaRPr>
          </a:p>
          <a:p>
            <a:r>
              <a:rPr lang="es-MX" sz="1800" b="0" i="0" u="none" strike="noStrike" baseline="0" dirty="0">
                <a:solidFill>
                  <a:srgbClr val="000000"/>
                </a:solidFill>
                <a:latin typeface="Arial" panose="020B0604020202020204" pitchFamily="34" charset="0"/>
              </a:rPr>
              <a:t>  </a:t>
            </a:r>
          </a:p>
        </p:txBody>
      </p:sp>
      <p:pic>
        <p:nvPicPr>
          <p:cNvPr id="2050" name="Picture 2" descr="Hombre Está Trabajando Con El Ordenador, Ejemplo Del Vector De Proceso De  Trabajo, Que Está Mirando La Pantalla, Personaje De Dibujos Animados  Ilustraciones Svg, Vectoriales, Clip Art Vectorizado Libre De Derechos.  Image">
            <a:extLst>
              <a:ext uri="{FF2B5EF4-FFF2-40B4-BE49-F238E27FC236}">
                <a16:creationId xmlns:a16="http://schemas.microsoft.com/office/drawing/2014/main" id="{A9AAC287-FECC-32A0-7BEE-C43A14136EFE}"/>
              </a:ext>
            </a:extLst>
          </p:cNvPr>
          <p:cNvPicPr>
            <a:picLocks noGrp="1" noChangeAspect="1" noChangeArrowheads="1"/>
          </p:cNvPicPr>
          <p:nvPr>
            <p:ph idx="1"/>
          </p:nvPr>
        </p:nvPicPr>
        <p:blipFill>
          <a:blip r:embed="rId6">
            <a:extLst>
              <a:ext uri="{28A0092B-C50C-407E-A947-70E740481C1C}">
                <a14:useLocalDpi xmlns:a14="http://schemas.microsoft.com/office/drawing/2010/main" val="0"/>
              </a:ext>
            </a:extLst>
          </a:blip>
          <a:srcRect/>
          <a:stretch>
            <a:fillRect/>
          </a:stretch>
        </p:blipFill>
        <p:spPr bwMode="auto">
          <a:xfrm>
            <a:off x="4659848" y="1633791"/>
            <a:ext cx="2511380" cy="2511380"/>
          </a:xfrm>
          <a:prstGeom prst="rect">
            <a:avLst/>
          </a:prstGeom>
          <a:noFill/>
          <a:extLst>
            <a:ext uri="{909E8E84-426E-40DD-AFC4-6F175D3DCCD1}">
              <a14:hiddenFill xmlns:a14="http://schemas.microsoft.com/office/drawing/2010/main">
                <a:solidFill>
                  <a:srgbClr val="FFFFFF"/>
                </a:solidFill>
              </a14:hiddenFill>
            </a:ext>
          </a:extLst>
        </p:spPr>
      </p:pic>
      <p:sp>
        <p:nvSpPr>
          <p:cNvPr id="12" name="CuadroTexto 11">
            <a:extLst>
              <a:ext uri="{FF2B5EF4-FFF2-40B4-BE49-F238E27FC236}">
                <a16:creationId xmlns:a16="http://schemas.microsoft.com/office/drawing/2014/main" id="{E427AF03-BB39-AB1C-05AB-CC4FF4DFB111}"/>
              </a:ext>
            </a:extLst>
          </p:cNvPr>
          <p:cNvSpPr txBox="1"/>
          <p:nvPr/>
        </p:nvSpPr>
        <p:spPr>
          <a:xfrm>
            <a:off x="821295" y="1521985"/>
            <a:ext cx="2949262" cy="1477328"/>
          </a:xfrm>
          <a:prstGeom prst="rect">
            <a:avLst/>
          </a:prstGeom>
          <a:noFill/>
        </p:spPr>
        <p:txBody>
          <a:bodyPr wrap="square">
            <a:spAutoFit/>
          </a:bodyPr>
          <a:lstStyle/>
          <a:p>
            <a:r>
              <a:rPr lang="es-MX" sz="1800" b="0" i="0" u="none" strike="noStrike" baseline="0" dirty="0">
                <a:solidFill>
                  <a:srgbClr val="000000"/>
                </a:solidFill>
                <a:latin typeface="Arial" panose="020B0604020202020204" pitchFamily="34" charset="0"/>
              </a:rPr>
              <a:t>1. Convocar a los integrantes de las Comisión Auxiliar para efectuar las verificaciones trimestrales </a:t>
            </a:r>
          </a:p>
        </p:txBody>
      </p:sp>
      <p:sp>
        <p:nvSpPr>
          <p:cNvPr id="14" name="CuadroTexto 13">
            <a:extLst>
              <a:ext uri="{FF2B5EF4-FFF2-40B4-BE49-F238E27FC236}">
                <a16:creationId xmlns:a16="http://schemas.microsoft.com/office/drawing/2014/main" id="{7E94CE7A-8775-E62E-9494-309777AE30FF}"/>
              </a:ext>
            </a:extLst>
          </p:cNvPr>
          <p:cNvSpPr txBox="1"/>
          <p:nvPr/>
        </p:nvSpPr>
        <p:spPr>
          <a:xfrm>
            <a:off x="2247115" y="2843025"/>
            <a:ext cx="2343955" cy="2031325"/>
          </a:xfrm>
          <a:prstGeom prst="rect">
            <a:avLst/>
          </a:prstGeom>
          <a:noFill/>
        </p:spPr>
        <p:txBody>
          <a:bodyPr wrap="square">
            <a:spAutoFit/>
          </a:bodyPr>
          <a:lstStyle/>
          <a:p>
            <a:r>
              <a:rPr lang="es-MX" sz="1600" b="0" i="0" u="none" strike="noStrike" baseline="0" dirty="0">
                <a:solidFill>
                  <a:srgbClr val="000000"/>
                </a:solidFill>
                <a:latin typeface="Arial" panose="020B0604020202020204" pitchFamily="34" charset="0"/>
              </a:rPr>
              <a:t>2. </a:t>
            </a:r>
            <a:r>
              <a:rPr lang="es-MX" sz="1800" b="0" i="0" u="none" strike="noStrike" baseline="0" dirty="0">
                <a:solidFill>
                  <a:srgbClr val="000000"/>
                </a:solidFill>
                <a:latin typeface="Arial" panose="020B0604020202020204" pitchFamily="34" charset="0"/>
              </a:rPr>
              <a:t>Apoyar al desarrollo de las reuniones de trabajo de la Comisión Auxiliar, conforme a lo que señale el Presidente </a:t>
            </a:r>
          </a:p>
        </p:txBody>
      </p:sp>
      <p:sp>
        <p:nvSpPr>
          <p:cNvPr id="16" name="CuadroTexto 15">
            <a:extLst>
              <a:ext uri="{FF2B5EF4-FFF2-40B4-BE49-F238E27FC236}">
                <a16:creationId xmlns:a16="http://schemas.microsoft.com/office/drawing/2014/main" id="{C9883DFD-5312-0ABF-82B7-FAA5D0AA22AD}"/>
              </a:ext>
            </a:extLst>
          </p:cNvPr>
          <p:cNvSpPr txBox="1"/>
          <p:nvPr/>
        </p:nvSpPr>
        <p:spPr>
          <a:xfrm rot="10800000" flipV="1">
            <a:off x="1335522" y="4920516"/>
            <a:ext cx="2781837" cy="1477328"/>
          </a:xfrm>
          <a:prstGeom prst="rect">
            <a:avLst/>
          </a:prstGeom>
          <a:noFill/>
        </p:spPr>
        <p:txBody>
          <a:bodyPr wrap="square">
            <a:spAutoFit/>
          </a:bodyPr>
          <a:lstStyle/>
          <a:p>
            <a:r>
              <a:rPr lang="es-MX" sz="1800" b="0" i="0" u="none" strike="noStrike" baseline="0" dirty="0">
                <a:solidFill>
                  <a:srgbClr val="000000"/>
                </a:solidFill>
                <a:latin typeface="Arial" panose="020B0604020202020204" pitchFamily="34" charset="0"/>
              </a:rPr>
              <a:t>3. Integrar y validar con la firma de los integrantes, el acta de verificación de la Comisión </a:t>
            </a:r>
          </a:p>
        </p:txBody>
      </p:sp>
      <p:sp>
        <p:nvSpPr>
          <p:cNvPr id="18" name="CuadroTexto 17">
            <a:extLst>
              <a:ext uri="{FF2B5EF4-FFF2-40B4-BE49-F238E27FC236}">
                <a16:creationId xmlns:a16="http://schemas.microsoft.com/office/drawing/2014/main" id="{7B7A799F-64DA-5758-0315-F38707180740}"/>
              </a:ext>
            </a:extLst>
          </p:cNvPr>
          <p:cNvSpPr txBox="1"/>
          <p:nvPr/>
        </p:nvSpPr>
        <p:spPr>
          <a:xfrm>
            <a:off x="7411411" y="1726764"/>
            <a:ext cx="2511380" cy="1477328"/>
          </a:xfrm>
          <a:prstGeom prst="rect">
            <a:avLst/>
          </a:prstGeom>
          <a:noFill/>
        </p:spPr>
        <p:txBody>
          <a:bodyPr wrap="square">
            <a:spAutoFit/>
          </a:bodyPr>
          <a:lstStyle/>
          <a:p>
            <a:r>
              <a:rPr lang="es-MX" sz="1600" b="0" i="0" u="none" strike="noStrike" baseline="0" dirty="0">
                <a:solidFill>
                  <a:srgbClr val="000000"/>
                </a:solidFill>
                <a:latin typeface="Arial" panose="020B0604020202020204" pitchFamily="34" charset="0"/>
              </a:rPr>
              <a:t>4. </a:t>
            </a:r>
            <a:r>
              <a:rPr lang="es-MX" sz="1800" b="0" i="0" u="none" strike="noStrike" baseline="0" dirty="0">
                <a:solidFill>
                  <a:srgbClr val="000000"/>
                </a:solidFill>
                <a:latin typeface="Arial" panose="020B0604020202020204" pitchFamily="34" charset="0"/>
              </a:rPr>
              <a:t>Participar en las inspecciones de seguridad e higiene que se realicen en los centros de trabajo</a:t>
            </a:r>
          </a:p>
        </p:txBody>
      </p:sp>
      <p:sp>
        <p:nvSpPr>
          <p:cNvPr id="20" name="CuadroTexto 19">
            <a:extLst>
              <a:ext uri="{FF2B5EF4-FFF2-40B4-BE49-F238E27FC236}">
                <a16:creationId xmlns:a16="http://schemas.microsoft.com/office/drawing/2014/main" id="{71137BCE-192E-07DA-A577-7B79C8E6BBA1}"/>
              </a:ext>
            </a:extLst>
          </p:cNvPr>
          <p:cNvSpPr txBox="1"/>
          <p:nvPr/>
        </p:nvSpPr>
        <p:spPr>
          <a:xfrm>
            <a:off x="8667101" y="3350856"/>
            <a:ext cx="2511381" cy="2308324"/>
          </a:xfrm>
          <a:prstGeom prst="rect">
            <a:avLst/>
          </a:prstGeom>
          <a:noFill/>
        </p:spPr>
        <p:txBody>
          <a:bodyPr wrap="square">
            <a:spAutoFit/>
          </a:bodyPr>
          <a:lstStyle/>
          <a:p>
            <a:r>
              <a:rPr lang="es-MX" sz="1800" b="0" i="0" u="none" strike="noStrike" baseline="0" dirty="0">
                <a:solidFill>
                  <a:srgbClr val="000000"/>
                </a:solidFill>
                <a:latin typeface="Arial" panose="020B0604020202020204" pitchFamily="34" charset="0"/>
              </a:rPr>
              <a:t>5. Asesorar a los vocales de la Comisión Auxiliar en la verificación y en la detección de condiciones peligrosas del medio ambiente laboral.</a:t>
            </a:r>
          </a:p>
        </p:txBody>
      </p:sp>
      <p:sp>
        <p:nvSpPr>
          <p:cNvPr id="22" name="CuadroTexto 21">
            <a:extLst>
              <a:ext uri="{FF2B5EF4-FFF2-40B4-BE49-F238E27FC236}">
                <a16:creationId xmlns:a16="http://schemas.microsoft.com/office/drawing/2014/main" id="{E5DD1566-F444-8E9B-C702-D04BE83B00D2}"/>
              </a:ext>
            </a:extLst>
          </p:cNvPr>
          <p:cNvSpPr txBox="1"/>
          <p:nvPr/>
        </p:nvSpPr>
        <p:spPr>
          <a:xfrm>
            <a:off x="4815790" y="4513464"/>
            <a:ext cx="3626591" cy="2031325"/>
          </a:xfrm>
          <a:prstGeom prst="rect">
            <a:avLst/>
          </a:prstGeom>
          <a:noFill/>
        </p:spPr>
        <p:txBody>
          <a:bodyPr wrap="square">
            <a:spAutoFit/>
          </a:bodyPr>
          <a:lstStyle/>
          <a:p>
            <a:r>
              <a:rPr lang="es-MX" sz="1800" b="0" i="0" u="none" strike="noStrike" baseline="0" dirty="0">
                <a:solidFill>
                  <a:srgbClr val="000000"/>
                </a:solidFill>
                <a:latin typeface="Arial" panose="020B0604020202020204" pitchFamily="34" charset="0"/>
              </a:rPr>
              <a:t>6. Conservar copia de las actas de verificación durante 24 meses para que el Instituto pueda revisar el seguimiento de las propuestas de las medidas preventivas y correctivas realizadas.</a:t>
            </a:r>
          </a:p>
        </p:txBody>
      </p:sp>
    </p:spTree>
    <p:extLst>
      <p:ext uri="{BB962C8B-B14F-4D97-AF65-F5344CB8AC3E}">
        <p14:creationId xmlns:p14="http://schemas.microsoft.com/office/powerpoint/2010/main" val="26955209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o 3">
            <a:extLst>
              <a:ext uri="{FF2B5EF4-FFF2-40B4-BE49-F238E27FC236}">
                <a16:creationId xmlns:a16="http://schemas.microsoft.com/office/drawing/2014/main" id="{6100B958-959A-E1E6-D6D4-573BD8D525F7}"/>
              </a:ext>
            </a:extLst>
          </p:cNvPr>
          <p:cNvGrpSpPr/>
          <p:nvPr/>
        </p:nvGrpSpPr>
        <p:grpSpPr>
          <a:xfrm>
            <a:off x="1561648" y="105935"/>
            <a:ext cx="8550374" cy="803990"/>
            <a:chOff x="1064568" y="93056"/>
            <a:chExt cx="8550374" cy="803990"/>
          </a:xfrm>
        </p:grpSpPr>
        <p:pic>
          <p:nvPicPr>
            <p:cNvPr id="5" name="Imagen 4">
              <a:extLst>
                <a:ext uri="{FF2B5EF4-FFF2-40B4-BE49-F238E27FC236}">
                  <a16:creationId xmlns:a16="http://schemas.microsoft.com/office/drawing/2014/main" id="{CE7666FD-9BC4-ACFE-99EF-8CCD6F45E49B}"/>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1064568" y="93056"/>
              <a:ext cx="2088232" cy="803990"/>
            </a:xfrm>
            <a:prstGeom prst="rect">
              <a:avLst/>
            </a:prstGeom>
          </p:spPr>
        </p:pic>
        <p:pic>
          <p:nvPicPr>
            <p:cNvPr id="6" name="Imagen 5">
              <a:extLst>
                <a:ext uri="{FF2B5EF4-FFF2-40B4-BE49-F238E27FC236}">
                  <a16:creationId xmlns:a16="http://schemas.microsoft.com/office/drawing/2014/main" id="{F5F3962F-B955-730C-CE4D-2AC05E69A39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96816" y="264328"/>
              <a:ext cx="2588370" cy="496312"/>
            </a:xfrm>
            <a:prstGeom prst="rect">
              <a:avLst/>
            </a:prstGeom>
          </p:spPr>
        </p:pic>
        <p:pic>
          <p:nvPicPr>
            <p:cNvPr id="7" name="Imagen 6">
              <a:extLst>
                <a:ext uri="{FF2B5EF4-FFF2-40B4-BE49-F238E27FC236}">
                  <a16:creationId xmlns:a16="http://schemas.microsoft.com/office/drawing/2014/main" id="{F7DEFFC4-8037-03E0-01B4-0AF442C0B1D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55165" y="122990"/>
              <a:ext cx="1894179" cy="753542"/>
            </a:xfrm>
            <a:prstGeom prst="rect">
              <a:avLst/>
            </a:prstGeom>
          </p:spPr>
        </p:pic>
        <p:pic>
          <p:nvPicPr>
            <p:cNvPr id="8" name="Imagen 7">
              <a:extLst>
                <a:ext uri="{FF2B5EF4-FFF2-40B4-BE49-F238E27FC236}">
                  <a16:creationId xmlns:a16="http://schemas.microsoft.com/office/drawing/2014/main" id="{2EAC4F60-1D3A-C38C-849B-80776BAE443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381729" y="227287"/>
              <a:ext cx="1233213" cy="660213"/>
            </a:xfrm>
            <a:prstGeom prst="rect">
              <a:avLst/>
            </a:prstGeom>
          </p:spPr>
        </p:pic>
      </p:grpSp>
      <p:sp>
        <p:nvSpPr>
          <p:cNvPr id="10" name="CuadroTexto 9">
            <a:extLst>
              <a:ext uri="{FF2B5EF4-FFF2-40B4-BE49-F238E27FC236}">
                <a16:creationId xmlns:a16="http://schemas.microsoft.com/office/drawing/2014/main" id="{45156E1F-62A6-F8C2-B838-DC5C09E86248}"/>
              </a:ext>
            </a:extLst>
          </p:cNvPr>
          <p:cNvSpPr txBox="1"/>
          <p:nvPr/>
        </p:nvSpPr>
        <p:spPr>
          <a:xfrm>
            <a:off x="4134119" y="1266370"/>
            <a:ext cx="3296991" cy="646331"/>
          </a:xfrm>
          <a:prstGeom prst="rect">
            <a:avLst/>
          </a:prstGeom>
          <a:noFill/>
        </p:spPr>
        <p:txBody>
          <a:bodyPr wrap="square">
            <a:spAutoFit/>
          </a:bodyPr>
          <a:lstStyle/>
          <a:p>
            <a:r>
              <a:rPr lang="es-MX" sz="1800" b="1" i="0" u="none" strike="noStrike" baseline="0" dirty="0">
                <a:solidFill>
                  <a:srgbClr val="000000"/>
                </a:solidFill>
                <a:latin typeface="Arial" panose="020B0604020202020204" pitchFamily="34" charset="0"/>
              </a:rPr>
              <a:t>VOCALES DE LA COMISIÓN </a:t>
            </a:r>
            <a:endParaRPr lang="es-MX" sz="1800" b="0" i="0" u="none" strike="noStrike" baseline="0" dirty="0">
              <a:solidFill>
                <a:srgbClr val="000000"/>
              </a:solidFill>
              <a:latin typeface="Arial" panose="020B0604020202020204" pitchFamily="34" charset="0"/>
            </a:endParaRPr>
          </a:p>
          <a:p>
            <a:r>
              <a:rPr lang="es-MX" sz="1800" b="0" i="0" u="none" strike="noStrike" baseline="0" dirty="0">
                <a:solidFill>
                  <a:srgbClr val="000000"/>
                </a:solidFill>
                <a:latin typeface="Arial" panose="020B0604020202020204" pitchFamily="34" charset="0"/>
              </a:rPr>
              <a:t>  </a:t>
            </a:r>
          </a:p>
        </p:txBody>
      </p:sp>
      <p:pic>
        <p:nvPicPr>
          <p:cNvPr id="3076" name="Picture 4" descr="Gráficos de trabajo en equipo, dibujos animados de la empresa., niño, cara,  gente png | PNGWing">
            <a:extLst>
              <a:ext uri="{FF2B5EF4-FFF2-40B4-BE49-F238E27FC236}">
                <a16:creationId xmlns:a16="http://schemas.microsoft.com/office/drawing/2014/main" id="{36C75511-A797-8778-F704-B64625D8439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92001" y="1724426"/>
            <a:ext cx="2387617" cy="2293781"/>
          </a:xfrm>
          <a:prstGeom prst="rect">
            <a:avLst/>
          </a:prstGeom>
          <a:noFill/>
          <a:extLst>
            <a:ext uri="{909E8E84-426E-40DD-AFC4-6F175D3DCCD1}">
              <a14:hiddenFill xmlns:a14="http://schemas.microsoft.com/office/drawing/2010/main">
                <a:solidFill>
                  <a:srgbClr val="FFFFFF"/>
                </a:solidFill>
              </a14:hiddenFill>
            </a:ext>
          </a:extLst>
        </p:spPr>
      </p:pic>
      <p:sp>
        <p:nvSpPr>
          <p:cNvPr id="13" name="CuadroTexto 12">
            <a:extLst>
              <a:ext uri="{FF2B5EF4-FFF2-40B4-BE49-F238E27FC236}">
                <a16:creationId xmlns:a16="http://schemas.microsoft.com/office/drawing/2014/main" id="{07B58190-7DDD-5616-5AC8-5921CD805E61}"/>
              </a:ext>
            </a:extLst>
          </p:cNvPr>
          <p:cNvSpPr txBox="1"/>
          <p:nvPr/>
        </p:nvSpPr>
        <p:spPr>
          <a:xfrm>
            <a:off x="856496" y="2035811"/>
            <a:ext cx="2916281" cy="1323439"/>
          </a:xfrm>
          <a:prstGeom prst="rect">
            <a:avLst/>
          </a:prstGeom>
          <a:noFill/>
        </p:spPr>
        <p:txBody>
          <a:bodyPr wrap="square">
            <a:spAutoFit/>
          </a:bodyPr>
          <a:lstStyle/>
          <a:p>
            <a:pPr algn="ctr"/>
            <a:r>
              <a:rPr lang="es-MX" sz="2000" b="0" i="0" u="none" strike="noStrike" baseline="0" dirty="0">
                <a:solidFill>
                  <a:srgbClr val="000000"/>
                </a:solidFill>
                <a:latin typeface="Arial" panose="020B0604020202020204" pitchFamily="34" charset="0"/>
              </a:rPr>
              <a:t>1. Detectar y recabar información sobre las condiciones peligrosas en su centro de trabajo. </a:t>
            </a:r>
          </a:p>
        </p:txBody>
      </p:sp>
      <p:sp>
        <p:nvSpPr>
          <p:cNvPr id="15" name="CuadroTexto 14">
            <a:extLst>
              <a:ext uri="{FF2B5EF4-FFF2-40B4-BE49-F238E27FC236}">
                <a16:creationId xmlns:a16="http://schemas.microsoft.com/office/drawing/2014/main" id="{630604A7-F729-ADE6-8433-D27E4E3EC5B9}"/>
              </a:ext>
            </a:extLst>
          </p:cNvPr>
          <p:cNvSpPr txBox="1"/>
          <p:nvPr/>
        </p:nvSpPr>
        <p:spPr>
          <a:xfrm>
            <a:off x="8017394" y="2035811"/>
            <a:ext cx="3296991" cy="1200329"/>
          </a:xfrm>
          <a:prstGeom prst="rect">
            <a:avLst/>
          </a:prstGeom>
          <a:noFill/>
        </p:spPr>
        <p:txBody>
          <a:bodyPr wrap="square">
            <a:spAutoFit/>
          </a:bodyPr>
          <a:lstStyle/>
          <a:p>
            <a:pPr algn="ctr"/>
            <a:r>
              <a:rPr lang="es-MX" sz="1800" b="0" i="0" u="none" strike="noStrike" baseline="0" dirty="0">
                <a:solidFill>
                  <a:srgbClr val="000000"/>
                </a:solidFill>
                <a:latin typeface="Arial" panose="020B0604020202020204" pitchFamily="34" charset="0"/>
              </a:rPr>
              <a:t>2. Apoyar las actividades de promoción y orientación a los compañeros trabajadores, </a:t>
            </a:r>
          </a:p>
          <a:p>
            <a:pPr algn="ctr"/>
            <a:r>
              <a:rPr lang="es-MX" sz="1800" b="0" i="0" u="none" strike="noStrike" baseline="0" dirty="0">
                <a:solidFill>
                  <a:srgbClr val="000000"/>
                </a:solidFill>
                <a:latin typeface="Arial" panose="020B0604020202020204" pitchFamily="34" charset="0"/>
              </a:rPr>
              <a:t>de su centro de trabajo. </a:t>
            </a:r>
          </a:p>
        </p:txBody>
      </p:sp>
      <p:sp>
        <p:nvSpPr>
          <p:cNvPr id="17" name="CuadroTexto 16">
            <a:extLst>
              <a:ext uri="{FF2B5EF4-FFF2-40B4-BE49-F238E27FC236}">
                <a16:creationId xmlns:a16="http://schemas.microsoft.com/office/drawing/2014/main" id="{13B5CEA7-9615-279A-A577-FEB19E739AFC}"/>
              </a:ext>
            </a:extLst>
          </p:cNvPr>
          <p:cNvSpPr txBox="1"/>
          <p:nvPr/>
        </p:nvSpPr>
        <p:spPr>
          <a:xfrm>
            <a:off x="3535393" y="4654943"/>
            <a:ext cx="4243447" cy="1323439"/>
          </a:xfrm>
          <a:prstGeom prst="rect">
            <a:avLst/>
          </a:prstGeom>
          <a:noFill/>
        </p:spPr>
        <p:txBody>
          <a:bodyPr wrap="square">
            <a:spAutoFit/>
          </a:bodyPr>
          <a:lstStyle/>
          <a:p>
            <a:pPr algn="ctr"/>
            <a:r>
              <a:rPr lang="es-MX" sz="2000" b="0" i="0" u="none" strike="noStrike" baseline="0" dirty="0">
                <a:solidFill>
                  <a:srgbClr val="000000"/>
                </a:solidFill>
                <a:latin typeface="Arial" panose="020B0604020202020204" pitchFamily="34" charset="0"/>
              </a:rPr>
              <a:t>3. Validar con su firma el </a:t>
            </a:r>
          </a:p>
          <a:p>
            <a:pPr algn="ctr"/>
            <a:r>
              <a:rPr lang="es-MX" sz="2000" b="0" i="0" u="none" strike="noStrike" baseline="0" dirty="0">
                <a:solidFill>
                  <a:srgbClr val="000000"/>
                </a:solidFill>
                <a:latin typeface="Arial" panose="020B0604020202020204" pitchFamily="34" charset="0"/>
              </a:rPr>
              <a:t>contenido del acta de verificación </a:t>
            </a:r>
          </a:p>
          <a:p>
            <a:pPr algn="ctr"/>
            <a:r>
              <a:rPr lang="es-MX" sz="2000" b="0" i="0" u="none" strike="noStrike" baseline="0" dirty="0">
                <a:solidFill>
                  <a:srgbClr val="000000"/>
                </a:solidFill>
                <a:latin typeface="Arial" panose="020B0604020202020204" pitchFamily="34" charset="0"/>
              </a:rPr>
              <a:t>ordinaria y extraordinaria de la </a:t>
            </a:r>
          </a:p>
          <a:p>
            <a:pPr algn="ctr"/>
            <a:r>
              <a:rPr lang="es-MX" sz="2000" b="0" i="0" u="none" strike="noStrike" baseline="0" dirty="0">
                <a:solidFill>
                  <a:srgbClr val="000000"/>
                </a:solidFill>
                <a:latin typeface="Arial" panose="020B0604020202020204" pitchFamily="34" charset="0"/>
              </a:rPr>
              <a:t>Comisión Auxiliar. </a:t>
            </a:r>
          </a:p>
        </p:txBody>
      </p:sp>
    </p:spTree>
    <p:extLst>
      <p:ext uri="{BB962C8B-B14F-4D97-AF65-F5344CB8AC3E}">
        <p14:creationId xmlns:p14="http://schemas.microsoft.com/office/powerpoint/2010/main" val="17154766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08796F9E-991C-D0E3-4292-7C381623B34B}"/>
              </a:ext>
            </a:extLst>
          </p:cNvPr>
          <p:cNvSpPr txBox="1"/>
          <p:nvPr/>
        </p:nvSpPr>
        <p:spPr>
          <a:xfrm>
            <a:off x="1566890" y="1081347"/>
            <a:ext cx="9002332" cy="646331"/>
          </a:xfrm>
          <a:prstGeom prst="rect">
            <a:avLst/>
          </a:prstGeom>
          <a:noFill/>
        </p:spPr>
        <p:txBody>
          <a:bodyPr wrap="square">
            <a:spAutoFit/>
          </a:bodyPr>
          <a:lstStyle/>
          <a:p>
            <a:pPr algn="ctr"/>
            <a:r>
              <a:rPr lang="es-MX" sz="1800" b="1" i="0" u="none" strike="noStrike" baseline="0" dirty="0">
                <a:solidFill>
                  <a:srgbClr val="000000"/>
                </a:solidFill>
                <a:latin typeface="Arial" panose="020B0604020202020204" pitchFamily="34" charset="0"/>
              </a:rPr>
              <a:t>¿QUÉ DEBERÁN HACER LOS REPRESENTANTES UNA VEZ NOMBRADOS Y NO CUENTEN CON REGISTRO? </a:t>
            </a:r>
            <a:endParaRPr lang="es-MX" sz="1800" b="0" i="0" u="none" strike="noStrike" baseline="0" dirty="0">
              <a:solidFill>
                <a:srgbClr val="000000"/>
              </a:solidFill>
              <a:latin typeface="Arial" panose="020B0604020202020204" pitchFamily="34" charset="0"/>
            </a:endParaRPr>
          </a:p>
        </p:txBody>
      </p:sp>
      <p:grpSp>
        <p:nvGrpSpPr>
          <p:cNvPr id="6" name="Grupo 5">
            <a:extLst>
              <a:ext uri="{FF2B5EF4-FFF2-40B4-BE49-F238E27FC236}">
                <a16:creationId xmlns:a16="http://schemas.microsoft.com/office/drawing/2014/main" id="{69CC092F-10E9-5F5D-CC36-809098171166}"/>
              </a:ext>
            </a:extLst>
          </p:cNvPr>
          <p:cNvGrpSpPr/>
          <p:nvPr/>
        </p:nvGrpSpPr>
        <p:grpSpPr>
          <a:xfrm>
            <a:off x="1561648" y="105935"/>
            <a:ext cx="8550374" cy="803990"/>
            <a:chOff x="1064568" y="93056"/>
            <a:chExt cx="8550374" cy="803990"/>
          </a:xfrm>
        </p:grpSpPr>
        <p:pic>
          <p:nvPicPr>
            <p:cNvPr id="7" name="Imagen 6">
              <a:extLst>
                <a:ext uri="{FF2B5EF4-FFF2-40B4-BE49-F238E27FC236}">
                  <a16:creationId xmlns:a16="http://schemas.microsoft.com/office/drawing/2014/main" id="{9D69BAF5-E6B5-3DF9-FFD3-06DBF6CAC54E}"/>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1064568" y="93056"/>
              <a:ext cx="2088232" cy="803990"/>
            </a:xfrm>
            <a:prstGeom prst="rect">
              <a:avLst/>
            </a:prstGeom>
          </p:spPr>
        </p:pic>
        <p:pic>
          <p:nvPicPr>
            <p:cNvPr id="8" name="Imagen 7">
              <a:extLst>
                <a:ext uri="{FF2B5EF4-FFF2-40B4-BE49-F238E27FC236}">
                  <a16:creationId xmlns:a16="http://schemas.microsoft.com/office/drawing/2014/main" id="{8CB64F78-003A-62AA-4FA1-8D21971EDB7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96816" y="264328"/>
              <a:ext cx="2588370" cy="496312"/>
            </a:xfrm>
            <a:prstGeom prst="rect">
              <a:avLst/>
            </a:prstGeom>
          </p:spPr>
        </p:pic>
        <p:pic>
          <p:nvPicPr>
            <p:cNvPr id="9" name="Imagen 8">
              <a:extLst>
                <a:ext uri="{FF2B5EF4-FFF2-40B4-BE49-F238E27FC236}">
                  <a16:creationId xmlns:a16="http://schemas.microsoft.com/office/drawing/2014/main" id="{45416178-94B3-ED88-3388-4CFF0396B09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55165" y="122990"/>
              <a:ext cx="1894179" cy="753542"/>
            </a:xfrm>
            <a:prstGeom prst="rect">
              <a:avLst/>
            </a:prstGeom>
          </p:spPr>
        </p:pic>
        <p:pic>
          <p:nvPicPr>
            <p:cNvPr id="10" name="Imagen 9">
              <a:extLst>
                <a:ext uri="{FF2B5EF4-FFF2-40B4-BE49-F238E27FC236}">
                  <a16:creationId xmlns:a16="http://schemas.microsoft.com/office/drawing/2014/main" id="{4D9FABDC-0EEE-C2A1-6102-95A3D38319D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381729" y="227287"/>
              <a:ext cx="1233213" cy="660213"/>
            </a:xfrm>
            <a:prstGeom prst="rect">
              <a:avLst/>
            </a:prstGeom>
          </p:spPr>
        </p:pic>
      </p:grpSp>
      <p:sp>
        <p:nvSpPr>
          <p:cNvPr id="14" name="CuadroTexto 13">
            <a:extLst>
              <a:ext uri="{FF2B5EF4-FFF2-40B4-BE49-F238E27FC236}">
                <a16:creationId xmlns:a16="http://schemas.microsoft.com/office/drawing/2014/main" id="{8F33E3E5-9320-0F18-D046-E9B3E20E2690}"/>
              </a:ext>
            </a:extLst>
          </p:cNvPr>
          <p:cNvSpPr txBox="1"/>
          <p:nvPr/>
        </p:nvSpPr>
        <p:spPr>
          <a:xfrm>
            <a:off x="811368" y="1762695"/>
            <a:ext cx="10341736" cy="2308324"/>
          </a:xfrm>
          <a:prstGeom prst="rect">
            <a:avLst/>
          </a:prstGeom>
          <a:noFill/>
        </p:spPr>
        <p:txBody>
          <a:bodyPr wrap="square">
            <a:spAutoFit/>
          </a:bodyPr>
          <a:lstStyle/>
          <a:p>
            <a:pPr marL="342900" indent="-342900" algn="just">
              <a:buFont typeface="Arial" panose="020B0604020202020204" pitchFamily="34" charset="0"/>
              <a:buChar char="•"/>
            </a:pPr>
            <a:r>
              <a:rPr lang="es-MX" sz="1800" i="0" u="none" strike="noStrike" baseline="0" dirty="0">
                <a:solidFill>
                  <a:srgbClr val="000000"/>
                </a:solidFill>
                <a:latin typeface="Arial" panose="020B0604020202020204" pitchFamily="34" charset="0"/>
              </a:rPr>
              <a:t>Cuando el Centro de Trabajo no ha llevado a cabo el registro correspondiente, se reunirá el comité lo antes posible para levantar los datos del Formato Único CSST. Una vez realizado el llenado del Formato Único, se anexará la solicitud vía oficio a la Subdelegación de Prestaciones del ISSSTE según corresponda a su domicilio. </a:t>
            </a:r>
          </a:p>
          <a:p>
            <a:pPr marL="342900" indent="-342900" algn="just">
              <a:buFont typeface="Arial" panose="020B0604020202020204" pitchFamily="34" charset="0"/>
              <a:buChar char="•"/>
            </a:pPr>
            <a:endParaRPr lang="es-MX" sz="1800" i="0" u="none" strike="noStrike" baseline="0" dirty="0">
              <a:solidFill>
                <a:srgbClr val="000000"/>
              </a:solidFill>
              <a:latin typeface="Arial" panose="020B0604020202020204" pitchFamily="34" charset="0"/>
            </a:endParaRPr>
          </a:p>
          <a:p>
            <a:pPr marL="342900" indent="-342900" algn="just">
              <a:buFont typeface="Arial" panose="020B0604020202020204" pitchFamily="34" charset="0"/>
              <a:buChar char="•"/>
            </a:pPr>
            <a:r>
              <a:rPr lang="es-MX" sz="1800" i="0" u="none" strike="noStrike" baseline="0" dirty="0">
                <a:solidFill>
                  <a:srgbClr val="000000"/>
                </a:solidFill>
                <a:latin typeface="Arial" panose="020B0604020202020204" pitchFamily="34" charset="0"/>
              </a:rPr>
              <a:t>Cuando el centro de trabajo sea de nueva creación, deberán reunirse para tal efecto de forma inmediata a fin de llevar a cabo la integración de la Comisión, realizar el llenado del Formato Único CSST,  para poder solicitar el registro correspondiente.  </a:t>
            </a:r>
          </a:p>
        </p:txBody>
      </p:sp>
      <p:grpSp>
        <p:nvGrpSpPr>
          <p:cNvPr id="2" name="Grupo 1">
            <a:extLst>
              <a:ext uri="{FF2B5EF4-FFF2-40B4-BE49-F238E27FC236}">
                <a16:creationId xmlns:a16="http://schemas.microsoft.com/office/drawing/2014/main" id="{19CB0C48-4B8F-9B6D-9D00-A4BA632671D6}"/>
              </a:ext>
            </a:extLst>
          </p:cNvPr>
          <p:cNvGrpSpPr/>
          <p:nvPr/>
        </p:nvGrpSpPr>
        <p:grpSpPr>
          <a:xfrm>
            <a:off x="1566890" y="73682"/>
            <a:ext cx="8550374" cy="803990"/>
            <a:chOff x="1064568" y="93056"/>
            <a:chExt cx="8550374" cy="803990"/>
          </a:xfrm>
        </p:grpSpPr>
        <p:pic>
          <p:nvPicPr>
            <p:cNvPr id="3" name="Imagen 2">
              <a:extLst>
                <a:ext uri="{FF2B5EF4-FFF2-40B4-BE49-F238E27FC236}">
                  <a16:creationId xmlns:a16="http://schemas.microsoft.com/office/drawing/2014/main" id="{A368502C-552C-C8BF-DF66-4E767EBF3E2C}"/>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1064568" y="93056"/>
              <a:ext cx="2088232" cy="803990"/>
            </a:xfrm>
            <a:prstGeom prst="rect">
              <a:avLst/>
            </a:prstGeom>
          </p:spPr>
        </p:pic>
        <p:pic>
          <p:nvPicPr>
            <p:cNvPr id="4" name="Imagen 3">
              <a:extLst>
                <a:ext uri="{FF2B5EF4-FFF2-40B4-BE49-F238E27FC236}">
                  <a16:creationId xmlns:a16="http://schemas.microsoft.com/office/drawing/2014/main" id="{23EE7F46-B60C-B083-DCE9-691C1FC6707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96816" y="264328"/>
              <a:ext cx="2588370" cy="496312"/>
            </a:xfrm>
            <a:prstGeom prst="rect">
              <a:avLst/>
            </a:prstGeom>
          </p:spPr>
        </p:pic>
        <p:pic>
          <p:nvPicPr>
            <p:cNvPr id="11" name="Imagen 10">
              <a:extLst>
                <a:ext uri="{FF2B5EF4-FFF2-40B4-BE49-F238E27FC236}">
                  <a16:creationId xmlns:a16="http://schemas.microsoft.com/office/drawing/2014/main" id="{D53FAAF4-08DF-543D-E571-F440565654C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55165" y="122990"/>
              <a:ext cx="1894179" cy="753542"/>
            </a:xfrm>
            <a:prstGeom prst="rect">
              <a:avLst/>
            </a:prstGeom>
          </p:spPr>
        </p:pic>
        <p:pic>
          <p:nvPicPr>
            <p:cNvPr id="12" name="Imagen 11">
              <a:extLst>
                <a:ext uri="{FF2B5EF4-FFF2-40B4-BE49-F238E27FC236}">
                  <a16:creationId xmlns:a16="http://schemas.microsoft.com/office/drawing/2014/main" id="{6F703F3C-4F6B-5A6C-3C53-DC5E098CB04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381729" y="227287"/>
              <a:ext cx="1233213" cy="660213"/>
            </a:xfrm>
            <a:prstGeom prst="rect">
              <a:avLst/>
            </a:prstGeom>
          </p:spPr>
        </p:pic>
      </p:grpSp>
      <p:sp>
        <p:nvSpPr>
          <p:cNvPr id="15" name="CuadroTexto 14">
            <a:extLst>
              <a:ext uri="{FF2B5EF4-FFF2-40B4-BE49-F238E27FC236}">
                <a16:creationId xmlns:a16="http://schemas.microsoft.com/office/drawing/2014/main" id="{F83C1411-EC07-7A28-E606-5BC6AD1C7BE3}"/>
              </a:ext>
            </a:extLst>
          </p:cNvPr>
          <p:cNvSpPr txBox="1"/>
          <p:nvPr/>
        </p:nvSpPr>
        <p:spPr>
          <a:xfrm>
            <a:off x="811368" y="4299325"/>
            <a:ext cx="10444767" cy="2308324"/>
          </a:xfrm>
          <a:prstGeom prst="rect">
            <a:avLst/>
          </a:prstGeom>
          <a:noFill/>
        </p:spPr>
        <p:txBody>
          <a:bodyPr wrap="square">
            <a:spAutoFit/>
          </a:bodyPr>
          <a:lstStyle/>
          <a:p>
            <a:pPr marL="285750" indent="-285750">
              <a:buFont typeface="Arial" panose="020B0604020202020204" pitchFamily="34" charset="0"/>
              <a:buChar char="•"/>
            </a:pPr>
            <a:r>
              <a:rPr lang="es-MX" sz="1800" b="1" i="0" u="none" strike="noStrike" baseline="0" dirty="0">
                <a:solidFill>
                  <a:srgbClr val="000000"/>
                </a:solidFill>
                <a:latin typeface="Arial" panose="020B0604020202020204" pitchFamily="34" charset="0"/>
              </a:rPr>
              <a:t> </a:t>
            </a:r>
            <a:r>
              <a:rPr lang="es-MX" sz="1800" b="0" i="0" u="none" strike="noStrike" baseline="0" dirty="0">
                <a:solidFill>
                  <a:srgbClr val="000000"/>
                </a:solidFill>
                <a:latin typeface="Arial" panose="020B0604020202020204" pitchFamily="34" charset="0"/>
              </a:rPr>
              <a:t>Las Comisiones Auxiliares remitirán el Formato Único CSST (anexando los oficios de designación de integrantes y de solicitud de registro) a la Subdelegación de Prestaciones que corresponda, enviando copia de las mismas a la Comisión Mixta Central y/o Estatal.  </a:t>
            </a:r>
          </a:p>
          <a:p>
            <a:endParaRPr lang="es-MX" sz="1800" b="0" i="0" u="none" strike="noStrike" baseline="0" dirty="0">
              <a:solidFill>
                <a:srgbClr val="000000"/>
              </a:solidFill>
              <a:latin typeface="Arial" panose="020B0604020202020204" pitchFamily="34" charset="0"/>
            </a:endParaRPr>
          </a:p>
          <a:p>
            <a:pPr marL="285750" indent="-285750">
              <a:buFont typeface="Arial" panose="020B0604020202020204" pitchFamily="34" charset="0"/>
              <a:buChar char="•"/>
            </a:pPr>
            <a:r>
              <a:rPr lang="es-MX" sz="1800" b="0" i="0" u="none" strike="noStrike" baseline="0" dirty="0">
                <a:solidFill>
                  <a:srgbClr val="000000"/>
                </a:solidFill>
                <a:latin typeface="Arial" panose="020B0604020202020204" pitchFamily="34" charset="0"/>
              </a:rPr>
              <a:t>Para los Centros de Trabajo que ya cuentan con el registro de su Comisión Auxiliar y requieren actualizar alguno de sus datos, se notificará de igual manera al ISSSTE por medio de oficio. </a:t>
            </a:r>
            <a:endParaRPr lang="es-MX" dirty="0">
              <a:solidFill>
                <a:srgbClr val="000000"/>
              </a:solidFill>
              <a:latin typeface="Arial" panose="020B0604020202020204" pitchFamily="34" charset="0"/>
            </a:endParaRPr>
          </a:p>
          <a:p>
            <a:pPr marL="285750" indent="-285750">
              <a:buFont typeface="Arial" panose="020B0604020202020204" pitchFamily="34" charset="0"/>
              <a:buChar char="•"/>
            </a:pPr>
            <a:endParaRPr lang="es-MX" sz="1800" b="0" i="0" u="none" strike="noStrike" baseline="0" dirty="0">
              <a:solidFill>
                <a:srgbClr val="000000"/>
              </a:solidFill>
              <a:latin typeface="Arial" panose="020B0604020202020204" pitchFamily="34" charset="0"/>
            </a:endParaRPr>
          </a:p>
          <a:p>
            <a:pPr marL="285750" indent="-285750">
              <a:buFont typeface="Arial" panose="020B0604020202020204" pitchFamily="34" charset="0"/>
              <a:buChar char="•"/>
            </a:pPr>
            <a:endParaRPr lang="es-MX" sz="1800" b="0" i="0" u="none" strike="noStrike" baseline="0" dirty="0">
              <a:solidFill>
                <a:srgbClr val="000000"/>
              </a:solidFill>
              <a:latin typeface="Arial" panose="020B0604020202020204" pitchFamily="34" charset="0"/>
            </a:endParaRPr>
          </a:p>
        </p:txBody>
      </p:sp>
    </p:spTree>
    <p:extLst>
      <p:ext uri="{BB962C8B-B14F-4D97-AF65-F5344CB8AC3E}">
        <p14:creationId xmlns:p14="http://schemas.microsoft.com/office/powerpoint/2010/main" val="43611528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o">
  <a:themeElements>
    <a:clrScheme name="Intermedio">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Circuito">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o">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TM04033919[[fn=Circuito]]</Template>
  <TotalTime>644</TotalTime>
  <Words>1185</Words>
  <Application>Microsoft Office PowerPoint</Application>
  <PresentationFormat>Panorámica</PresentationFormat>
  <Paragraphs>78</Paragraphs>
  <Slides>11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11</vt:i4>
      </vt:variant>
    </vt:vector>
  </HeadingPairs>
  <TitlesOfParts>
    <vt:vector size="15" baseType="lpstr">
      <vt:lpstr>Arial</vt:lpstr>
      <vt:lpstr>Tw Cen MT</vt:lpstr>
      <vt:lpstr>Wingdings</vt:lpstr>
      <vt:lpstr>Circuito</vt:lpstr>
      <vt:lpstr>  INTEGRACIÓN Y REGISTRO DE LAS COMISIONES  DE SEGURIDAD Y SALUD EN EL TRABAJO   </vt:lpstr>
      <vt:lpstr>Presentación de PowerPoint</vt:lpstr>
      <vt:lpstr>¿QUÉ SON LAS COMISIONES DE SEGURIDAD Y SALUD EN EL TRABAJO?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VICTORIA EUGENIA CEPEDA GARCIA</dc:creator>
  <cp:lastModifiedBy>VICTORIA EUGENIA CEPEDA GARCIA</cp:lastModifiedBy>
  <cp:revision>14</cp:revision>
  <dcterms:created xsi:type="dcterms:W3CDTF">2022-11-08T19:21:41Z</dcterms:created>
  <dcterms:modified xsi:type="dcterms:W3CDTF">2022-11-16T19:10:19Z</dcterms:modified>
</cp:coreProperties>
</file>