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handoutMasterIdLst>
    <p:handoutMasterId r:id="rId21"/>
  </p:handoutMasterIdLst>
  <p:sldIdLst>
    <p:sldId id="256" r:id="rId2"/>
    <p:sldId id="272" r:id="rId3"/>
    <p:sldId id="295" r:id="rId4"/>
    <p:sldId id="283" r:id="rId5"/>
    <p:sldId id="284" r:id="rId6"/>
    <p:sldId id="285" r:id="rId7"/>
    <p:sldId id="286" r:id="rId8"/>
    <p:sldId id="290" r:id="rId9"/>
    <p:sldId id="291" r:id="rId10"/>
    <p:sldId id="287" r:id="rId11"/>
    <p:sldId id="288" r:id="rId12"/>
    <p:sldId id="289" r:id="rId13"/>
    <p:sldId id="292" r:id="rId14"/>
    <p:sldId id="293" r:id="rId15"/>
    <p:sldId id="276" r:id="rId16"/>
    <p:sldId id="296" r:id="rId17"/>
    <p:sldId id="297" r:id="rId18"/>
    <p:sldId id="294" r:id="rId19"/>
    <p:sldId id="298" r:id="rId2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76" d="100"/>
          <a:sy n="76" d="100"/>
        </p:scale>
        <p:origin x="-50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MX"/>
          </a:p>
        </p:txBody>
      </p:sp>
      <p:sp>
        <p:nvSpPr>
          <p:cNvPr id="3" name="Marcador de fecha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1060826-C523-4107-8173-6969DD7A08E4}" type="datetimeFigureOut">
              <a:rPr lang="es-MX" smtClean="0"/>
              <a:t>07/02/2023</a:t>
            </a:fld>
            <a:endParaRPr lang="es-MX"/>
          </a:p>
        </p:txBody>
      </p:sp>
      <p:sp>
        <p:nvSpPr>
          <p:cNvPr id="4" name="Marcador de pie de página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E142614-7BF4-4BD1-B775-FABE3CCA2980}" type="slidenum">
              <a:rPr lang="es-MX" smtClean="0"/>
              <a:t>‹Nº›</a:t>
            </a:fld>
            <a:endParaRPr lang="es-MX"/>
          </a:p>
        </p:txBody>
      </p:sp>
    </p:spTree>
    <p:extLst>
      <p:ext uri="{BB962C8B-B14F-4D97-AF65-F5344CB8AC3E}">
        <p14:creationId xmlns:p14="http://schemas.microsoft.com/office/powerpoint/2010/main" val="704904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DE6118-2437-4B30-8E3C-4D2BE6020583}" type="datetimeFigureOut">
              <a:rPr lang="en-US" smtClean="0"/>
              <a:pPr/>
              <a:t>2/7/2023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9683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25385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86202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121869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111412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28689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136049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DE6118-2437-4B30-8E3C-4D2BE6020583}"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00200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DE6118-2437-4B30-8E3C-4D2BE6020583}"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74287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36446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244167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55175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99296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79199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22320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74169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DE6118-2437-4B30-8E3C-4D2BE6020583}"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327180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DE6118-2437-4B30-8E3C-4D2BE6020583}" type="datetimeFigureOut">
              <a:rPr lang="en-US" smtClean="0"/>
              <a:pPr/>
              <a:t>2/7/2023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E57DC2-970A-4B3E-BB1C-7A09969E49DF}" type="slidenum">
              <a:rPr lang="en-US" smtClean="0"/>
              <a:pPr/>
              <a:t>‹Nº›</a:t>
            </a:fld>
            <a:endParaRPr lang="en-US" dirty="0"/>
          </a:p>
        </p:txBody>
      </p:sp>
    </p:spTree>
    <p:extLst>
      <p:ext uri="{BB962C8B-B14F-4D97-AF65-F5344CB8AC3E}">
        <p14:creationId xmlns:p14="http://schemas.microsoft.com/office/powerpoint/2010/main" val="8920269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4470" y="751352"/>
            <a:ext cx="8825658" cy="2677648"/>
          </a:xfrm>
        </p:spPr>
        <p:txBody>
          <a:bodyPr/>
          <a:lstStyle/>
          <a:p>
            <a:pPr algn="ctr"/>
            <a:r>
              <a:rPr lang="es-MX" sz="3600" dirty="0" smtClean="0"/>
              <a:t>Límites en los NNA, con firmeza, amor y respeto.</a:t>
            </a:r>
            <a:br>
              <a:rPr lang="es-MX" sz="3600" dirty="0" smtClean="0"/>
            </a:br>
            <a:r>
              <a:rPr lang="es-MX" sz="3600" dirty="0" smtClean="0"/>
              <a:t> </a:t>
            </a:r>
            <a:r>
              <a:rPr lang="es-MX" sz="2800" dirty="0"/>
              <a:t>D</a:t>
            </a:r>
            <a:r>
              <a:rPr lang="es-MX" sz="2800" dirty="0" smtClean="0"/>
              <a:t>esde la disciplina positiva y el respeto a los derechos humanos. </a:t>
            </a:r>
            <a:endParaRPr lang="es-MX" sz="2800" dirty="0"/>
          </a:p>
        </p:txBody>
      </p:sp>
      <p:sp>
        <p:nvSpPr>
          <p:cNvPr id="3" name="Subtítulo 2"/>
          <p:cNvSpPr>
            <a:spLocks noGrp="1"/>
          </p:cNvSpPr>
          <p:nvPr>
            <p:ph type="subTitle" idx="1"/>
          </p:nvPr>
        </p:nvSpPr>
        <p:spPr>
          <a:xfrm>
            <a:off x="2178537" y="5118574"/>
            <a:ext cx="8825658" cy="861420"/>
          </a:xfrm>
        </p:spPr>
        <p:txBody>
          <a:bodyPr/>
          <a:lstStyle/>
          <a:p>
            <a:pPr algn="r"/>
            <a:r>
              <a:rPr lang="es-MX" b="1" dirty="0" smtClean="0">
                <a:solidFill>
                  <a:schemeClr val="bg1"/>
                </a:solidFill>
              </a:rPr>
              <a:t>Lic. Patricia Domínguez Coronado </a:t>
            </a:r>
            <a:endParaRPr lang="es-MX" b="1" dirty="0">
              <a:solidFill>
                <a:schemeClr val="bg1"/>
              </a:solidFill>
            </a:endParaRPr>
          </a:p>
        </p:txBody>
      </p:sp>
      <p:pic>
        <p:nvPicPr>
          <p:cNvPr id="1026" name="Picture 2" descr="Cuáles son los Derechos de los niños y las niñas? Aquí te lo decimos –  Letra F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227" y="3429000"/>
            <a:ext cx="4128630" cy="281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4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463463" y="2367419"/>
            <a:ext cx="8730642" cy="3815219"/>
          </a:xfrm>
        </p:spPr>
        <p:txBody>
          <a:bodyPr>
            <a:normAutofit lnSpcReduction="10000"/>
          </a:bodyPr>
          <a:lstStyle/>
          <a:p>
            <a:r>
              <a:rPr lang="es-MX" dirty="0" smtClean="0"/>
              <a:t>Los limites son herramientas sociales que se enseñan en todo momento. </a:t>
            </a:r>
          </a:p>
          <a:p>
            <a:r>
              <a:rPr lang="es-MX" dirty="0" smtClean="0"/>
              <a:t>Si podemos enseñarles el sentido de ellos, lo harán de mejor forma. </a:t>
            </a:r>
          </a:p>
          <a:p>
            <a:r>
              <a:rPr lang="es-MX" dirty="0" smtClean="0"/>
              <a:t>Acompañarlos para que aprendan a tomar buenas decisiones.</a:t>
            </a:r>
          </a:p>
          <a:p>
            <a:r>
              <a:rPr lang="es-MX" dirty="0" smtClean="0"/>
              <a:t>Los NNA pueden equivocarse, es parte de su proceso de aprendizaje, el error es útil y necesario para superarse.  </a:t>
            </a:r>
          </a:p>
          <a:p>
            <a:r>
              <a:rPr lang="es-MX" dirty="0" smtClean="0"/>
              <a:t>Contribuye a su autoestima, todo error sirve para aprender, crecimiento ilimitado.  </a:t>
            </a:r>
          </a:p>
          <a:p>
            <a:r>
              <a:rPr lang="es-MX" dirty="0" smtClean="0"/>
              <a:t>Búsqueda de soluciones.</a:t>
            </a:r>
          </a:p>
          <a:p>
            <a:r>
              <a:rPr lang="es-MX" dirty="0" smtClean="0"/>
              <a:t>Curiosidad y necesidad de superación. </a:t>
            </a:r>
          </a:p>
          <a:p>
            <a:r>
              <a:rPr lang="es-MX" dirty="0" smtClean="0"/>
              <a:t>La finalidad es vivir experiencias y convertirse en personas felices y estables. </a:t>
            </a:r>
          </a:p>
          <a:p>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863" y="272051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62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73151" y="2302875"/>
            <a:ext cx="8825659" cy="3416300"/>
          </a:xfrm>
        </p:spPr>
        <p:txBody>
          <a:bodyPr/>
          <a:lstStyle/>
          <a:p>
            <a:pPr algn="just"/>
            <a:r>
              <a:rPr lang="es-MX" dirty="0" smtClean="0"/>
              <a:t>Como padres es importante tener claridad respecto a los limites que queremos establecer con los hijos. </a:t>
            </a:r>
          </a:p>
          <a:p>
            <a:pPr algn="just"/>
            <a:r>
              <a:rPr lang="es-MX" dirty="0" smtClean="0"/>
              <a:t>Y comprender que los NNA, necesitan sentir de nuestra parte:  CONFIANZA, SEGURIDAD</a:t>
            </a:r>
            <a:r>
              <a:rPr lang="es-MX" dirty="0"/>
              <a:t> </a:t>
            </a:r>
            <a:r>
              <a:rPr lang="es-MX" dirty="0" smtClean="0"/>
              <a:t>Y CAPACIDAD para querer aprender de nosotros y sentir conexión. </a:t>
            </a:r>
            <a:endParaRPr lang="es-MX" dirty="0"/>
          </a:p>
          <a:p>
            <a:pPr algn="just"/>
            <a:r>
              <a:rPr lang="es-MX" dirty="0" smtClean="0"/>
              <a:t>Una de las herramientas principales es la AMABILIDAD Y LA FIRMEZA: es decir mantenernos seguros ante un limite que se ha establecido, pero con amabilidad y respeto.  </a:t>
            </a:r>
          </a:p>
          <a:p>
            <a:pPr algn="just"/>
            <a:r>
              <a:rPr lang="es-MX" dirty="0" smtClean="0"/>
              <a:t>Y cuando no sabemos que hacer, detenernos y pensar, ser coherentes.  Reconocer que no siempre tenemos la respuesta. </a:t>
            </a:r>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810" y="2817726"/>
            <a:ext cx="27813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21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154954" y="2603500"/>
            <a:ext cx="7425375" cy="3416300"/>
          </a:xfrm>
        </p:spPr>
        <p:txBody>
          <a:bodyPr/>
          <a:lstStyle/>
          <a:p>
            <a:pPr algn="just"/>
            <a:r>
              <a:rPr lang="es-MX" dirty="0" smtClean="0"/>
              <a:t>Se requiere ver la necesidad que están manifestando los NNA, a través de la conducta.</a:t>
            </a:r>
          </a:p>
          <a:p>
            <a:pPr algn="just"/>
            <a:r>
              <a:rPr lang="es-MX" dirty="0" smtClean="0"/>
              <a:t>Afrontar la situación siendo firme y amable.</a:t>
            </a:r>
          </a:p>
          <a:p>
            <a:pPr algn="just"/>
            <a:r>
              <a:rPr lang="es-MX" dirty="0" smtClean="0"/>
              <a:t>Y reconocer que los NNA tienen derecho a expresar sus emociones, tienen derecho a enfadarse, validar la emoción y mantenernos firmes y tranquilos. </a:t>
            </a:r>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877" y="3165953"/>
            <a:ext cx="3053061" cy="196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17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¿Qué personas quisiéramos ver en nuestros hijos dentro de 20 años?</a:t>
            </a:r>
          </a:p>
          <a:p>
            <a:r>
              <a:rPr lang="es-MX" dirty="0" smtClean="0"/>
              <a:t>La infancia ya tiene estas habilidades sociales, requiere espacio en el presente para expresarlas. </a:t>
            </a:r>
          </a:p>
          <a:p>
            <a:r>
              <a:rPr lang="es-MX" dirty="0" smtClean="0"/>
              <a:t>Infancia: son seres completos. </a:t>
            </a:r>
          </a:p>
          <a:p>
            <a:r>
              <a:rPr lang="es-MX" dirty="0" smtClean="0"/>
              <a:t>Requieren experiencias sociales positivas. </a:t>
            </a:r>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492" y="3584791"/>
            <a:ext cx="3708464" cy="27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80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Los NNA requieren atención y libertad. </a:t>
            </a:r>
          </a:p>
          <a:p>
            <a:r>
              <a:rPr lang="es-MX" dirty="0" smtClean="0"/>
              <a:t>Nosotros queremos que nuestros hijos no sólo nos obedezcan, queremos que sean felices, aprendan a convivir y tengan un propósito en su vida. </a:t>
            </a:r>
          </a:p>
          <a:p>
            <a:r>
              <a:rPr lang="es-MX" dirty="0" smtClean="0"/>
              <a:t>Reflexionar sobre el propósito de la educación: ¿Queremos que obedezcan o que crezcan?</a:t>
            </a:r>
          </a:p>
          <a:p>
            <a:r>
              <a:rPr lang="es-MX" dirty="0" smtClean="0"/>
              <a:t>No condicionar conductas, sino potencializar al ser humano. </a:t>
            </a:r>
          </a:p>
          <a:p>
            <a:r>
              <a:rPr lang="es-MX" dirty="0" smtClean="0"/>
              <a:t>No juzga, acompaña y alienta.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5139" y="4475857"/>
            <a:ext cx="3437935" cy="158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91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Derechos de los NNA</a:t>
            </a:r>
            <a:endParaRPr lang="es-MX" dirty="0"/>
          </a:p>
        </p:txBody>
      </p:sp>
      <p:sp>
        <p:nvSpPr>
          <p:cNvPr id="3" name="Marcador de contenido 2"/>
          <p:cNvSpPr>
            <a:spLocks noGrp="1"/>
          </p:cNvSpPr>
          <p:nvPr>
            <p:ph idx="1"/>
          </p:nvPr>
        </p:nvSpPr>
        <p:spPr>
          <a:xfrm>
            <a:off x="1154954" y="2603500"/>
            <a:ext cx="5521419" cy="3416300"/>
          </a:xfrm>
        </p:spPr>
        <p:txBody>
          <a:bodyPr/>
          <a:lstStyle/>
          <a:p>
            <a:pPr algn="just"/>
            <a:r>
              <a:rPr lang="es-MX" dirty="0"/>
              <a:t>Los NNA tienen derecho a vivir en familia</a:t>
            </a:r>
            <a:r>
              <a:rPr lang="es-MX" dirty="0" smtClean="0"/>
              <a:t>.</a:t>
            </a:r>
          </a:p>
          <a:p>
            <a:pPr algn="just"/>
            <a:r>
              <a:rPr lang="es-MX" b="1" dirty="0"/>
              <a:t>Derecho</a:t>
            </a:r>
            <a:r>
              <a:rPr lang="es-MX" dirty="0"/>
              <a:t> a vivir en condiciones de bienestar y a un sano desarrollo integral;</a:t>
            </a:r>
          </a:p>
          <a:p>
            <a:pPr algn="just"/>
            <a:r>
              <a:rPr lang="es-MX" dirty="0" smtClean="0"/>
              <a:t>  </a:t>
            </a:r>
            <a:endParaRPr lang="es-MX" dirty="0"/>
          </a:p>
        </p:txBody>
      </p:sp>
      <p:pic>
        <p:nvPicPr>
          <p:cNvPr id="4" name="Picture 6" descr="TOMi.digital - El ser humano llamado a vivir en familia. 7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889" y="2566453"/>
            <a:ext cx="4897706" cy="2751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¿Cómo </a:t>
            </a:r>
            <a:r>
              <a:rPr lang="es-MX" b="1" dirty="0"/>
              <a:t>poner </a:t>
            </a:r>
            <a:r>
              <a:rPr lang="es-MX" b="1" dirty="0" smtClean="0"/>
              <a:t>limites?</a:t>
            </a:r>
            <a:r>
              <a:rPr lang="es-MX" b="1" dirty="0"/>
              <a:t/>
            </a:r>
            <a:br>
              <a:rPr lang="es-MX" b="1" dirty="0"/>
            </a:br>
            <a:endParaRPr lang="es-MX" dirty="0"/>
          </a:p>
        </p:txBody>
      </p:sp>
      <p:sp>
        <p:nvSpPr>
          <p:cNvPr id="3" name="Marcador de contenido 2"/>
          <p:cNvSpPr>
            <a:spLocks noGrp="1"/>
          </p:cNvSpPr>
          <p:nvPr>
            <p:ph idx="1"/>
          </p:nvPr>
        </p:nvSpPr>
        <p:spPr>
          <a:xfrm>
            <a:off x="437882" y="2446986"/>
            <a:ext cx="7662929" cy="3572814"/>
          </a:xfrm>
        </p:spPr>
        <p:txBody>
          <a:bodyPr>
            <a:normAutofit/>
          </a:bodyPr>
          <a:lstStyle/>
          <a:p>
            <a:pPr algn="just"/>
            <a:r>
              <a:rPr lang="es-MX" dirty="0" smtClean="0"/>
              <a:t>La Disciplina </a:t>
            </a:r>
            <a:r>
              <a:rPr lang="es-MX" dirty="0"/>
              <a:t>Positiva propone una puesta de límites en conjunto con los niños porque cuando ellos son tomados en cuenta, sobretodo en situaciones donde son protagonistas, se muestran más dispuestos y colaboradores. Esto sucede así porque los niños al ser considerarlos se sienten respetados y valiosos,</a:t>
            </a:r>
          </a:p>
          <a:p>
            <a:pPr algn="just"/>
            <a:r>
              <a:rPr lang="es-MX" dirty="0"/>
              <a:t>L</a:t>
            </a:r>
            <a:r>
              <a:rPr lang="es-MX" dirty="0" smtClean="0"/>
              <a:t>o </a:t>
            </a:r>
            <a:r>
              <a:rPr lang="es-MX" dirty="0"/>
              <a:t>cual les provoca un sentimiento de bienestar y disposición. </a:t>
            </a:r>
            <a:endParaRPr lang="es-MX" dirty="0" smtClean="0"/>
          </a:p>
          <a:p>
            <a:pPr algn="just"/>
            <a:r>
              <a:rPr lang="es-MX" dirty="0" smtClean="0"/>
              <a:t>En </a:t>
            </a:r>
            <a:r>
              <a:rPr lang="es-MX" dirty="0"/>
              <a:t>este sentido padres e hijos hablarán de las reglas de la casa y el por qué los límites son importantes. Por ejemplo, pueden idear juntos cuales son los límites para ver la televisión, jugar, el momento de hacer la tarea, ordenar su cuarto, la hora de ir a dormir, etc.</a:t>
            </a:r>
          </a:p>
          <a:p>
            <a:endParaRPr lang="es-MX" dirty="0"/>
          </a:p>
        </p:txBody>
      </p:sp>
      <p:pic>
        <p:nvPicPr>
          <p:cNvPr id="3074" name="Picture 2" descr="Cómo poner límites a los niños con respeto y empatía: siete claves de la  disciplina posi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962" y="2749947"/>
            <a:ext cx="3658932" cy="244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5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Limites</a:t>
            </a:r>
            <a:br>
              <a:rPr lang="es-MX" b="1" dirty="0"/>
            </a:br>
            <a:endParaRPr lang="es-MX" dirty="0"/>
          </a:p>
        </p:txBody>
      </p:sp>
      <p:sp>
        <p:nvSpPr>
          <p:cNvPr id="3" name="Marcador de contenido 2"/>
          <p:cNvSpPr>
            <a:spLocks noGrp="1"/>
          </p:cNvSpPr>
          <p:nvPr>
            <p:ph idx="1"/>
          </p:nvPr>
        </p:nvSpPr>
        <p:spPr>
          <a:xfrm>
            <a:off x="313900" y="2385135"/>
            <a:ext cx="7397085" cy="3961073"/>
          </a:xfrm>
        </p:spPr>
        <p:txBody>
          <a:bodyPr>
            <a:normAutofit lnSpcReduction="10000"/>
          </a:bodyPr>
          <a:lstStyle/>
          <a:p>
            <a:pPr algn="just"/>
            <a:r>
              <a:rPr lang="es-MX" dirty="0" smtClean="0"/>
              <a:t>Los </a:t>
            </a:r>
            <a:r>
              <a:rPr lang="es-MX" dirty="0"/>
              <a:t>padres siempre serán quienes establezcan una pauta coherente ante el límite, pues el niño no puede decidir que su límite de ver la televisión será de 3 horas seguidas, pero sí podría decidir que llegando de la escuela le gustaría descansar mirando la televisión el tiempo que se acuerde y que luego de ese tiempo le tocará hacer la tarea. </a:t>
            </a:r>
            <a:r>
              <a:rPr lang="es-MX" dirty="0">
                <a:solidFill>
                  <a:srgbClr val="FF0000"/>
                </a:solidFill>
              </a:rPr>
              <a:t>Hay límites en los cuales los niños no pueden participar en su implementación porque no son opcionales como por ejemplo: insultar, pegar, agredir, robar o morder a otras personas.</a:t>
            </a:r>
          </a:p>
          <a:p>
            <a:pPr algn="just"/>
            <a:r>
              <a:rPr lang="es-MX" dirty="0"/>
              <a:t>Tampoco pueden participar de la puesta de límites que tienen que ver con su seguridad como por ejemplo: no cruzar la calle con luz roja, usar cinturón de seguridad, jugar con fuego o tocar los enchufes por citar algunos</a:t>
            </a:r>
            <a:r>
              <a:rPr lang="es-MX" dirty="0" smtClean="0"/>
              <a:t>.</a:t>
            </a:r>
            <a:endParaRPr lang="es-MX" dirty="0"/>
          </a:p>
        </p:txBody>
      </p:sp>
      <p:pic>
        <p:nvPicPr>
          <p:cNvPr id="5122" name="Picture 2" descr="10 consejos para limitar el uso de la televisión en niños - ClikiSalud.net  | Fundación Carlos Sl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713" y="2784142"/>
            <a:ext cx="3843307" cy="201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5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1154955" y="2603500"/>
            <a:ext cx="6064712" cy="3416300"/>
          </a:xfrm>
        </p:spPr>
        <p:txBody>
          <a:bodyPr/>
          <a:lstStyle/>
          <a:p>
            <a:r>
              <a:rPr lang="es-MX" dirty="0" smtClean="0"/>
              <a:t>Tenemos un cochecito. </a:t>
            </a:r>
          </a:p>
          <a:p>
            <a:r>
              <a:rPr lang="es-MX" dirty="0" smtClean="0"/>
              <a:t>Que recorrerá un camino. </a:t>
            </a:r>
          </a:p>
          <a:p>
            <a:r>
              <a:rPr lang="es-MX" dirty="0" smtClean="0"/>
              <a:t>Con dos vallas de seguridad: Respeto por uno mismo y por los demás; y Seguridad física y emocional. </a:t>
            </a:r>
          </a:p>
          <a:p>
            <a:r>
              <a:rPr lang="es-MX" dirty="0" smtClean="0"/>
              <a:t>Propósitos: disfrutar el camino, aprender a convivir y tener un propósito de vida. </a:t>
            </a:r>
          </a:p>
          <a:p>
            <a:r>
              <a:rPr lang="es-MX" dirty="0" smtClean="0"/>
              <a:t>Llegar a: Pertenencia y Significado. </a:t>
            </a:r>
          </a:p>
          <a:p>
            <a:endParaRPr lang="es-MX" dirty="0" smtClean="0"/>
          </a:p>
          <a:p>
            <a:endParaRPr lang="es-MX" dirty="0"/>
          </a:p>
        </p:txBody>
      </p:sp>
      <p:pic>
        <p:nvPicPr>
          <p:cNvPr id="10242" name="Picture 2" descr="Un Autobús Rojo De Dibujos Animados Está Sonriendo En El Camino Fotos,  Retratos, Imágenes Y Fotografía De Archivo Libres De Derecho. Image  11197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023" y="973668"/>
            <a:ext cx="3845731" cy="544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3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r>
              <a:rPr lang="es-MX" sz="4400" dirty="0" smtClean="0"/>
              <a:t>GRACIAS </a:t>
            </a:r>
            <a:endParaRPr lang="es-MX" sz="4400" dirty="0"/>
          </a:p>
        </p:txBody>
      </p:sp>
    </p:spTree>
    <p:extLst>
      <p:ext uri="{BB962C8B-B14F-4D97-AF65-F5344CB8AC3E}">
        <p14:creationId xmlns:p14="http://schemas.microsoft.com/office/powerpoint/2010/main" val="342193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Crianza respetuosa. </a:t>
            </a:r>
            <a:endParaRPr lang="es-MX" dirty="0"/>
          </a:p>
        </p:txBody>
      </p:sp>
      <p:sp>
        <p:nvSpPr>
          <p:cNvPr id="3" name="Marcador de contenido 2"/>
          <p:cNvSpPr>
            <a:spLocks noGrp="1"/>
          </p:cNvSpPr>
          <p:nvPr>
            <p:ph idx="1"/>
          </p:nvPr>
        </p:nvSpPr>
        <p:spPr>
          <a:xfrm>
            <a:off x="1154954" y="2603500"/>
            <a:ext cx="9531243" cy="439951"/>
          </a:xfrm>
        </p:spPr>
        <p:txBody>
          <a:bodyPr/>
          <a:lstStyle/>
          <a:p>
            <a:r>
              <a:rPr lang="es-MX" cap="all" dirty="0">
                <a:latin typeface="Arial Black" panose="020B0A04020102020204" pitchFamily="34" charset="0"/>
              </a:rPr>
              <a:t>LOS INSULTOS Y AGRESIONES DAÑAN TANTO COMO LOS GOLPES</a:t>
            </a:r>
            <a:endParaRPr lang="es-MX" dirty="0">
              <a:latin typeface="Arial Black" panose="020B0A04020102020204" pitchFamily="34" charset="0"/>
            </a:endParaRPr>
          </a:p>
        </p:txBody>
      </p:sp>
      <p:pic>
        <p:nvPicPr>
          <p:cNvPr id="6146" name="Picture 2" descr="Lanza UNICEF herramientas de crianza posi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35" y="3294168"/>
            <a:ext cx="4817658" cy="321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10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VIDEO: Cuidar</a:t>
            </a:r>
            <a:r>
              <a:rPr lang="es-MX" sz="3200" dirty="0"/>
              <a:t>, guiar y educar con respeto. </a:t>
            </a:r>
            <a:r>
              <a:rPr lang="es-MX" dirty="0"/>
              <a:t/>
            </a:r>
            <a:br>
              <a:rPr lang="es-MX" dirty="0"/>
            </a:br>
            <a:endParaRPr lang="es-MX" dirty="0"/>
          </a:p>
        </p:txBody>
      </p:sp>
      <p:sp>
        <p:nvSpPr>
          <p:cNvPr id="3" name="2 Marcador de contenido"/>
          <p:cNvSpPr>
            <a:spLocks noGrp="1"/>
          </p:cNvSpPr>
          <p:nvPr>
            <p:ph idx="1"/>
          </p:nvPr>
        </p:nvSpPr>
        <p:spPr/>
        <p:txBody>
          <a:bodyPr/>
          <a:lstStyle/>
          <a:p>
            <a:endParaRPr lang="es-MX" dirty="0"/>
          </a:p>
        </p:txBody>
      </p:sp>
    </p:spTree>
    <p:extLst>
      <p:ext uri="{BB962C8B-B14F-4D97-AF65-F5344CB8AC3E}">
        <p14:creationId xmlns:p14="http://schemas.microsoft.com/office/powerpoint/2010/main" val="69988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Datos  UNICEF</a:t>
            </a:r>
            <a:endParaRPr lang="es-MX" dirty="0"/>
          </a:p>
        </p:txBody>
      </p:sp>
      <p:sp>
        <p:nvSpPr>
          <p:cNvPr id="3" name="Marcador de contenido 2"/>
          <p:cNvSpPr>
            <a:spLocks noGrp="1"/>
          </p:cNvSpPr>
          <p:nvPr>
            <p:ph idx="1"/>
          </p:nvPr>
        </p:nvSpPr>
        <p:spPr/>
        <p:txBody>
          <a:bodyPr>
            <a:normAutofit fontScale="92500" lnSpcReduction="10000"/>
          </a:bodyPr>
          <a:lstStyle/>
          <a:p>
            <a:pPr algn="just"/>
            <a:r>
              <a:rPr lang="es-MX" b="1" dirty="0"/>
              <a:t>1 de cada 2 niñas</a:t>
            </a:r>
            <a:r>
              <a:rPr lang="es-MX" dirty="0"/>
              <a:t>, niños y adolescentes ha sufrido alguna agresión psicológica </a:t>
            </a:r>
            <a:r>
              <a:rPr lang="es-MX" dirty="0" smtClean="0"/>
              <a:t>por </a:t>
            </a:r>
            <a:r>
              <a:rPr lang="es-MX" dirty="0"/>
              <a:t>un algún miembro de su familia</a:t>
            </a:r>
            <a:r>
              <a:rPr lang="es-MX" dirty="0" smtClean="0"/>
              <a:t>.</a:t>
            </a:r>
          </a:p>
          <a:p>
            <a:pPr algn="just"/>
            <a:r>
              <a:rPr lang="es-MX" b="1" dirty="0"/>
              <a:t>6 de cada 10 niñas, niños y adolescentes </a:t>
            </a:r>
            <a:r>
              <a:rPr lang="es-MX" dirty="0"/>
              <a:t>entre 1 y 14 años han experimentado algún método violento de disciplina infantil en sus hogares</a:t>
            </a:r>
            <a:r>
              <a:rPr lang="es-MX" dirty="0" smtClean="0"/>
              <a:t>.</a:t>
            </a:r>
          </a:p>
          <a:p>
            <a:pPr algn="just"/>
            <a:r>
              <a:rPr lang="es-MX" b="1" dirty="0"/>
              <a:t>1 de cada 15 niños y niñas </a:t>
            </a:r>
            <a:r>
              <a:rPr lang="es-MX" dirty="0"/>
              <a:t>ha recibido alguna forma de castigo físico severo (jalones de orejas, bofetadas, manotazos o golpes fuertes) como método de disciplina</a:t>
            </a:r>
            <a:r>
              <a:rPr lang="es-MX" dirty="0" smtClean="0"/>
              <a:t>.</a:t>
            </a:r>
          </a:p>
          <a:p>
            <a:pPr algn="just"/>
            <a:r>
              <a:rPr lang="es-MX" dirty="0"/>
              <a:t>La escuela y la vía pública son dos entornos donde suceden </a:t>
            </a:r>
            <a:r>
              <a:rPr lang="es-MX" b="1" dirty="0"/>
              <a:t>8 de cada 10 agresiones contra niñas, niños y adolescentes entre 10 y 17 años</a:t>
            </a:r>
            <a:r>
              <a:rPr lang="es-MX" dirty="0" smtClean="0"/>
              <a:t>.</a:t>
            </a:r>
          </a:p>
          <a:p>
            <a:pPr algn="just"/>
            <a:r>
              <a:rPr lang="es-MX" b="1" dirty="0"/>
              <a:t>1 de cada 10 niñas, niños y adolescentes entre los 10 y 17 años ha sufrido algún tipo de agresión en el hogar</a:t>
            </a:r>
            <a:r>
              <a:rPr lang="es-MX" dirty="0"/>
              <a:t>. Las niñas y adolescentes son las más afectadas, ya que 7 de cada 10 fueron víctimas de agresión en sus hogares.</a:t>
            </a:r>
          </a:p>
        </p:txBody>
      </p:sp>
    </p:spTree>
    <p:extLst>
      <p:ext uri="{BB962C8B-B14F-4D97-AF65-F5344CB8AC3E}">
        <p14:creationId xmlns:p14="http://schemas.microsoft.com/office/powerpoint/2010/main" val="330527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CRIAR SIN VIOLENCIA</a:t>
            </a:r>
            <a:br>
              <a:rPr lang="es-MX" dirty="0"/>
            </a:br>
            <a:endParaRPr lang="es-MX" dirty="0"/>
          </a:p>
        </p:txBody>
      </p:sp>
      <p:sp>
        <p:nvSpPr>
          <p:cNvPr id="3" name="Marcador de contenido 2"/>
          <p:cNvSpPr>
            <a:spLocks noGrp="1"/>
          </p:cNvSpPr>
          <p:nvPr>
            <p:ph idx="1"/>
          </p:nvPr>
        </p:nvSpPr>
        <p:spPr>
          <a:xfrm>
            <a:off x="254203" y="2344193"/>
            <a:ext cx="7784328" cy="4315914"/>
          </a:xfrm>
        </p:spPr>
        <p:txBody>
          <a:bodyPr>
            <a:normAutofit fontScale="92500" lnSpcReduction="10000"/>
          </a:bodyPr>
          <a:lstStyle/>
          <a:p>
            <a:pPr algn="just"/>
            <a:r>
              <a:rPr lang="es-MX" dirty="0" smtClean="0"/>
              <a:t>El </a:t>
            </a:r>
            <a:r>
              <a:rPr lang="es-MX" dirty="0"/>
              <a:t>uso de métodos de disciplina violenta -como golpes, tirones de pelo u orejas, insultos, </a:t>
            </a:r>
            <a:r>
              <a:rPr lang="es-MX" dirty="0" err="1"/>
              <a:t>atemorización</a:t>
            </a:r>
            <a:r>
              <a:rPr lang="es-MX" dirty="0"/>
              <a:t> o amenazas- pueden dar la impresión de ser efectivos porque los niños tienden a obedecer a los adultos que los ejercen en el corto plazo; pero, a largo plazo, lo que ocasionan son daños emocionales con efectos que pueden ser permanentes</a:t>
            </a:r>
            <a:r>
              <a:rPr lang="es-MX" dirty="0" smtClean="0"/>
              <a:t>.</a:t>
            </a:r>
          </a:p>
          <a:p>
            <a:pPr algn="just"/>
            <a:r>
              <a:rPr lang="es-MX" dirty="0" smtClean="0"/>
              <a:t> </a:t>
            </a:r>
            <a:r>
              <a:rPr lang="es-MX" dirty="0"/>
              <a:t>La violencia física o psicológica no enseña a portarse bien, sino a evitar el castigo. Por ese camino, los niños solo aprenden qué tienen que hacer para no enojar al castigador</a:t>
            </a:r>
            <a:r>
              <a:rPr lang="es-MX" dirty="0" smtClean="0"/>
              <a:t>.</a:t>
            </a:r>
          </a:p>
          <a:p>
            <a:pPr algn="just"/>
            <a:r>
              <a:rPr lang="es-MX" dirty="0" smtClean="0"/>
              <a:t> </a:t>
            </a:r>
            <a:r>
              <a:rPr lang="es-MX" dirty="0"/>
              <a:t>El niño o niña agredido aprenderá que los problemas deben enfrentarse con violencia y aplicará esta enseñanza en todos los ámbitos de su vida. </a:t>
            </a:r>
            <a:endParaRPr lang="es-MX" dirty="0" smtClean="0"/>
          </a:p>
          <a:p>
            <a:pPr algn="just"/>
            <a:r>
              <a:rPr lang="es-MX" dirty="0" smtClean="0"/>
              <a:t>En </a:t>
            </a:r>
            <a:r>
              <a:rPr lang="es-MX" dirty="0"/>
              <a:t>consecuencia, la persistencia de estas conductas acaba generando una sociedad violenta, que utiliza la violencia como mecanismo para resolver conflictos.</a:t>
            </a:r>
          </a:p>
          <a:p>
            <a:endParaRPr lang="es-MX" dirty="0"/>
          </a:p>
        </p:txBody>
      </p:sp>
      <p:pic>
        <p:nvPicPr>
          <p:cNvPr id="7172" name="Picture 4" descr="Efectos del castigo a niños, según pediatras - Salud - ELTIEMP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322" y="2825678"/>
            <a:ext cx="3325596" cy="222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61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72956" y="2634019"/>
            <a:ext cx="7847462" cy="3713328"/>
          </a:xfrm>
        </p:spPr>
        <p:txBody>
          <a:bodyPr/>
          <a:lstStyle/>
          <a:p>
            <a:pPr algn="just"/>
            <a:r>
              <a:rPr lang="es-MX" dirty="0"/>
              <a:t>Independientemente de la naturaleza o la gravedad del acto, todas las formas de violencia que viven los niños, niñas y adolescentes son perjudiciales por lo que es necesario prevenirla y atender sus consecuencias cuando ocurre. </a:t>
            </a:r>
            <a:endParaRPr lang="es-MX" dirty="0" smtClean="0"/>
          </a:p>
          <a:p>
            <a:pPr algn="just"/>
            <a:r>
              <a:rPr lang="es-MX" dirty="0" smtClean="0"/>
              <a:t>La </a:t>
            </a:r>
            <a:r>
              <a:rPr lang="es-MX" dirty="0"/>
              <a:t>violencia impide a las y los niños recibir una educación de calidad ya que reduce su capacidad de aprendizaje.​</a:t>
            </a:r>
          </a:p>
          <a:p>
            <a:endParaRPr lang="es-MX" dirty="0"/>
          </a:p>
        </p:txBody>
      </p:sp>
      <p:pic>
        <p:nvPicPr>
          <p:cNvPr id="8194" name="Picture 2" descr="EL CASTIGO FÍSICO A LOS NIÑOS - Misioneros Redentori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283" y="2827858"/>
            <a:ext cx="3653904" cy="274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3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 disciplina positiva </a:t>
            </a:r>
            <a:endParaRPr lang="es-MX" dirty="0"/>
          </a:p>
        </p:txBody>
      </p:sp>
      <p:sp>
        <p:nvSpPr>
          <p:cNvPr id="3" name="Marcador de contenido 2"/>
          <p:cNvSpPr>
            <a:spLocks noGrp="1"/>
          </p:cNvSpPr>
          <p:nvPr>
            <p:ph idx="1"/>
          </p:nvPr>
        </p:nvSpPr>
        <p:spPr>
          <a:xfrm>
            <a:off x="413360" y="2342367"/>
            <a:ext cx="7352778" cy="3852797"/>
          </a:xfrm>
        </p:spPr>
        <p:txBody>
          <a:bodyPr>
            <a:normAutofit/>
          </a:bodyPr>
          <a:lstStyle/>
          <a:p>
            <a:pPr algn="just"/>
            <a:r>
              <a:rPr lang="es-MX" dirty="0" smtClean="0"/>
              <a:t>Invita a realizar un cambio de paradigma hacia la niñez. </a:t>
            </a:r>
          </a:p>
          <a:p>
            <a:pPr algn="just"/>
            <a:r>
              <a:rPr lang="es-MX" dirty="0" smtClean="0"/>
              <a:t>Implica educar, acompañar y relacionarse socialmente. </a:t>
            </a:r>
          </a:p>
          <a:p>
            <a:pPr algn="just"/>
            <a:r>
              <a:rPr lang="es-MX" dirty="0" smtClean="0"/>
              <a:t>Reconocer que los seres humanos, somos seres sociales, que tenemos la necesidad de pertenencia: de ser vistos, de formar parte de un grupo. </a:t>
            </a:r>
          </a:p>
          <a:p>
            <a:pPr algn="just"/>
            <a:r>
              <a:rPr lang="es-MX" dirty="0" smtClean="0"/>
              <a:t>Contamos con una lógica privada, es decir cada persona ve el mundo de forma diferente, en tal sentido: </a:t>
            </a:r>
          </a:p>
          <a:p>
            <a:pPr lvl="1" algn="just"/>
            <a:r>
              <a:rPr lang="es-MX" dirty="0" smtClean="0"/>
              <a:t>No existen malos comportamientos, sino malas decisiones o momentos de necesidades fisiológicas que nos desbordan.  Los NNA pueden tomar decisiones inapropiadas. </a:t>
            </a:r>
          </a:p>
          <a:p>
            <a:pPr lvl="1" algn="just"/>
            <a:r>
              <a:rPr lang="es-MX" dirty="0" smtClean="0"/>
              <a:t>Podemos ver estas situaciones desde la empatía y la compasión. </a:t>
            </a:r>
          </a:p>
          <a:p>
            <a:pPr lvl="1"/>
            <a:endParaRPr lang="es-MX" dirty="0"/>
          </a:p>
          <a:p>
            <a:pPr lvl="1"/>
            <a:endParaRPr lang="es-MX" dirty="0" smtClean="0"/>
          </a:p>
          <a:p>
            <a:pPr lvl="1"/>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965" y="2818356"/>
            <a:ext cx="3946519" cy="230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9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Todo comportamiento tiene un propósito: </a:t>
            </a:r>
            <a:endParaRPr lang="es-MX" dirty="0"/>
          </a:p>
        </p:txBody>
      </p:sp>
      <p:sp>
        <p:nvSpPr>
          <p:cNvPr id="3" name="Marcador de contenido 2"/>
          <p:cNvSpPr>
            <a:spLocks noGrp="1"/>
          </p:cNvSpPr>
          <p:nvPr>
            <p:ph idx="1"/>
          </p:nvPr>
        </p:nvSpPr>
        <p:spPr>
          <a:xfrm>
            <a:off x="636340" y="2507965"/>
            <a:ext cx="7306658" cy="3416300"/>
          </a:xfrm>
        </p:spPr>
        <p:txBody>
          <a:bodyPr/>
          <a:lstStyle/>
          <a:p>
            <a:r>
              <a:rPr lang="es-MX" dirty="0" smtClean="0"/>
              <a:t>Para entender la lógica privada: </a:t>
            </a:r>
          </a:p>
          <a:p>
            <a:pPr lvl="1"/>
            <a:r>
              <a:rPr lang="es-MX" dirty="0"/>
              <a:t>P</a:t>
            </a:r>
            <a:r>
              <a:rPr lang="es-MX" dirty="0" smtClean="0"/>
              <a:t>odemos acompañar los procesos de aprendizaje de los NNA, </a:t>
            </a:r>
          </a:p>
          <a:p>
            <a:pPr lvl="1"/>
            <a:r>
              <a:rPr lang="es-MX" dirty="0" smtClean="0"/>
              <a:t>Ayudarlos a tomar decisiones respetuosas consigo mismos, con los demás y con el entorno. </a:t>
            </a:r>
          </a:p>
          <a:p>
            <a:pPr lvl="1"/>
            <a:endParaRPr lang="es-MX" dirty="0"/>
          </a:p>
          <a:p>
            <a:pPr lvl="1"/>
            <a:r>
              <a:rPr lang="es-MX" dirty="0" smtClean="0"/>
              <a:t>Dejar de juzgar las conductas y actuar en consecuencia con castigos, ignorarlos, o refuerzo. </a:t>
            </a:r>
          </a:p>
        </p:txBody>
      </p:sp>
      <p:pic>
        <p:nvPicPr>
          <p:cNvPr id="9218" name="Picture 2" descr="Mercado de La Buena Vida, un plan eco para ir con niños | Madrid, Martina &amp;  mys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601" y="2825087"/>
            <a:ext cx="3773532" cy="252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24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
        <p:nvSpPr>
          <p:cNvPr id="4" name="AutoShape 2" descr="Principios de disciplina positiva: infografía – Maternidad Continu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Principios de disciplina positiva: infografía – Maternidad Continu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Principios de disciplina positiva: infografía – Maternidad Continuu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963" y="1246797"/>
            <a:ext cx="4609078" cy="460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17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604</TotalTime>
  <Words>1253</Words>
  <Application>Microsoft Office PowerPoint</Application>
  <PresentationFormat>Personalizado</PresentationFormat>
  <Paragraphs>73</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Sala de reuniones Ion</vt:lpstr>
      <vt:lpstr>Límites en los NNA, con firmeza, amor y respeto.  Desde la disciplina positiva y el respeto a los derechos humanos. </vt:lpstr>
      <vt:lpstr>Crianza respetuosa. </vt:lpstr>
      <vt:lpstr>VIDEO: Cuidar, guiar y educar con respeto.  </vt:lpstr>
      <vt:lpstr>Datos  UNICEF</vt:lpstr>
      <vt:lpstr>CRIAR SIN VIOLENCIA </vt:lpstr>
      <vt:lpstr>Presentación de PowerPoint</vt:lpstr>
      <vt:lpstr>La disciplina positiva </vt:lpstr>
      <vt:lpstr>Todo comportamiento tiene un propósito: </vt:lpstr>
      <vt:lpstr>Presentación de PowerPoint</vt:lpstr>
      <vt:lpstr>Presentación de PowerPoint</vt:lpstr>
      <vt:lpstr>Presentación de PowerPoint</vt:lpstr>
      <vt:lpstr>Presentación de PowerPoint</vt:lpstr>
      <vt:lpstr>Presentación de PowerPoint</vt:lpstr>
      <vt:lpstr>Presentación de PowerPoint</vt:lpstr>
      <vt:lpstr>Derechos de los NNA</vt:lpstr>
      <vt:lpstr>¿Cómo poner limites? </vt:lpstr>
      <vt:lpstr>Limites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Límites saludables.</dc:title>
  <dc:creator>Capacitación</dc:creator>
  <cp:lastModifiedBy>capacitación</cp:lastModifiedBy>
  <cp:revision>29</cp:revision>
  <cp:lastPrinted>2023-02-07T21:51:09Z</cp:lastPrinted>
  <dcterms:created xsi:type="dcterms:W3CDTF">2023-01-25T19:42:01Z</dcterms:created>
  <dcterms:modified xsi:type="dcterms:W3CDTF">2023-02-08T03:08:03Z</dcterms:modified>
</cp:coreProperties>
</file>