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3"/>
  </p:notesMasterIdLst>
  <p:sldIdLst>
    <p:sldId id="256" r:id="rId2"/>
    <p:sldId id="352" r:id="rId3"/>
    <p:sldId id="356" r:id="rId4"/>
    <p:sldId id="353" r:id="rId5"/>
    <p:sldId id="354" r:id="rId6"/>
    <p:sldId id="355" r:id="rId7"/>
    <p:sldId id="340" r:id="rId8"/>
    <p:sldId id="358" r:id="rId9"/>
    <p:sldId id="357" r:id="rId10"/>
    <p:sldId id="359" r:id="rId11"/>
    <p:sldId id="320" r:id="rId12"/>
    <p:sldId id="321" r:id="rId13"/>
    <p:sldId id="370" r:id="rId14"/>
    <p:sldId id="360" r:id="rId15"/>
    <p:sldId id="362" r:id="rId16"/>
    <p:sldId id="365" r:id="rId17"/>
    <p:sldId id="361" r:id="rId18"/>
    <p:sldId id="363" r:id="rId19"/>
    <p:sldId id="364" r:id="rId20"/>
    <p:sldId id="341" r:id="rId21"/>
    <p:sldId id="322" r:id="rId22"/>
    <p:sldId id="345" r:id="rId23"/>
    <p:sldId id="348" r:id="rId24"/>
    <p:sldId id="323" r:id="rId25"/>
    <p:sldId id="367" r:id="rId26"/>
    <p:sldId id="366" r:id="rId27"/>
    <p:sldId id="368" r:id="rId28"/>
    <p:sldId id="369" r:id="rId29"/>
    <p:sldId id="382" r:id="rId30"/>
    <p:sldId id="371" r:id="rId31"/>
    <p:sldId id="372" r:id="rId32"/>
    <p:sldId id="373" r:id="rId33"/>
    <p:sldId id="374" r:id="rId34"/>
    <p:sldId id="376" r:id="rId35"/>
    <p:sldId id="377" r:id="rId36"/>
    <p:sldId id="378" r:id="rId37"/>
    <p:sldId id="379" r:id="rId38"/>
    <p:sldId id="380" r:id="rId39"/>
    <p:sldId id="381" r:id="rId40"/>
    <p:sldId id="314" r:id="rId41"/>
    <p:sldId id="339" r:id="rId42"/>
  </p:sldIdLst>
  <p:sldSz cx="9144000" cy="5143500" type="screen16x9"/>
  <p:notesSz cx="6858000" cy="9144000"/>
  <p:embeddedFontLst>
    <p:embeddedFont>
      <p:font typeface="Agency FB" panose="020B0503020202020204" pitchFamily="34" charset="0"/>
      <p:regular r:id="rId44"/>
      <p:bold r:id="rId45"/>
    </p:embeddedFont>
    <p:embeddedFont>
      <p:font typeface="Raleway Thin" panose="020B0604020202020204" charset="0"/>
      <p:regular r:id="rId46"/>
      <p:bold r:id="rId47"/>
      <p:italic r:id="rId48"/>
      <p:boldItalic r:id="rId49"/>
    </p:embeddedFont>
    <p:embeddedFont>
      <p:font typeface="Satisfy" panose="020B0604020202020204" charset="0"/>
      <p:regular r:id="rId50"/>
    </p:embeddedFont>
    <p:embeddedFont>
      <p:font typeface="Abril Fatface" panose="020B0604020202020204" charset="0"/>
      <p:regular r:id="rId51"/>
    </p:embeddedFont>
    <p:embeddedFont>
      <p:font typeface="Didact Gothic" panose="020B0604020202020204" charset="0"/>
      <p:regular r:id="rId52"/>
    </p:embeddedFont>
    <p:embeddedFont>
      <p:font typeface="Barlow" panose="020B0604020202020204" charset="0"/>
      <p:regular r:id="rId53"/>
      <p:bold r:id="rId54"/>
    </p:embeddedFont>
    <p:embeddedFont>
      <p:font typeface="Calibri" panose="020F0502020204030204" pitchFamily="34" charset="0"/>
      <p:regular r:id="rId55"/>
      <p:bold r:id="rId56"/>
      <p:italic r:id="rId57"/>
      <p:boldItalic r:id="rId58"/>
    </p:embeddedFont>
    <p:embeddedFont>
      <p:font typeface="Roboto Slab" panose="020B0604020202020204" charset="0"/>
      <p:regular r:id="rId59"/>
      <p:bold r:id="rId60"/>
    </p:embeddedFont>
    <p:embeddedFont>
      <p:font typeface="Montserrat" panose="020B0604020202020204" charset="0"/>
      <p:regular r:id="rId61"/>
      <p:bold r:id="rId62"/>
      <p:italic r:id="rId63"/>
      <p:boldItalic r:id="rId64"/>
    </p:embeddedFont>
    <p:embeddedFont>
      <p:font typeface="Aldrich" panose="020B0604020202020204" charset="0"/>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A09410-F8A8-4BEE-A9E7-BA741030BE37}">
  <a:tblStyle styleId="{07A09410-F8A8-4BEE-A9E7-BA741030BE3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C07E80F-5B04-4A68-8AE0-D5BF51DB91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68"/>
  </p:normalViewPr>
  <p:slideViewPr>
    <p:cSldViewPr snapToGrid="0">
      <p:cViewPr varScale="1">
        <p:scale>
          <a:sx n="136" d="100"/>
          <a:sy n="136" d="100"/>
        </p:scale>
        <p:origin x="8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83065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12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26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33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17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36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820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855275"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0" name="Google Shape;30;p6"/>
          <p:cNvSpPr txBox="1">
            <a:spLocks noGrp="1"/>
          </p:cNvSpPr>
          <p:nvPr>
            <p:ph type="body" idx="2"/>
          </p:nvPr>
        </p:nvSpPr>
        <p:spPr>
          <a:xfrm>
            <a:off x="4110568"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0"/>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114454"/>
              </a:solidFill>
              <a:effectLst/>
              <a:uLnTx/>
              <a:uFillTx/>
              <a:latin typeface="Arial"/>
              <a:cs typeface="Arial"/>
              <a:sym typeface="Arial"/>
            </a:endParaRPr>
          </a:p>
        </p:txBody>
      </p:sp>
      <p:sp>
        <p:nvSpPr>
          <p:cNvPr id="84" name="Google Shape;84;p10"/>
          <p:cNvSpPr/>
          <p:nvPr/>
        </p:nvSpPr>
        <p:spPr>
          <a:xfrm>
            <a:off x="0" y="500625"/>
            <a:ext cx="247200" cy="1058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10"/>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10"/>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10"/>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defTabSz="914378"/>
            <a:fld id="{00000000-1234-1234-1234-123412341234}" type="slidenum">
              <a:rPr lang="en-US" smtClean="0"/>
              <a:pPr defTabSz="914378"/>
              <a:t>‹Nº›</a:t>
            </a:fld>
            <a:endParaRPr lang="en-US"/>
          </a:p>
        </p:txBody>
      </p:sp>
    </p:spTree>
    <p:extLst>
      <p:ext uri="{BB962C8B-B14F-4D97-AF65-F5344CB8AC3E}">
        <p14:creationId xmlns:p14="http://schemas.microsoft.com/office/powerpoint/2010/main" val="428607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8C5AED25-B6F4-45C3-AEDD-BD664A45A2B0}" type="datetimeFigureOut">
              <a:rPr lang="en-US" smtClean="0"/>
              <a:t>3/9/2023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6544C5E-CAE9-43B7-9A67-5BCF5DC4D862}" type="slidenum">
              <a:rPr lang="en-US" smtClean="0"/>
              <a:t>‹Nº›</a:t>
            </a:fld>
            <a:endParaRPr lang="en-US"/>
          </a:p>
        </p:txBody>
      </p:sp>
    </p:spTree>
    <p:extLst>
      <p:ext uri="{BB962C8B-B14F-4D97-AF65-F5344CB8AC3E}">
        <p14:creationId xmlns:p14="http://schemas.microsoft.com/office/powerpoint/2010/main" val="337954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Thin"/>
              <a:buChar char="𖤓"/>
              <a:defRPr sz="2200">
                <a:solidFill>
                  <a:schemeClr val="dk1"/>
                </a:solidFill>
                <a:latin typeface="Raleway Thin"/>
                <a:ea typeface="Raleway Thin"/>
                <a:cs typeface="Raleway Thin"/>
                <a:sym typeface="Raleway Thin"/>
              </a:defRPr>
            </a:lvl1pPr>
            <a:lvl2pPr marL="914400" lvl="1" indent="-368300" rtl="0">
              <a:lnSpc>
                <a:spcPct val="115000"/>
              </a:lnSpc>
              <a:spcBef>
                <a:spcPts val="600"/>
              </a:spcBef>
              <a:spcAft>
                <a:spcPts val="0"/>
              </a:spcAft>
              <a:buClr>
                <a:schemeClr val="accent1"/>
              </a:buClr>
              <a:buSzPts val="2200"/>
              <a:buFont typeface="Raleway Thin"/>
              <a:buChar char="𖡼"/>
              <a:defRPr sz="2200">
                <a:solidFill>
                  <a:schemeClr val="dk1"/>
                </a:solidFill>
                <a:latin typeface="Raleway Thin"/>
                <a:ea typeface="Raleway Thin"/>
                <a:cs typeface="Raleway Thin"/>
                <a:sym typeface="Raleway Thin"/>
              </a:defRPr>
            </a:lvl2pPr>
            <a:lvl3pPr marL="1371600" lvl="2" indent="-368300" rtl="0">
              <a:lnSpc>
                <a:spcPct val="115000"/>
              </a:lnSpc>
              <a:spcBef>
                <a:spcPts val="600"/>
              </a:spcBef>
              <a:spcAft>
                <a:spcPts val="0"/>
              </a:spcAft>
              <a:buClr>
                <a:schemeClr val="lt2"/>
              </a:buClr>
              <a:buSzPts val="2200"/>
              <a:buFont typeface="Raleway Thin"/>
              <a:buChar char="𖡼"/>
              <a:defRPr sz="2200">
                <a:solidFill>
                  <a:schemeClr val="dk1"/>
                </a:solidFill>
                <a:latin typeface="Raleway Thin"/>
                <a:ea typeface="Raleway Thin"/>
                <a:cs typeface="Raleway Thin"/>
                <a:sym typeface="Raleway Thin"/>
              </a:defRPr>
            </a:lvl3pPr>
            <a:lvl4pPr marL="1828800" lvl="3"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marL="2286000" lvl="4"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marL="2743200" lvl="5"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marL="3200400" lvl="6"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marL="3657600" lvl="7"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marL="4114800" lvl="8" indent="-368300" rtl="0">
              <a:lnSpc>
                <a:spcPct val="115000"/>
              </a:lnSpc>
              <a:spcBef>
                <a:spcPts val="600"/>
              </a:spcBef>
              <a:spcAft>
                <a:spcPts val="60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Thin"/>
                <a:ea typeface="Raleway Thin"/>
                <a:cs typeface="Raleway Thin"/>
                <a:sym typeface="Raleway Thin"/>
              </a:defRPr>
            </a:lvl1pPr>
            <a:lvl2pPr lvl="1" algn="r" rtl="0">
              <a:buNone/>
              <a:defRPr sz="1500">
                <a:solidFill>
                  <a:schemeClr val="lt1"/>
                </a:solidFill>
                <a:latin typeface="Raleway Thin"/>
                <a:ea typeface="Raleway Thin"/>
                <a:cs typeface="Raleway Thin"/>
                <a:sym typeface="Raleway Thin"/>
              </a:defRPr>
            </a:lvl2pPr>
            <a:lvl3pPr lvl="2" algn="r" rtl="0">
              <a:buNone/>
              <a:defRPr sz="1500">
                <a:solidFill>
                  <a:schemeClr val="lt1"/>
                </a:solidFill>
                <a:latin typeface="Raleway Thin"/>
                <a:ea typeface="Raleway Thin"/>
                <a:cs typeface="Raleway Thin"/>
                <a:sym typeface="Raleway Thin"/>
              </a:defRPr>
            </a:lvl3pPr>
            <a:lvl4pPr lvl="3" algn="r" rtl="0">
              <a:buNone/>
              <a:defRPr sz="1500">
                <a:solidFill>
                  <a:schemeClr val="lt1"/>
                </a:solidFill>
                <a:latin typeface="Raleway Thin"/>
                <a:ea typeface="Raleway Thin"/>
                <a:cs typeface="Raleway Thin"/>
                <a:sym typeface="Raleway Thin"/>
              </a:defRPr>
            </a:lvl4pPr>
            <a:lvl5pPr lvl="4" algn="r" rtl="0">
              <a:buNone/>
              <a:defRPr sz="1500">
                <a:solidFill>
                  <a:schemeClr val="lt1"/>
                </a:solidFill>
                <a:latin typeface="Raleway Thin"/>
                <a:ea typeface="Raleway Thin"/>
                <a:cs typeface="Raleway Thin"/>
                <a:sym typeface="Raleway Thin"/>
              </a:defRPr>
            </a:lvl5pPr>
            <a:lvl6pPr lvl="5" algn="r" rtl="0">
              <a:buNone/>
              <a:defRPr sz="1500">
                <a:solidFill>
                  <a:schemeClr val="lt1"/>
                </a:solidFill>
                <a:latin typeface="Raleway Thin"/>
                <a:ea typeface="Raleway Thin"/>
                <a:cs typeface="Raleway Thin"/>
                <a:sym typeface="Raleway Thin"/>
              </a:defRPr>
            </a:lvl6pPr>
            <a:lvl7pPr lvl="6" algn="r" rtl="0">
              <a:buNone/>
              <a:defRPr sz="1500">
                <a:solidFill>
                  <a:schemeClr val="lt1"/>
                </a:solidFill>
                <a:latin typeface="Raleway Thin"/>
                <a:ea typeface="Raleway Thin"/>
                <a:cs typeface="Raleway Thin"/>
                <a:sym typeface="Raleway Thin"/>
              </a:defRPr>
            </a:lvl7pPr>
            <a:lvl8pPr lvl="7" algn="r" rtl="0">
              <a:buNone/>
              <a:defRPr sz="1500">
                <a:solidFill>
                  <a:schemeClr val="lt1"/>
                </a:solidFill>
                <a:latin typeface="Raleway Thin"/>
                <a:ea typeface="Raleway Thin"/>
                <a:cs typeface="Raleway Thin"/>
                <a:sym typeface="Raleway Thin"/>
              </a:defRPr>
            </a:lvl8pPr>
            <a:lvl9pPr lvl="8" algn="r" rtl="0">
              <a:buNone/>
              <a:defRPr sz="1500">
                <a:solidFill>
                  <a:schemeClr val="lt1"/>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2" r:id="rId1"/>
    <p:sldLayoutId id="2147483660" r:id="rId2"/>
    <p:sldLayoutId id="214748366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idx="4294967295"/>
          </p:nvPr>
        </p:nvSpPr>
        <p:spPr>
          <a:xfrm>
            <a:off x="477249" y="150114"/>
            <a:ext cx="5851525" cy="1714500"/>
          </a:xfrm>
          <a:prstGeom prst="rect">
            <a:avLst/>
          </a:prstGeom>
        </p:spPr>
        <p:txBody>
          <a:bodyPr spcFirstLastPara="1" wrap="square" lIns="0" tIns="0" rIns="0" bIns="0" anchor="t" anchorCtr="0">
            <a:noAutofit/>
          </a:bodyPr>
          <a:lstStyle/>
          <a:p>
            <a:pPr lvl="0"/>
            <a:r>
              <a:rPr lang="es-ES" sz="10000" b="1" dirty="0">
                <a:solidFill>
                  <a:schemeClr val="tx1"/>
                </a:solidFill>
                <a:latin typeface="Agency FB" panose="020B0503020202020204" pitchFamily="34" charset="0"/>
              </a:rPr>
              <a:t/>
            </a:r>
            <a:br>
              <a:rPr lang="es-ES" sz="10000" b="1" dirty="0">
                <a:solidFill>
                  <a:schemeClr val="tx1"/>
                </a:solidFill>
                <a:latin typeface="Agency FB" panose="020B0503020202020204" pitchFamily="34" charset="0"/>
              </a:rPr>
            </a:br>
            <a:r>
              <a:rPr lang="es-ES" sz="6000" b="1" dirty="0">
                <a:solidFill>
                  <a:schemeClr val="tx1"/>
                </a:solidFill>
                <a:latin typeface="Agency FB" panose="020B0503020202020204" pitchFamily="34" charset="0"/>
              </a:rPr>
              <a:t>EDUCACIÓN INTEGRAL EN SEXUALIDAD </a:t>
            </a:r>
            <a:r>
              <a:rPr lang="es-ES" sz="6000" b="1">
                <a:solidFill>
                  <a:schemeClr val="tx1"/>
                </a:solidFill>
                <a:latin typeface="Agency FB" panose="020B0503020202020204" pitchFamily="34" charset="0"/>
              </a:rPr>
              <a:t/>
            </a:r>
            <a:br>
              <a:rPr lang="es-ES" sz="6000" b="1">
                <a:solidFill>
                  <a:schemeClr val="tx1"/>
                </a:solidFill>
                <a:latin typeface="Agency FB" panose="020B0503020202020204" pitchFamily="34" charset="0"/>
              </a:rPr>
            </a:br>
            <a:r>
              <a:rPr lang="es-ES" sz="2800" b="1">
                <a:solidFill>
                  <a:schemeClr val="tx1"/>
                </a:solidFill>
                <a:latin typeface="Agency FB" panose="020B0503020202020204" pitchFamily="34" charset="0"/>
              </a:rPr>
              <a:t>Marzo 2023</a:t>
            </a:r>
            <a:r>
              <a:rPr lang="es-ES" sz="10000" b="1" dirty="0">
                <a:solidFill>
                  <a:schemeClr val="tx1"/>
                </a:solidFill>
                <a:latin typeface="Agency FB" panose="020B0503020202020204" pitchFamily="34" charset="0"/>
              </a:rPr>
              <a:t/>
            </a:r>
            <a:br>
              <a:rPr lang="es-ES" sz="10000" b="1" dirty="0">
                <a:solidFill>
                  <a:schemeClr val="tx1"/>
                </a:solidFill>
                <a:latin typeface="Agency FB" panose="020B0503020202020204" pitchFamily="34" charset="0"/>
              </a:rPr>
            </a:br>
            <a:endParaRPr sz="10000" b="1" dirty="0">
              <a:solidFill>
                <a:schemeClr val="tx1"/>
              </a:solidFill>
              <a:latin typeface="Agency FB" panose="020B0503020202020204" pitchFamily="34" charset="0"/>
            </a:endParaRPr>
          </a:p>
        </p:txBody>
      </p:sp>
      <p:sp>
        <p:nvSpPr>
          <p:cNvPr id="3" name="Rectángulo 2">
            <a:extLst>
              <a:ext uri="{FF2B5EF4-FFF2-40B4-BE49-F238E27FC236}">
                <a16:creationId xmlns:a16="http://schemas.microsoft.com/office/drawing/2014/main" xmlns="" id="{2DA28B41-3949-F713-848D-E4CCF2C8B7CF}"/>
              </a:ext>
            </a:extLst>
          </p:cNvPr>
          <p:cNvSpPr/>
          <p:nvPr/>
        </p:nvSpPr>
        <p:spPr>
          <a:xfrm>
            <a:off x="-1" y="4053369"/>
            <a:ext cx="9144000" cy="10905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10</a:t>
            </a:fld>
            <a:endParaRPr lang="en-US"/>
          </a:p>
        </p:txBody>
      </p:sp>
      <p:sp>
        <p:nvSpPr>
          <p:cNvPr id="3" name="Título 1">
            <a:extLst>
              <a:ext uri="{FF2B5EF4-FFF2-40B4-BE49-F238E27FC236}">
                <a16:creationId xmlns:a16="http://schemas.microsoft.com/office/drawing/2014/main" xmlns="" id="{8AA6255F-B62F-0259-EE53-E42D213C8A8A}"/>
              </a:ext>
            </a:extLst>
          </p:cNvPr>
          <p:cNvSpPr txBox="1">
            <a:spLocks/>
          </p:cNvSpPr>
          <p:nvPr/>
        </p:nvSpPr>
        <p:spPr>
          <a:xfrm>
            <a:off x="684482" y="0"/>
            <a:ext cx="7910878" cy="19048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6000" b="1" dirty="0">
                <a:solidFill>
                  <a:schemeClr val="tx1"/>
                </a:solidFill>
                <a:latin typeface="Montserrat" pitchFamily="2" charset="77"/>
              </a:rPr>
              <a:t>ESTEREOTIPOS DE GÈNERO </a:t>
            </a:r>
          </a:p>
        </p:txBody>
      </p:sp>
      <p:pic>
        <p:nvPicPr>
          <p:cNvPr id="4" name="Imagen 3"/>
          <p:cNvPicPr>
            <a:picLocks noChangeAspect="1"/>
          </p:cNvPicPr>
          <p:nvPr/>
        </p:nvPicPr>
        <p:blipFill rotWithShape="1">
          <a:blip r:embed="rId2"/>
          <a:srcRect l="-2793" t="30610" r="127" b="16995"/>
          <a:stretch/>
        </p:blipFill>
        <p:spPr>
          <a:xfrm>
            <a:off x="1142836" y="1767899"/>
            <a:ext cx="6425648" cy="3279248"/>
          </a:xfrm>
          <a:prstGeom prst="rect">
            <a:avLst/>
          </a:prstGeom>
        </p:spPr>
      </p:pic>
    </p:spTree>
    <p:extLst>
      <p:ext uri="{BB962C8B-B14F-4D97-AF65-F5344CB8AC3E}">
        <p14:creationId xmlns:p14="http://schemas.microsoft.com/office/powerpoint/2010/main" val="1784466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xmlns="" id="{CF39FEF7-4D18-84E1-3CB8-7E5545C422A9}"/>
              </a:ext>
            </a:extLst>
          </p:cNvPr>
          <p:cNvSpPr txBox="1">
            <a:spLocks/>
          </p:cNvSpPr>
          <p:nvPr/>
        </p:nvSpPr>
        <p:spPr>
          <a:xfrm>
            <a:off x="1054081" y="536516"/>
            <a:ext cx="8292179" cy="1167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MX" sz="10000" kern="0" dirty="0">
                <a:solidFill>
                  <a:schemeClr val="tx1"/>
                </a:solidFill>
              </a:rPr>
              <a:t>Sexualidad</a:t>
            </a:r>
          </a:p>
        </p:txBody>
      </p:sp>
      <p:sp>
        <p:nvSpPr>
          <p:cNvPr id="7" name="Google Shape;720;p33">
            <a:extLst>
              <a:ext uri="{FF2B5EF4-FFF2-40B4-BE49-F238E27FC236}">
                <a16:creationId xmlns:a16="http://schemas.microsoft.com/office/drawing/2014/main" xmlns="" id="{A4A387AD-177D-6A9F-475C-D1AFC44FA142}"/>
              </a:ext>
            </a:extLst>
          </p:cNvPr>
          <p:cNvSpPr txBox="1">
            <a:spLocks/>
          </p:cNvSpPr>
          <p:nvPr/>
        </p:nvSpPr>
        <p:spPr>
          <a:xfrm>
            <a:off x="233072" y="3792018"/>
            <a:ext cx="1792220" cy="31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800"/>
              <a:buFont typeface="Didact Gothic"/>
              <a:buNone/>
              <a:defRPr sz="1800" b="1" i="0" u="none" strike="noStrike" cap="none">
                <a:solidFill>
                  <a:srgbClr val="00004D"/>
                </a:solidFill>
                <a:latin typeface="Aldrich"/>
                <a:ea typeface="Aldrich"/>
                <a:cs typeface="Aldrich"/>
                <a:sym typeface="Aldrich"/>
              </a:defRPr>
            </a:lvl1pPr>
            <a:lvl2pPr marL="914400" marR="0" lvl="1"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2pPr>
            <a:lvl3pPr marL="1371600" marR="0" lvl="2"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3pPr>
            <a:lvl4pPr marL="1828800" marR="0" lvl="3"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4pPr>
            <a:lvl5pPr marL="2286000" marR="0" lvl="4"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5pPr>
            <a:lvl6pPr marL="2743200" marR="0" lvl="5"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6pPr>
            <a:lvl7pPr marL="3200400" marR="0" lvl="6"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7pPr>
            <a:lvl8pPr marL="3657600" marR="0" lvl="7"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8pPr>
            <a:lvl9pPr marL="4114800" marR="0" lvl="8"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00004D"/>
              </a:buClr>
              <a:buSzPts val="1800"/>
              <a:buFont typeface="Didact Gothic"/>
              <a:buNone/>
              <a:tabLst/>
              <a:defRPr/>
            </a:pPr>
            <a:r>
              <a:rPr kumimoji="0" lang="es-MX" sz="2200" b="1" i="0" u="none" strike="noStrike" kern="0" cap="none" spc="0" normalizeH="0" baseline="0" noProof="0" dirty="0">
                <a:ln>
                  <a:noFill/>
                </a:ln>
                <a:solidFill>
                  <a:schemeClr val="tx1"/>
                </a:solidFill>
                <a:effectLst/>
                <a:uLnTx/>
                <a:uFillTx/>
                <a:latin typeface="Aldrich"/>
                <a:sym typeface="Aldrich"/>
              </a:rPr>
              <a:t>SE EXPRESA:</a:t>
            </a:r>
          </a:p>
        </p:txBody>
      </p:sp>
      <p:sp>
        <p:nvSpPr>
          <p:cNvPr id="8" name="Google Shape;721;p33">
            <a:extLst>
              <a:ext uri="{FF2B5EF4-FFF2-40B4-BE49-F238E27FC236}">
                <a16:creationId xmlns:a16="http://schemas.microsoft.com/office/drawing/2014/main" xmlns="" id="{F4A7FBA0-F63C-02BF-D10F-9B889479E98E}"/>
              </a:ext>
            </a:extLst>
          </p:cNvPr>
          <p:cNvSpPr txBox="1">
            <a:spLocks/>
          </p:cNvSpPr>
          <p:nvPr/>
        </p:nvSpPr>
        <p:spPr>
          <a:xfrm>
            <a:off x="1915155" y="3949218"/>
            <a:ext cx="7302840" cy="54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800"/>
              <a:buFont typeface="Didact Gothic"/>
              <a:buNone/>
              <a:defRPr sz="1600" b="0" i="0" u="none" strike="noStrike" cap="none">
                <a:solidFill>
                  <a:schemeClr val="accent5"/>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9pPr>
          </a:lstStyle>
          <a:p>
            <a:pPr marL="0" marR="0" lvl="0" indent="0" algn="l" defTabSz="914400" rtl="0" eaLnBrk="1" fontAlgn="auto" latinLnBrk="0" hangingPunct="1">
              <a:lnSpc>
                <a:spcPct val="100000"/>
              </a:lnSpc>
              <a:spcBef>
                <a:spcPts val="0"/>
              </a:spcBef>
              <a:spcAft>
                <a:spcPts val="0"/>
              </a:spcAft>
              <a:buClr>
                <a:srgbClr val="00004D"/>
              </a:buClr>
              <a:buSzPts val="1800"/>
              <a:buFont typeface="Didact Gothic"/>
              <a:buNone/>
              <a:tabLst/>
              <a:defRPr/>
            </a:pPr>
            <a:r>
              <a:rPr kumimoji="0" lang="es-MX" sz="2500" i="0" u="none" strike="noStrike" kern="0" cap="none" spc="0" normalizeH="0" baseline="0" noProof="0" dirty="0">
                <a:ln>
                  <a:noFill/>
                </a:ln>
                <a:solidFill>
                  <a:schemeClr val="tx1"/>
                </a:solidFill>
                <a:effectLst/>
                <a:uLnTx/>
                <a:uFillTx/>
                <a:latin typeface="Didact Gothic"/>
                <a:sym typeface="Didact Gothic"/>
              </a:rPr>
              <a:t>a través de pensamientos, fantasías, deseos, creencias, actitudes, valores, conductas, prácticas, papeles y relaciones interpersonales.</a:t>
            </a:r>
          </a:p>
        </p:txBody>
      </p:sp>
      <p:sp>
        <p:nvSpPr>
          <p:cNvPr id="9" name="Google Shape;723;p33">
            <a:extLst>
              <a:ext uri="{FF2B5EF4-FFF2-40B4-BE49-F238E27FC236}">
                <a16:creationId xmlns:a16="http://schemas.microsoft.com/office/drawing/2014/main" xmlns="" id="{66071296-7533-8554-4F5C-588A9A864589}"/>
              </a:ext>
            </a:extLst>
          </p:cNvPr>
          <p:cNvSpPr txBox="1">
            <a:spLocks/>
          </p:cNvSpPr>
          <p:nvPr/>
        </p:nvSpPr>
        <p:spPr>
          <a:xfrm>
            <a:off x="1915155" y="2294078"/>
            <a:ext cx="7813922" cy="11193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800"/>
              <a:buFont typeface="Didact Gothic"/>
              <a:buNone/>
              <a:defRPr sz="1600" b="0" i="0" u="none" strike="noStrike" cap="none">
                <a:solidFill>
                  <a:schemeClr val="accent5"/>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accent5"/>
              </a:buClr>
              <a:buSzPts val="1400"/>
              <a:buFont typeface="Didact Gothic"/>
              <a:buNone/>
              <a:defRPr sz="1600" b="0" i="0" u="none" strike="noStrike" cap="none">
                <a:solidFill>
                  <a:schemeClr val="accent5"/>
                </a:solidFill>
                <a:latin typeface="Didact Gothic"/>
                <a:ea typeface="Didact Gothic"/>
                <a:cs typeface="Didact Gothic"/>
                <a:sym typeface="Didact Gothic"/>
              </a:defRPr>
            </a:lvl9pPr>
          </a:lstStyle>
          <a:p>
            <a:pPr marL="0" marR="0" lvl="0" indent="0" algn="l" defTabSz="914400" rtl="0" eaLnBrk="1" fontAlgn="auto" latinLnBrk="0" hangingPunct="1">
              <a:lnSpc>
                <a:spcPct val="100000"/>
              </a:lnSpc>
              <a:spcBef>
                <a:spcPts val="0"/>
              </a:spcBef>
              <a:spcAft>
                <a:spcPts val="0"/>
              </a:spcAft>
              <a:buClr>
                <a:srgbClr val="00004D"/>
              </a:buClr>
              <a:buSzPts val="1800"/>
              <a:buFont typeface="Didact Gothic"/>
              <a:buNone/>
              <a:tabLst/>
              <a:defRPr/>
            </a:pPr>
            <a:r>
              <a:rPr kumimoji="0" lang="es-MX" sz="2500" i="0" u="none" strike="noStrike" kern="0" cap="none" spc="0" normalizeH="0" baseline="0" noProof="0" dirty="0">
                <a:ln>
                  <a:noFill/>
                </a:ln>
                <a:solidFill>
                  <a:schemeClr val="tx1"/>
                </a:solidFill>
                <a:effectLst/>
                <a:uLnTx/>
                <a:uFillTx/>
                <a:latin typeface="Didact Gothic"/>
                <a:sym typeface="Didact Gothic"/>
              </a:rPr>
              <a:t>al sexo, las identidades y los papeles de género, el erotismo, el placer, la intimidad, la reproducción y la orientación sexual</a:t>
            </a:r>
          </a:p>
        </p:txBody>
      </p:sp>
      <p:sp>
        <p:nvSpPr>
          <p:cNvPr id="10" name="Google Shape;568;p30">
            <a:extLst>
              <a:ext uri="{FF2B5EF4-FFF2-40B4-BE49-F238E27FC236}">
                <a16:creationId xmlns:a16="http://schemas.microsoft.com/office/drawing/2014/main" xmlns="" id="{DD507B3C-0E4C-608E-299E-23E2B93F1340}"/>
              </a:ext>
            </a:extLst>
          </p:cNvPr>
          <p:cNvSpPr txBox="1">
            <a:spLocks/>
          </p:cNvSpPr>
          <p:nvPr/>
        </p:nvSpPr>
        <p:spPr>
          <a:xfrm>
            <a:off x="583148" y="1916838"/>
            <a:ext cx="7215117" cy="336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800"/>
              <a:buFont typeface="Didact Gothic"/>
              <a:buNone/>
              <a:defRPr sz="1800" b="1" i="0" u="none" strike="noStrike" cap="none">
                <a:solidFill>
                  <a:srgbClr val="00004D"/>
                </a:solidFill>
                <a:latin typeface="Aldrich"/>
                <a:ea typeface="Aldrich"/>
                <a:cs typeface="Aldrich"/>
                <a:sym typeface="Aldrich"/>
              </a:defRPr>
            </a:lvl1pPr>
            <a:lvl2pPr marL="914400" marR="0" lvl="1"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2pPr>
            <a:lvl3pPr marL="1371600" marR="0" lvl="2"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3pPr>
            <a:lvl4pPr marL="1828800" marR="0" lvl="3"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4pPr>
            <a:lvl5pPr marL="2286000" marR="0" lvl="4"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5pPr>
            <a:lvl6pPr marL="2743200" marR="0" lvl="5"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6pPr>
            <a:lvl7pPr marL="3200400" marR="0" lvl="6"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7pPr>
            <a:lvl8pPr marL="3657600" marR="0" lvl="7"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8pPr>
            <a:lvl9pPr marL="4114800" marR="0" lvl="8"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00004D"/>
              </a:buClr>
              <a:buSzPts val="1800"/>
              <a:buFont typeface="Didact Gothic"/>
              <a:buNone/>
              <a:tabLst/>
              <a:defRPr/>
            </a:pPr>
            <a:r>
              <a:rPr kumimoji="0" lang="es-MX" sz="1600" b="0" i="0" u="none" strike="noStrike" kern="0" cap="none" spc="0" normalizeH="0" baseline="0" noProof="0" dirty="0">
                <a:ln>
                  <a:noFill/>
                </a:ln>
                <a:solidFill>
                  <a:schemeClr val="tx1"/>
                </a:solidFill>
                <a:effectLst/>
                <a:uLnTx/>
                <a:uFillTx/>
                <a:latin typeface="Aldrich"/>
                <a:sym typeface="Aldrich"/>
              </a:rPr>
              <a:t>“Un aspecto central del ser humano, presente a lo largo de su vida”.</a:t>
            </a:r>
          </a:p>
          <a:p>
            <a:pPr marL="0" marR="0" lvl="0" indent="0" algn="ctr" defTabSz="914400" rtl="0" eaLnBrk="1" fontAlgn="auto" latinLnBrk="0" hangingPunct="1">
              <a:lnSpc>
                <a:spcPct val="100000"/>
              </a:lnSpc>
              <a:spcBef>
                <a:spcPts val="0"/>
              </a:spcBef>
              <a:spcAft>
                <a:spcPts val="0"/>
              </a:spcAft>
              <a:buClr>
                <a:srgbClr val="00004D"/>
              </a:buClr>
              <a:buSzPts val="1800"/>
              <a:buFont typeface="Didact Gothic"/>
              <a:buNone/>
              <a:tabLst/>
              <a:defRPr/>
            </a:pPr>
            <a:endParaRPr kumimoji="0" lang="es-MX" sz="1600" b="0" i="0" u="none" strike="noStrike" kern="0" cap="none" spc="0" normalizeH="0" baseline="0" noProof="0" dirty="0">
              <a:ln>
                <a:noFill/>
              </a:ln>
              <a:solidFill>
                <a:schemeClr val="tx1"/>
              </a:solidFill>
              <a:effectLst/>
              <a:uLnTx/>
              <a:uFillTx/>
              <a:latin typeface="Aldrich"/>
              <a:sym typeface="Aldrich"/>
            </a:endParaRPr>
          </a:p>
        </p:txBody>
      </p:sp>
      <p:sp>
        <p:nvSpPr>
          <p:cNvPr id="11" name="Google Shape;722;p33">
            <a:extLst>
              <a:ext uri="{FF2B5EF4-FFF2-40B4-BE49-F238E27FC236}">
                <a16:creationId xmlns:a16="http://schemas.microsoft.com/office/drawing/2014/main" xmlns="" id="{209DAFDF-2831-E29C-6039-F5BF08001106}"/>
              </a:ext>
            </a:extLst>
          </p:cNvPr>
          <p:cNvSpPr txBox="1">
            <a:spLocks/>
          </p:cNvSpPr>
          <p:nvPr/>
        </p:nvSpPr>
        <p:spPr>
          <a:xfrm>
            <a:off x="472889" y="2586121"/>
            <a:ext cx="1517100" cy="31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800"/>
              <a:buFont typeface="Didact Gothic"/>
              <a:buNone/>
              <a:defRPr sz="1800" b="1" i="0" u="none" strike="noStrike" cap="none">
                <a:solidFill>
                  <a:srgbClr val="00004D"/>
                </a:solidFill>
                <a:latin typeface="Aldrich"/>
                <a:ea typeface="Aldrich"/>
                <a:cs typeface="Aldrich"/>
                <a:sym typeface="Aldrich"/>
              </a:defRPr>
            </a:lvl1pPr>
            <a:lvl2pPr marL="914400" marR="0" lvl="1"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2pPr>
            <a:lvl3pPr marL="1371600" marR="0" lvl="2"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3pPr>
            <a:lvl4pPr marL="1828800" marR="0" lvl="3"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4pPr>
            <a:lvl5pPr marL="2286000" marR="0" lvl="4"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5pPr>
            <a:lvl6pPr marL="2743200" marR="0" lvl="5"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6pPr>
            <a:lvl7pPr marL="3200400" marR="0" lvl="6"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7pPr>
            <a:lvl8pPr marL="3657600" marR="0" lvl="7"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8pPr>
            <a:lvl9pPr marL="4114800" marR="0" lvl="8" indent="-317500" algn="ctr" rtl="0">
              <a:lnSpc>
                <a:spcPct val="100000"/>
              </a:lnSpc>
              <a:spcBef>
                <a:spcPts val="0"/>
              </a:spcBef>
              <a:spcAft>
                <a:spcPts val="0"/>
              </a:spcAft>
              <a:buClr>
                <a:schemeClr val="accent5"/>
              </a:buClr>
              <a:buSzPts val="1400"/>
              <a:buFont typeface="Didact Gothic"/>
              <a:buNone/>
              <a:defRPr sz="1400" b="1" i="0" u="none" strike="noStrike" cap="none">
                <a:solidFill>
                  <a:srgbClr val="00004D"/>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00004D"/>
              </a:buClr>
              <a:buSzPts val="1800"/>
              <a:buFont typeface="Didact Gothic"/>
              <a:buNone/>
              <a:tabLst/>
              <a:defRPr/>
            </a:pPr>
            <a:r>
              <a:rPr kumimoji="0" lang="es-MX" sz="2200" b="1" i="0" u="none" strike="noStrike" kern="0" cap="none" spc="0" normalizeH="0" baseline="0" noProof="0" dirty="0">
                <a:ln>
                  <a:noFill/>
                </a:ln>
                <a:solidFill>
                  <a:schemeClr val="tx1"/>
                </a:solidFill>
                <a:effectLst/>
                <a:uLnTx/>
                <a:uFillTx/>
                <a:latin typeface="Aldrich"/>
                <a:cs typeface="Aldrich"/>
                <a:sym typeface="Aldrich"/>
              </a:rPr>
              <a:t>ABARCA:</a:t>
            </a:r>
          </a:p>
        </p:txBody>
      </p:sp>
      <p:grpSp>
        <p:nvGrpSpPr>
          <p:cNvPr id="12" name="Grupo 11">
            <a:extLst>
              <a:ext uri="{FF2B5EF4-FFF2-40B4-BE49-F238E27FC236}">
                <a16:creationId xmlns:a16="http://schemas.microsoft.com/office/drawing/2014/main" xmlns="" id="{6797AD3A-EBF7-84C4-3D73-760EB695A0D7}"/>
              </a:ext>
            </a:extLst>
          </p:cNvPr>
          <p:cNvGrpSpPr/>
          <p:nvPr/>
        </p:nvGrpSpPr>
        <p:grpSpPr>
          <a:xfrm>
            <a:off x="-40660" y="16174"/>
            <a:ext cx="5329238" cy="873867"/>
            <a:chOff x="428625" y="-9525"/>
            <a:chExt cx="8727440" cy="1241145"/>
          </a:xfrm>
        </p:grpSpPr>
        <p:grpSp>
          <p:nvGrpSpPr>
            <p:cNvPr id="13" name="Grupo 12">
              <a:extLst>
                <a:ext uri="{FF2B5EF4-FFF2-40B4-BE49-F238E27FC236}">
                  <a16:creationId xmlns:a16="http://schemas.microsoft.com/office/drawing/2014/main" xmlns="" id="{009F04A6-55C0-59AD-543F-57B63DA815AC}"/>
                </a:ext>
              </a:extLst>
            </p:cNvPr>
            <p:cNvGrpSpPr/>
            <p:nvPr/>
          </p:nvGrpSpPr>
          <p:grpSpPr>
            <a:xfrm>
              <a:off x="428625" y="-9525"/>
              <a:ext cx="8727440" cy="885825"/>
              <a:chOff x="428625" y="-9525"/>
              <a:chExt cx="8727440" cy="885825"/>
            </a:xfrm>
          </p:grpSpPr>
          <p:pic>
            <p:nvPicPr>
              <p:cNvPr id="15" name="Imagen 14">
                <a:extLst>
                  <a:ext uri="{FF2B5EF4-FFF2-40B4-BE49-F238E27FC236}">
                    <a16:creationId xmlns:a16="http://schemas.microsoft.com/office/drawing/2014/main" xmlns="" id="{09DCC797-894F-1138-2B57-C2CE7C7351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625"/>
                <a:ext cx="2145665" cy="798830"/>
              </a:xfrm>
              <a:prstGeom prst="rect">
                <a:avLst/>
              </a:prstGeom>
              <a:noFill/>
            </p:spPr>
          </p:pic>
          <p:pic>
            <p:nvPicPr>
              <p:cNvPr id="16" name="Imagen 15">
                <a:extLst>
                  <a:ext uri="{FF2B5EF4-FFF2-40B4-BE49-F238E27FC236}">
                    <a16:creationId xmlns:a16="http://schemas.microsoft.com/office/drawing/2014/main" xmlns="" id="{6ECD9696-BD4D-2D53-DA37-DB36373E162A}"/>
                  </a:ext>
                </a:extLst>
              </p:cNvPr>
              <p:cNvPicPr>
                <a:picLocks noChangeAspect="1"/>
              </p:cNvPicPr>
              <p:nvPr/>
            </p:nvPicPr>
            <p:blipFill rotWithShape="1">
              <a:blip r:embed="rId3">
                <a:extLst>
                  <a:ext uri="{28A0092B-C50C-407E-A947-70E740481C1C}">
                    <a14:useLocalDpi xmlns:a14="http://schemas.microsoft.com/office/drawing/2010/main" val="0"/>
                  </a:ext>
                </a:extLst>
              </a:blip>
              <a:srcRect l="23638" r="49786" b="-8197"/>
              <a:stretch/>
            </p:blipFill>
            <p:spPr bwMode="auto">
              <a:xfrm>
                <a:off x="2114550" y="-9525"/>
                <a:ext cx="2357755" cy="885825"/>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xmlns="" id="{ECC269CA-97D6-8930-97EB-AACA43AE76B6}"/>
                  </a:ext>
                </a:extLst>
              </p:cNvPr>
              <p:cNvPicPr>
                <a:picLocks noChangeAspect="1"/>
              </p:cNvPicPr>
              <p:nvPr/>
            </p:nvPicPr>
            <p:blipFill rotWithShape="1">
              <a:blip r:embed="rId3">
                <a:extLst>
                  <a:ext uri="{28A0092B-C50C-407E-A947-70E740481C1C}">
                    <a14:useLocalDpi xmlns:a14="http://schemas.microsoft.com/office/drawing/2010/main" val="0"/>
                  </a:ext>
                </a:extLst>
              </a:blip>
              <a:srcRect l="50774" r="21671" b="4918"/>
              <a:stretch/>
            </p:blipFill>
            <p:spPr bwMode="auto">
              <a:xfrm>
                <a:off x="4286250" y="85725"/>
                <a:ext cx="2555240" cy="752475"/>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xmlns="" id="{B7617AE6-6316-6F89-0C87-42BB11538098}"/>
                  </a:ext>
                </a:extLst>
              </p:cNvPr>
              <p:cNvPicPr>
                <a:picLocks noChangeAspect="1"/>
              </p:cNvPicPr>
              <p:nvPr/>
            </p:nvPicPr>
            <p:blipFill rotWithShape="1">
              <a:blip r:embed="rId3">
                <a:extLst>
                  <a:ext uri="{28A0092B-C50C-407E-A947-70E740481C1C}">
                    <a14:useLocalDpi xmlns:a14="http://schemas.microsoft.com/office/drawing/2010/main" val="0"/>
                  </a:ext>
                </a:extLst>
              </a:blip>
              <a:srcRect t="16394" r="78180" b="21311"/>
              <a:stretch/>
            </p:blipFill>
            <p:spPr bwMode="auto">
              <a:xfrm>
                <a:off x="428625" y="228600"/>
                <a:ext cx="1915795" cy="523875"/>
              </a:xfrm>
              <a:prstGeom prst="rect">
                <a:avLst/>
              </a:prstGeom>
              <a:noFill/>
              <a:ln>
                <a:noFill/>
              </a:ln>
              <a:extLst>
                <a:ext uri="{53640926-AAD7-44D8-BBD7-CCE9431645EC}">
                  <a14:shadowObscured xmlns:a14="http://schemas.microsoft.com/office/drawing/2010/main"/>
                </a:ext>
              </a:extLst>
            </p:spPr>
          </p:pic>
        </p:grpSp>
        <p:sp>
          <p:nvSpPr>
            <p:cNvPr id="14" name="Cuadro de texto 2">
              <a:extLst>
                <a:ext uri="{FF2B5EF4-FFF2-40B4-BE49-F238E27FC236}">
                  <a16:creationId xmlns:a16="http://schemas.microsoft.com/office/drawing/2014/main" xmlns="" id="{1CEDA70D-7089-F9ED-8632-5F2EA2D49D72}"/>
                </a:ext>
              </a:extLst>
            </p:cNvPr>
            <p:cNvSpPr txBox="1">
              <a:spLocks noChangeArrowheads="1"/>
            </p:cNvSpPr>
            <p:nvPr/>
          </p:nvSpPr>
          <p:spPr bwMode="auto">
            <a:xfrm>
              <a:off x="1162049" y="838201"/>
              <a:ext cx="6896734" cy="39341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r>
                <a:rPr lang="es-ES_tradnl" sz="600" dirty="0">
                  <a:effectLst/>
                  <a:latin typeface="Calibri" panose="020F0502020204030204" pitchFamily="34" charset="0"/>
                  <a:ea typeface="Times New Roman" panose="02020603050405020304" pitchFamily="18" charset="0"/>
                  <a:cs typeface="Times New Roman" panose="02020603050405020304" pitchFamily="18" charset="0"/>
                </a:rPr>
                <a:t>“Este material se realizó con recursos de FOBAM 2022 del Instituto Nacional de las Mujeres, empero,</a:t>
              </a:r>
              <a:endParaRPr lang="es-MX" sz="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s-ES_tradnl" sz="600" dirty="0">
                  <a:effectLst/>
                  <a:latin typeface="Calibri" panose="020F0502020204030204" pitchFamily="34" charset="0"/>
                  <a:ea typeface="Times New Roman" panose="02020603050405020304" pitchFamily="18" charset="0"/>
                  <a:cs typeface="Times New Roman" panose="02020603050405020304" pitchFamily="18" charset="0"/>
                </a:rPr>
                <a:t>éste no necesariamente comparte los puntos de vista expresados por las(os) autores del presente trabajo.”</a:t>
              </a:r>
              <a:endParaRPr lang="es-MX" sz="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45837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4AAED7C3-2902-CB95-EDDD-356BB4202FFB}"/>
              </a:ext>
            </a:extLst>
          </p:cNvPr>
          <p:cNvSpPr>
            <a:spLocks noGrp="1"/>
          </p:cNvSpPr>
          <p:nvPr>
            <p:ph type="title"/>
          </p:nvPr>
        </p:nvSpPr>
        <p:spPr>
          <a:xfrm>
            <a:off x="414259" y="139532"/>
            <a:ext cx="7788353" cy="811516"/>
          </a:xfrm>
        </p:spPr>
        <p:txBody>
          <a:bodyPr/>
          <a:lstStyle/>
          <a:p>
            <a:pPr algn="ctr"/>
            <a:r>
              <a:rPr lang="es-ES" sz="2500" b="1" dirty="0" err="1">
                <a:latin typeface="Montserrat" pitchFamily="2" charset="77"/>
              </a:rPr>
              <a:t>Holones</a:t>
            </a:r>
            <a:r>
              <a:rPr lang="es-ES" sz="2500" b="1" dirty="0">
                <a:latin typeface="Montserrat" pitchFamily="2" charset="77"/>
              </a:rPr>
              <a:t> sexuales </a:t>
            </a:r>
            <a:br>
              <a:rPr lang="es-ES" sz="2500" b="1" dirty="0">
                <a:latin typeface="Montserrat" pitchFamily="2" charset="77"/>
              </a:rPr>
            </a:br>
            <a:r>
              <a:rPr lang="es-ES" sz="2500" b="1" dirty="0">
                <a:latin typeface="Montserrat" pitchFamily="2" charset="77"/>
              </a:rPr>
              <a:t>(componentes de la sexualidad) </a:t>
            </a:r>
            <a:endParaRPr lang="en-US" sz="2500" b="1" dirty="0">
              <a:latin typeface="Montserrat" pitchFamily="2" charset="77"/>
            </a:endParaRPr>
          </a:p>
        </p:txBody>
      </p:sp>
      <p:sp>
        <p:nvSpPr>
          <p:cNvPr id="7" name="Google Shape;1128;p67">
            <a:extLst>
              <a:ext uri="{FF2B5EF4-FFF2-40B4-BE49-F238E27FC236}">
                <a16:creationId xmlns:a16="http://schemas.microsoft.com/office/drawing/2014/main" xmlns="" id="{4AECCFCF-4575-214A-7912-6AC602EF4BFC}"/>
              </a:ext>
            </a:extLst>
          </p:cNvPr>
          <p:cNvSpPr/>
          <p:nvPr/>
        </p:nvSpPr>
        <p:spPr>
          <a:xfrm>
            <a:off x="203680" y="1430199"/>
            <a:ext cx="2053745" cy="494800"/>
          </a:xfrm>
          <a:prstGeom prst="roundRect">
            <a:avLst>
              <a:gd name="adj" fmla="val 16667"/>
            </a:avLst>
          </a:pr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1129;p67">
            <a:extLst>
              <a:ext uri="{FF2B5EF4-FFF2-40B4-BE49-F238E27FC236}">
                <a16:creationId xmlns:a16="http://schemas.microsoft.com/office/drawing/2014/main" xmlns="" id="{FB2B12CC-A03C-51E4-F06F-5C42B55F515D}"/>
              </a:ext>
            </a:extLst>
          </p:cNvPr>
          <p:cNvSpPr txBox="1">
            <a:spLocks/>
          </p:cNvSpPr>
          <p:nvPr/>
        </p:nvSpPr>
        <p:spPr>
          <a:xfrm>
            <a:off x="203680" y="1515066"/>
            <a:ext cx="2762000" cy="325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FFFFFF"/>
              </a:buClr>
              <a:buSzPts val="2667"/>
              <a:buFont typeface="Arial"/>
              <a:buNone/>
              <a:tabLst/>
              <a:defRPr/>
            </a:pPr>
            <a:r>
              <a:rPr kumimoji="0" lang="es-MX" sz="2667" b="0" i="0" u="none" strike="noStrike" kern="0" cap="none" spc="0" normalizeH="0" baseline="0" noProof="0">
                <a:ln>
                  <a:noFill/>
                </a:ln>
                <a:solidFill>
                  <a:srgbClr val="FFFFFF"/>
                </a:solidFill>
                <a:effectLst/>
                <a:uLnTx/>
                <a:uFillTx/>
                <a:latin typeface="Abril Fatface"/>
                <a:ea typeface="Abril Fatface"/>
                <a:cs typeface="Abril Fatface"/>
                <a:sym typeface="Abril Fatface"/>
              </a:rPr>
              <a:t>Erotismo</a:t>
            </a:r>
          </a:p>
        </p:txBody>
      </p:sp>
      <p:sp>
        <p:nvSpPr>
          <p:cNvPr id="9" name="Google Shape;1131;p67">
            <a:extLst>
              <a:ext uri="{FF2B5EF4-FFF2-40B4-BE49-F238E27FC236}">
                <a16:creationId xmlns:a16="http://schemas.microsoft.com/office/drawing/2014/main" xmlns="" id="{5084C413-5313-30B0-826F-907CB30EB498}"/>
              </a:ext>
            </a:extLst>
          </p:cNvPr>
          <p:cNvSpPr/>
          <p:nvPr/>
        </p:nvSpPr>
        <p:spPr>
          <a:xfrm>
            <a:off x="6095823" y="1346104"/>
            <a:ext cx="2751075" cy="494800"/>
          </a:xfrm>
          <a:prstGeom prst="roundRect">
            <a:avLst>
              <a:gd name="adj" fmla="val 16667"/>
            </a:avLst>
          </a:prstGeom>
          <a:solidFill>
            <a:srgbClr val="000000"/>
          </a:solidFill>
          <a:ln>
            <a:noFill/>
          </a:ln>
        </p:spPr>
        <p:txBody>
          <a:bodyPr spcFirstLastPara="1" wrap="square" lIns="121900" tIns="121900" rIns="121900" bIns="121900"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132;p67">
            <a:extLst>
              <a:ext uri="{FF2B5EF4-FFF2-40B4-BE49-F238E27FC236}">
                <a16:creationId xmlns:a16="http://schemas.microsoft.com/office/drawing/2014/main" xmlns="" id="{2CD6797F-2CB1-884F-B900-0ECB282DF945}"/>
              </a:ext>
            </a:extLst>
          </p:cNvPr>
          <p:cNvSpPr txBox="1">
            <a:spLocks/>
          </p:cNvSpPr>
          <p:nvPr/>
        </p:nvSpPr>
        <p:spPr>
          <a:xfrm>
            <a:off x="5417780" y="1420136"/>
            <a:ext cx="3428953" cy="33603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90000"/>
              </a:lnSpc>
              <a:spcBef>
                <a:spcPts val="0"/>
              </a:spcBef>
              <a:spcAft>
                <a:spcPts val="0"/>
              </a:spcAft>
              <a:buClr>
                <a:srgbClr val="FFFFFF"/>
              </a:buClr>
              <a:buSzPts val="2667"/>
              <a:buFont typeface="Arial"/>
              <a:buNone/>
              <a:tabLst/>
              <a:defRPr/>
            </a:pPr>
            <a:r>
              <a:rPr kumimoji="0" lang="es-MX" sz="2400" b="0" i="0" u="none" strike="noStrike" kern="0" cap="none" spc="0" normalizeH="0" baseline="0" noProof="0" dirty="0">
                <a:ln>
                  <a:noFill/>
                </a:ln>
                <a:solidFill>
                  <a:srgbClr val="FFFFFF"/>
                </a:solidFill>
                <a:effectLst/>
                <a:uLnTx/>
                <a:uFillTx/>
                <a:latin typeface="Abril Fatface"/>
                <a:ea typeface="Abril Fatface"/>
                <a:cs typeface="Abril Fatface"/>
                <a:sym typeface="Abril Fatface"/>
              </a:rPr>
              <a:t>Vínculos afectivos</a:t>
            </a:r>
          </a:p>
        </p:txBody>
      </p:sp>
      <p:sp>
        <p:nvSpPr>
          <p:cNvPr id="11" name="Google Shape;1133;p67">
            <a:extLst>
              <a:ext uri="{FF2B5EF4-FFF2-40B4-BE49-F238E27FC236}">
                <a16:creationId xmlns:a16="http://schemas.microsoft.com/office/drawing/2014/main" xmlns="" id="{0466ACF6-BA5F-25DA-A005-ED0252CD7725}"/>
              </a:ext>
            </a:extLst>
          </p:cNvPr>
          <p:cNvSpPr txBox="1">
            <a:spLocks/>
          </p:cNvSpPr>
          <p:nvPr/>
        </p:nvSpPr>
        <p:spPr>
          <a:xfrm>
            <a:off x="5995411" y="2444046"/>
            <a:ext cx="2819097"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90000"/>
              </a:lnSpc>
              <a:spcBef>
                <a:spcPts val="1000"/>
              </a:spcBef>
              <a:spcAft>
                <a:spcPts val="0"/>
              </a:spcAft>
              <a:buClr>
                <a:srgbClr val="000000"/>
              </a:buClr>
              <a:buSzPts val="1867"/>
              <a:buFont typeface="Arial"/>
              <a:buNone/>
              <a:tabLst/>
              <a:defRPr/>
            </a:pPr>
            <a:r>
              <a:rPr kumimoji="0" lang="es-ES" sz="1867" b="0" i="0" u="none" strike="noStrike" kern="0" cap="none" spc="0" normalizeH="0" baseline="0" noProof="0" dirty="0">
                <a:ln>
                  <a:noFill/>
                </a:ln>
                <a:solidFill>
                  <a:srgbClr val="000000"/>
                </a:solidFill>
                <a:effectLst/>
                <a:uLnTx/>
                <a:uFillTx/>
                <a:latin typeface="Calibri"/>
                <a:cs typeface="Calibri"/>
                <a:sym typeface="Calibri"/>
              </a:rPr>
              <a:t>Capacidad de los seres humanos de desarrollar afectos intensos</a:t>
            </a:r>
            <a:endParaRPr kumimoji="0" lang="es-ES" sz="28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r" defTabSz="914400" rtl="0" eaLnBrk="1" fontAlgn="auto" latinLnBrk="0" hangingPunct="1">
              <a:lnSpc>
                <a:spcPct val="90000"/>
              </a:lnSpc>
              <a:spcBef>
                <a:spcPts val="1600"/>
              </a:spcBef>
              <a:spcAft>
                <a:spcPts val="1600"/>
              </a:spcAft>
              <a:buClr>
                <a:srgbClr val="000000"/>
              </a:buClr>
              <a:buSzPts val="2800"/>
              <a:buFont typeface="Arial"/>
              <a:buNone/>
              <a:tabLst/>
              <a:defRPr/>
            </a:pPr>
            <a:endParaRPr kumimoji="0" lang="es-ES" sz="2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2" name="Google Shape;1134;p67">
            <a:extLst>
              <a:ext uri="{FF2B5EF4-FFF2-40B4-BE49-F238E27FC236}">
                <a16:creationId xmlns:a16="http://schemas.microsoft.com/office/drawing/2014/main" xmlns="" id="{6D440B35-1952-B11C-9BDB-877C9DEDE182}"/>
              </a:ext>
            </a:extLst>
          </p:cNvPr>
          <p:cNvSpPr/>
          <p:nvPr/>
        </p:nvSpPr>
        <p:spPr>
          <a:xfrm>
            <a:off x="203680" y="3605199"/>
            <a:ext cx="2568095" cy="494800"/>
          </a:xfrm>
          <a:prstGeom prst="roundRect">
            <a:avLst>
              <a:gd name="adj" fmla="val 16667"/>
            </a:avLst>
          </a:pr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135;p67">
            <a:extLst>
              <a:ext uri="{FF2B5EF4-FFF2-40B4-BE49-F238E27FC236}">
                <a16:creationId xmlns:a16="http://schemas.microsoft.com/office/drawing/2014/main" xmlns="" id="{940028AA-C5ED-B76F-C9BF-F5E3874E0918}"/>
              </a:ext>
            </a:extLst>
          </p:cNvPr>
          <p:cNvSpPr txBox="1">
            <a:spLocks/>
          </p:cNvSpPr>
          <p:nvPr/>
        </p:nvSpPr>
        <p:spPr>
          <a:xfrm>
            <a:off x="203680" y="3690066"/>
            <a:ext cx="2762000" cy="325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FFFFFF"/>
              </a:buClr>
              <a:buSzPts val="2667"/>
              <a:buFont typeface="Arial"/>
              <a:buNone/>
              <a:tabLst/>
              <a:defRPr/>
            </a:pPr>
            <a:r>
              <a:rPr kumimoji="0" lang="es-MX" sz="2667" b="0" i="0" u="none" strike="noStrike" kern="0" cap="none" spc="0" normalizeH="0" baseline="0" noProof="0">
                <a:ln>
                  <a:noFill/>
                </a:ln>
                <a:solidFill>
                  <a:srgbClr val="FFFFFF"/>
                </a:solidFill>
                <a:effectLst/>
                <a:uLnTx/>
                <a:uFillTx/>
                <a:latin typeface="Abril Fatface"/>
                <a:ea typeface="Abril Fatface"/>
                <a:cs typeface="Abril Fatface"/>
                <a:sym typeface="Abril Fatface"/>
              </a:rPr>
              <a:t>Reproducción</a:t>
            </a:r>
          </a:p>
        </p:txBody>
      </p:sp>
      <p:sp>
        <p:nvSpPr>
          <p:cNvPr id="14" name="Google Shape;1137;p67">
            <a:extLst>
              <a:ext uri="{FF2B5EF4-FFF2-40B4-BE49-F238E27FC236}">
                <a16:creationId xmlns:a16="http://schemas.microsoft.com/office/drawing/2014/main" xmlns="" id="{3D7F53FC-EEF2-FE8D-BA17-3626058FE9F9}"/>
              </a:ext>
            </a:extLst>
          </p:cNvPr>
          <p:cNvSpPr/>
          <p:nvPr/>
        </p:nvSpPr>
        <p:spPr>
          <a:xfrm>
            <a:off x="7404960" y="3357799"/>
            <a:ext cx="1535360" cy="494800"/>
          </a:xfrm>
          <a:prstGeom prst="roundRect">
            <a:avLst>
              <a:gd name="adj" fmla="val 16667"/>
            </a:avLst>
          </a:prstGeom>
          <a:solidFill>
            <a:srgbClr val="000000"/>
          </a:solidFill>
          <a:ln>
            <a:noFill/>
          </a:ln>
        </p:spPr>
        <p:txBody>
          <a:bodyPr spcFirstLastPara="1" wrap="square" lIns="121900" tIns="121900" rIns="121900" bIns="121900"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138;p67">
            <a:extLst>
              <a:ext uri="{FF2B5EF4-FFF2-40B4-BE49-F238E27FC236}">
                <a16:creationId xmlns:a16="http://schemas.microsoft.com/office/drawing/2014/main" xmlns="" id="{0428327D-1F2F-9A9B-8F57-F4D94A8B290A}"/>
              </a:ext>
            </a:extLst>
          </p:cNvPr>
          <p:cNvSpPr txBox="1">
            <a:spLocks/>
          </p:cNvSpPr>
          <p:nvPr/>
        </p:nvSpPr>
        <p:spPr>
          <a:xfrm>
            <a:off x="7347794" y="3406616"/>
            <a:ext cx="1535393" cy="40993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90000"/>
              </a:lnSpc>
              <a:spcBef>
                <a:spcPts val="0"/>
              </a:spcBef>
              <a:spcAft>
                <a:spcPts val="0"/>
              </a:spcAft>
              <a:buClr>
                <a:srgbClr val="FFFFFF"/>
              </a:buClr>
              <a:buSzPts val="2667"/>
              <a:buFont typeface="Arial"/>
              <a:buNone/>
              <a:tabLst/>
              <a:defRPr/>
            </a:pPr>
            <a:r>
              <a:rPr kumimoji="0" lang="es-MX" sz="2667" b="0" i="0" u="none" strike="noStrike" kern="0" cap="none" spc="0" normalizeH="0" baseline="0" noProof="0" dirty="0">
                <a:ln>
                  <a:noFill/>
                </a:ln>
                <a:solidFill>
                  <a:srgbClr val="FFFFFF"/>
                </a:solidFill>
                <a:effectLst/>
                <a:uLnTx/>
                <a:uFillTx/>
                <a:latin typeface="Abril Fatface"/>
                <a:ea typeface="Abril Fatface"/>
                <a:cs typeface="Abril Fatface"/>
                <a:sym typeface="Abril Fatface"/>
              </a:rPr>
              <a:t>Género</a:t>
            </a:r>
          </a:p>
        </p:txBody>
      </p:sp>
      <p:sp>
        <p:nvSpPr>
          <p:cNvPr id="16" name="Google Shape;1139;p67">
            <a:extLst>
              <a:ext uri="{FF2B5EF4-FFF2-40B4-BE49-F238E27FC236}">
                <a16:creationId xmlns:a16="http://schemas.microsoft.com/office/drawing/2014/main" xmlns="" id="{9C0B1281-2904-5636-097F-207224DDE48E}"/>
              </a:ext>
            </a:extLst>
          </p:cNvPr>
          <p:cNvSpPr txBox="1">
            <a:spLocks/>
          </p:cNvSpPr>
          <p:nvPr/>
        </p:nvSpPr>
        <p:spPr>
          <a:xfrm>
            <a:off x="5014913" y="4551934"/>
            <a:ext cx="414045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90000"/>
              </a:lnSpc>
              <a:spcBef>
                <a:spcPts val="1000"/>
              </a:spcBef>
              <a:spcAft>
                <a:spcPts val="0"/>
              </a:spcAft>
              <a:buClr>
                <a:srgbClr val="000000"/>
              </a:buClr>
              <a:buSzPts val="1867"/>
              <a:buFont typeface="Arial"/>
              <a:buNone/>
              <a:tabLst/>
              <a:defRPr/>
            </a:pPr>
            <a:r>
              <a:rPr kumimoji="0" lang="es-ES" sz="1600" b="0" i="0" u="none" strike="noStrike" kern="0" cap="none" spc="0" normalizeH="0" baseline="0" noProof="0" dirty="0">
                <a:ln>
                  <a:noFill/>
                </a:ln>
                <a:solidFill>
                  <a:srgbClr val="000000"/>
                </a:solidFill>
                <a:effectLst/>
                <a:uLnTx/>
                <a:uFillTx/>
                <a:latin typeface="Calibri"/>
                <a:cs typeface="Calibri"/>
                <a:sym typeface="Calibri"/>
              </a:rPr>
              <a:t>Rasgos de personalidad, actitudes, sentimientos y valores, conductas y actividades que diferencian a mujeres y hombres</a:t>
            </a:r>
          </a:p>
          <a:p>
            <a:pPr marL="0" marR="0" lvl="0" indent="0" algn="r" defTabSz="914400" rtl="0" eaLnBrk="1" fontAlgn="auto" latinLnBrk="0" hangingPunct="1">
              <a:lnSpc>
                <a:spcPct val="90000"/>
              </a:lnSpc>
              <a:spcBef>
                <a:spcPts val="1600"/>
              </a:spcBef>
              <a:spcAft>
                <a:spcPts val="1600"/>
              </a:spcAft>
              <a:buClr>
                <a:srgbClr val="000000"/>
              </a:buClr>
              <a:buSzPts val="2800"/>
              <a:buFont typeface="Arial"/>
              <a:buNone/>
              <a:tabLst/>
              <a:defRPr/>
            </a:pPr>
            <a:endParaRPr kumimoji="0" lang="es-ES" sz="1600" b="0" i="0" u="none" strike="noStrike" kern="0" cap="none" spc="0" normalizeH="0" baseline="0" noProof="0" dirty="0">
              <a:ln>
                <a:noFill/>
              </a:ln>
              <a:solidFill>
                <a:srgbClr val="000000"/>
              </a:solidFill>
              <a:effectLst/>
              <a:uLnTx/>
              <a:uFillTx/>
              <a:latin typeface="Calibri"/>
              <a:cs typeface="Calibri"/>
              <a:sym typeface="Calibri"/>
            </a:endParaRPr>
          </a:p>
        </p:txBody>
      </p:sp>
      <p:cxnSp>
        <p:nvCxnSpPr>
          <p:cNvPr id="17" name="Google Shape;1140;p67">
            <a:extLst>
              <a:ext uri="{FF2B5EF4-FFF2-40B4-BE49-F238E27FC236}">
                <a16:creationId xmlns:a16="http://schemas.microsoft.com/office/drawing/2014/main" xmlns="" id="{5F4182B3-4644-1FE0-C584-C038908B9032}"/>
              </a:ext>
            </a:extLst>
          </p:cNvPr>
          <p:cNvCxnSpPr>
            <a:cxnSpLocks/>
            <a:stCxn id="7" idx="3"/>
          </p:cNvCxnSpPr>
          <p:nvPr/>
        </p:nvCxnSpPr>
        <p:spPr>
          <a:xfrm>
            <a:off x="2257425" y="1677599"/>
            <a:ext cx="514350" cy="0"/>
          </a:xfrm>
          <a:prstGeom prst="straightConnector1">
            <a:avLst/>
          </a:prstGeom>
          <a:noFill/>
          <a:ln w="19050" cap="flat" cmpd="sng">
            <a:solidFill>
              <a:srgbClr val="000000"/>
            </a:solidFill>
            <a:prstDash val="solid"/>
            <a:round/>
            <a:headEnd type="none" w="sm" len="sm"/>
            <a:tailEnd type="oval" w="med" len="med"/>
          </a:ln>
        </p:spPr>
      </p:cxnSp>
      <p:cxnSp>
        <p:nvCxnSpPr>
          <p:cNvPr id="18" name="Google Shape;1141;p67">
            <a:extLst>
              <a:ext uri="{FF2B5EF4-FFF2-40B4-BE49-F238E27FC236}">
                <a16:creationId xmlns:a16="http://schemas.microsoft.com/office/drawing/2014/main" xmlns="" id="{AA899C29-047F-F74D-2047-D641D8B2C574}"/>
              </a:ext>
            </a:extLst>
          </p:cNvPr>
          <p:cNvCxnSpPr>
            <a:cxnSpLocks/>
            <a:stCxn id="12" idx="3"/>
            <a:endCxn id="13" idx="3"/>
          </p:cNvCxnSpPr>
          <p:nvPr/>
        </p:nvCxnSpPr>
        <p:spPr>
          <a:xfrm>
            <a:off x="2771775" y="3852599"/>
            <a:ext cx="193905" cy="67"/>
          </a:xfrm>
          <a:prstGeom prst="straightConnector1">
            <a:avLst/>
          </a:prstGeom>
          <a:noFill/>
          <a:ln w="19050" cap="flat" cmpd="sng">
            <a:solidFill>
              <a:srgbClr val="000000"/>
            </a:solidFill>
            <a:prstDash val="solid"/>
            <a:round/>
            <a:headEnd type="none" w="sm" len="sm"/>
            <a:tailEnd type="oval" w="med" len="med"/>
          </a:ln>
        </p:spPr>
      </p:cxnSp>
      <p:cxnSp>
        <p:nvCxnSpPr>
          <p:cNvPr id="19" name="Google Shape;1142;p67">
            <a:extLst>
              <a:ext uri="{FF2B5EF4-FFF2-40B4-BE49-F238E27FC236}">
                <a16:creationId xmlns:a16="http://schemas.microsoft.com/office/drawing/2014/main" xmlns="" id="{ECEE9940-408E-E069-5900-9FFCDB66EC27}"/>
              </a:ext>
            </a:extLst>
          </p:cNvPr>
          <p:cNvCxnSpPr>
            <a:cxnSpLocks/>
            <a:stCxn id="9" idx="1"/>
          </p:cNvCxnSpPr>
          <p:nvPr/>
        </p:nvCxnSpPr>
        <p:spPr>
          <a:xfrm flipH="1">
            <a:off x="5972164" y="1593504"/>
            <a:ext cx="123659" cy="0"/>
          </a:xfrm>
          <a:prstGeom prst="straightConnector1">
            <a:avLst/>
          </a:prstGeom>
          <a:noFill/>
          <a:ln w="19050" cap="flat" cmpd="sng">
            <a:solidFill>
              <a:srgbClr val="000000"/>
            </a:solidFill>
            <a:prstDash val="solid"/>
            <a:round/>
            <a:headEnd type="none" w="sm" len="sm"/>
            <a:tailEnd type="oval" w="med" len="med"/>
          </a:ln>
        </p:spPr>
      </p:cxnSp>
      <p:cxnSp>
        <p:nvCxnSpPr>
          <p:cNvPr id="20" name="Google Shape;1143;p67">
            <a:extLst>
              <a:ext uri="{FF2B5EF4-FFF2-40B4-BE49-F238E27FC236}">
                <a16:creationId xmlns:a16="http://schemas.microsoft.com/office/drawing/2014/main" xmlns="" id="{CE832A9A-3F5A-587F-EA4F-3FC4D89DC183}"/>
              </a:ext>
            </a:extLst>
          </p:cNvPr>
          <p:cNvCxnSpPr>
            <a:cxnSpLocks/>
            <a:stCxn id="14" idx="1"/>
          </p:cNvCxnSpPr>
          <p:nvPr/>
        </p:nvCxnSpPr>
        <p:spPr>
          <a:xfrm flipH="1">
            <a:off x="6095823" y="3605199"/>
            <a:ext cx="1309137" cy="0"/>
          </a:xfrm>
          <a:prstGeom prst="straightConnector1">
            <a:avLst/>
          </a:prstGeom>
          <a:noFill/>
          <a:ln w="19050" cap="flat" cmpd="sng">
            <a:solidFill>
              <a:srgbClr val="000000"/>
            </a:solidFill>
            <a:prstDash val="solid"/>
            <a:round/>
            <a:headEnd type="none" w="sm" len="sm"/>
            <a:tailEnd type="oval" w="med" len="med"/>
          </a:ln>
        </p:spPr>
      </p:cxnSp>
      <p:pic>
        <p:nvPicPr>
          <p:cNvPr id="21" name="Google Shape;1144;p67" descr="✓ Imagen de Icono del género. Hombre y mujer icono aislaron diseño  minimalista. Aseo línea icono, vector de señal de contorno, pictograma de  estilo lineal aislado en blanco. Símbolo de WC, vector">
            <a:extLst>
              <a:ext uri="{FF2B5EF4-FFF2-40B4-BE49-F238E27FC236}">
                <a16:creationId xmlns:a16="http://schemas.microsoft.com/office/drawing/2014/main" xmlns="" id="{B856FA68-DE8F-54C8-9B18-1FC6261A3861}"/>
              </a:ext>
            </a:extLst>
          </p:cNvPr>
          <p:cNvPicPr preferRelativeResize="0"/>
          <p:nvPr/>
        </p:nvPicPr>
        <p:blipFill rotWithShape="1">
          <a:blip r:embed="rId2">
            <a:alphaModFix/>
          </a:blip>
          <a:srcRect l="14398" t="11653" r="16114" b="12079"/>
          <a:stretch/>
        </p:blipFill>
        <p:spPr>
          <a:xfrm>
            <a:off x="3399915" y="1534277"/>
            <a:ext cx="2290143" cy="2513569"/>
          </a:xfrm>
          <a:prstGeom prst="rect">
            <a:avLst/>
          </a:prstGeom>
          <a:noFill/>
          <a:ln>
            <a:noFill/>
          </a:ln>
        </p:spPr>
      </p:pic>
      <p:sp>
        <p:nvSpPr>
          <p:cNvPr id="22" name="Google Shape;1130;p67">
            <a:extLst>
              <a:ext uri="{FF2B5EF4-FFF2-40B4-BE49-F238E27FC236}">
                <a16:creationId xmlns:a16="http://schemas.microsoft.com/office/drawing/2014/main" xmlns="" id="{F57647BD-C38A-338F-B4AD-F463C07AE2E1}"/>
              </a:ext>
            </a:extLst>
          </p:cNvPr>
          <p:cNvSpPr txBox="1">
            <a:spLocks/>
          </p:cNvSpPr>
          <p:nvPr/>
        </p:nvSpPr>
        <p:spPr>
          <a:xfrm>
            <a:off x="203680" y="2221254"/>
            <a:ext cx="276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000000"/>
              </a:buClr>
              <a:buSzPts val="1867"/>
              <a:buFont typeface="Arial"/>
              <a:buNone/>
              <a:tabLst/>
              <a:defRPr/>
            </a:pPr>
            <a:r>
              <a:rPr kumimoji="0" lang="es-ES" sz="1600" b="0" i="0" u="none" strike="noStrike" kern="0" cap="none" spc="0" normalizeH="0" baseline="0" noProof="0" dirty="0">
                <a:ln>
                  <a:noFill/>
                </a:ln>
                <a:solidFill>
                  <a:srgbClr val="000000"/>
                </a:solidFill>
                <a:effectLst/>
                <a:uLnTx/>
                <a:uFillTx/>
                <a:latin typeface="Calibri"/>
                <a:cs typeface="Calibri"/>
                <a:sym typeface="Calibri"/>
              </a:rPr>
              <a:t>Dimensión humana que resulta de la potencialidad de experimentar placer sexual</a:t>
            </a:r>
          </a:p>
          <a:p>
            <a:pPr marL="0" marR="0" lvl="0" indent="0" algn="l" defTabSz="914400" rtl="0" eaLnBrk="1" fontAlgn="auto" latinLnBrk="0" hangingPunct="1">
              <a:lnSpc>
                <a:spcPct val="90000"/>
              </a:lnSpc>
              <a:spcBef>
                <a:spcPts val="1600"/>
              </a:spcBef>
              <a:spcAft>
                <a:spcPts val="1600"/>
              </a:spcAft>
              <a:buClr>
                <a:srgbClr val="000000"/>
              </a:buClr>
              <a:buSzPts val="1867"/>
              <a:buFont typeface="Arial"/>
              <a:buNone/>
              <a:tabLst/>
              <a:defRPr/>
            </a:pPr>
            <a:endParaRPr kumimoji="0" lang="es-ES" sz="16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23" name="Google Shape;1136;p67">
            <a:extLst>
              <a:ext uri="{FF2B5EF4-FFF2-40B4-BE49-F238E27FC236}">
                <a16:creationId xmlns:a16="http://schemas.microsoft.com/office/drawing/2014/main" xmlns="" id="{BBF9CFC0-7AFB-2021-F395-D330763B3402}"/>
              </a:ext>
            </a:extLst>
          </p:cNvPr>
          <p:cNvSpPr txBox="1">
            <a:spLocks/>
          </p:cNvSpPr>
          <p:nvPr/>
        </p:nvSpPr>
        <p:spPr>
          <a:xfrm>
            <a:off x="0" y="4423411"/>
            <a:ext cx="3357563"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000000"/>
              </a:buClr>
              <a:buSzPts val="1867"/>
              <a:buFont typeface="Arial"/>
              <a:buNone/>
              <a:tabLst/>
              <a:defRPr/>
            </a:pPr>
            <a:r>
              <a:rPr kumimoji="0" lang="es-ES" sz="1500" b="0" i="0" u="none" strike="noStrike" kern="0" cap="none" spc="0" normalizeH="0" baseline="0" noProof="0" dirty="0">
                <a:ln>
                  <a:noFill/>
                </a:ln>
                <a:solidFill>
                  <a:srgbClr val="000000"/>
                </a:solidFill>
                <a:effectLst/>
                <a:uLnTx/>
                <a:uFillTx/>
                <a:latin typeface="Calibri"/>
                <a:cs typeface="Calibri"/>
                <a:sym typeface="Calibri"/>
              </a:rPr>
              <a:t>Construcciones mentales respecto a esta posibilidad humana, las funciones de maternidad y paternidad</a:t>
            </a:r>
          </a:p>
          <a:p>
            <a:pPr marL="0" marR="0" lvl="0" indent="0" algn="l" defTabSz="914400" rtl="0" eaLnBrk="1" fontAlgn="auto" latinLnBrk="0" hangingPunct="1">
              <a:lnSpc>
                <a:spcPct val="90000"/>
              </a:lnSpc>
              <a:spcBef>
                <a:spcPts val="1600"/>
              </a:spcBef>
              <a:spcAft>
                <a:spcPts val="1600"/>
              </a:spcAft>
              <a:buClr>
                <a:srgbClr val="000000"/>
              </a:buClr>
              <a:buSzPts val="2800"/>
              <a:buFont typeface="Arial"/>
              <a:buNone/>
              <a:tabLst/>
              <a:defRPr/>
            </a:pPr>
            <a:endParaRPr kumimoji="0" lang="es-ES" sz="15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814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13</a:t>
            </a:fld>
            <a:endParaRPr lang="en-US"/>
          </a:p>
        </p:txBody>
      </p:sp>
      <p:pic>
        <p:nvPicPr>
          <p:cNvPr id="3" name="Imagen 2"/>
          <p:cNvPicPr>
            <a:picLocks noChangeAspect="1"/>
          </p:cNvPicPr>
          <p:nvPr/>
        </p:nvPicPr>
        <p:blipFill>
          <a:blip r:embed="rId2"/>
          <a:stretch>
            <a:fillRect/>
          </a:stretch>
        </p:blipFill>
        <p:spPr>
          <a:xfrm>
            <a:off x="603225" y="0"/>
            <a:ext cx="7688252" cy="5148963"/>
          </a:xfrm>
          <a:prstGeom prst="rect">
            <a:avLst/>
          </a:prstGeom>
        </p:spPr>
      </p:pic>
    </p:spTree>
    <p:extLst>
      <p:ext uri="{BB962C8B-B14F-4D97-AF65-F5344CB8AC3E}">
        <p14:creationId xmlns:p14="http://schemas.microsoft.com/office/powerpoint/2010/main" val="158236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14</a:t>
            </a:fld>
            <a:endParaRPr lang="en-US"/>
          </a:p>
        </p:txBody>
      </p:sp>
      <p:sp>
        <p:nvSpPr>
          <p:cNvPr id="3" name="Marcador de contenido 2"/>
          <p:cNvSpPr txBox="1">
            <a:spLocks/>
          </p:cNvSpPr>
          <p:nvPr/>
        </p:nvSpPr>
        <p:spPr>
          <a:xfrm>
            <a:off x="452946" y="1652984"/>
            <a:ext cx="8118030" cy="305312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4000" dirty="0"/>
              <a:t>¿Desde cuando ejercemos nuestra sexualidad?</a:t>
            </a:r>
          </a:p>
          <a:p>
            <a:pPr>
              <a:buFont typeface="Courier New" panose="02070309020205020404" pitchFamily="49" charset="0"/>
              <a:buChar char="o"/>
            </a:pPr>
            <a:endParaRPr lang="es-MX" sz="4000" dirty="0"/>
          </a:p>
          <a:p>
            <a:pPr>
              <a:buFont typeface="Courier New" panose="02070309020205020404" pitchFamily="49" charset="0"/>
              <a:buChar char="o"/>
            </a:pPr>
            <a:endParaRPr lang="es-MX" sz="4000" dirty="0"/>
          </a:p>
        </p:txBody>
      </p:sp>
    </p:spTree>
    <p:extLst>
      <p:ext uri="{BB962C8B-B14F-4D97-AF65-F5344CB8AC3E}">
        <p14:creationId xmlns:p14="http://schemas.microsoft.com/office/powerpoint/2010/main" val="96838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222A6E95-B53F-0520-56B0-CA73B7D6AEEE}"/>
              </a:ext>
            </a:extLst>
          </p:cNvPr>
          <p:cNvSpPr/>
          <p:nvPr/>
        </p:nvSpPr>
        <p:spPr>
          <a:xfrm>
            <a:off x="-1" y="4053369"/>
            <a:ext cx="9144000" cy="10905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grpSp>
        <p:nvGrpSpPr>
          <p:cNvPr id="3" name="Grupo 2">
            <a:extLst>
              <a:ext uri="{FF2B5EF4-FFF2-40B4-BE49-F238E27FC236}">
                <a16:creationId xmlns:a16="http://schemas.microsoft.com/office/drawing/2014/main" xmlns="" id="{18AC4F5F-D829-3343-1D73-11606E5E2235}"/>
              </a:ext>
            </a:extLst>
          </p:cNvPr>
          <p:cNvGrpSpPr/>
          <p:nvPr/>
        </p:nvGrpSpPr>
        <p:grpSpPr>
          <a:xfrm>
            <a:off x="1115785" y="4119374"/>
            <a:ext cx="6912428" cy="958553"/>
            <a:chOff x="428625" y="-9525"/>
            <a:chExt cx="8727440" cy="1227455"/>
          </a:xfrm>
        </p:grpSpPr>
        <p:grpSp>
          <p:nvGrpSpPr>
            <p:cNvPr id="4" name="Grupo 3">
              <a:extLst>
                <a:ext uri="{FF2B5EF4-FFF2-40B4-BE49-F238E27FC236}">
                  <a16:creationId xmlns:a16="http://schemas.microsoft.com/office/drawing/2014/main" xmlns="" id="{E0D1D02A-A834-AF25-8703-56082CE5C75A}"/>
                </a:ext>
              </a:extLst>
            </p:cNvPr>
            <p:cNvGrpSpPr/>
            <p:nvPr/>
          </p:nvGrpSpPr>
          <p:grpSpPr>
            <a:xfrm>
              <a:off x="428625" y="-9525"/>
              <a:ext cx="8727440" cy="885825"/>
              <a:chOff x="428625" y="-9525"/>
              <a:chExt cx="8727440" cy="885825"/>
            </a:xfrm>
          </p:grpSpPr>
          <p:pic>
            <p:nvPicPr>
              <p:cNvPr id="6" name="Imagen 5">
                <a:extLst>
                  <a:ext uri="{FF2B5EF4-FFF2-40B4-BE49-F238E27FC236}">
                    <a16:creationId xmlns:a16="http://schemas.microsoft.com/office/drawing/2014/main" xmlns="" id="{B0E347B2-91F4-F642-7C32-A2DEF3E47E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625"/>
                <a:ext cx="2145665" cy="798830"/>
              </a:xfrm>
              <a:prstGeom prst="rect">
                <a:avLst/>
              </a:prstGeom>
              <a:noFill/>
            </p:spPr>
          </p:pic>
          <p:pic>
            <p:nvPicPr>
              <p:cNvPr id="7" name="Imagen 6">
                <a:extLst>
                  <a:ext uri="{FF2B5EF4-FFF2-40B4-BE49-F238E27FC236}">
                    <a16:creationId xmlns:a16="http://schemas.microsoft.com/office/drawing/2014/main" xmlns="" id="{D2484637-538C-EF0F-F41B-AC20771C859E}"/>
                  </a:ext>
                </a:extLst>
              </p:cNvPr>
              <p:cNvPicPr>
                <a:picLocks noChangeAspect="1"/>
              </p:cNvPicPr>
              <p:nvPr/>
            </p:nvPicPr>
            <p:blipFill rotWithShape="1">
              <a:blip r:embed="rId3">
                <a:extLst>
                  <a:ext uri="{28A0092B-C50C-407E-A947-70E740481C1C}">
                    <a14:useLocalDpi xmlns:a14="http://schemas.microsoft.com/office/drawing/2010/main" val="0"/>
                  </a:ext>
                </a:extLst>
              </a:blip>
              <a:srcRect l="23638" r="49786" b="-8197"/>
              <a:stretch/>
            </p:blipFill>
            <p:spPr bwMode="auto">
              <a:xfrm>
                <a:off x="2114550" y="-9525"/>
                <a:ext cx="2357755" cy="885825"/>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EA2A6CEE-0364-A232-628E-9EC592B63DAA}"/>
                  </a:ext>
                </a:extLst>
              </p:cNvPr>
              <p:cNvPicPr>
                <a:picLocks noChangeAspect="1"/>
              </p:cNvPicPr>
              <p:nvPr/>
            </p:nvPicPr>
            <p:blipFill rotWithShape="1">
              <a:blip r:embed="rId3">
                <a:extLst>
                  <a:ext uri="{28A0092B-C50C-407E-A947-70E740481C1C}">
                    <a14:useLocalDpi xmlns:a14="http://schemas.microsoft.com/office/drawing/2010/main" val="0"/>
                  </a:ext>
                </a:extLst>
              </a:blip>
              <a:srcRect l="50774" r="21671" b="4918"/>
              <a:stretch/>
            </p:blipFill>
            <p:spPr bwMode="auto">
              <a:xfrm>
                <a:off x="4286250" y="85725"/>
                <a:ext cx="2555240" cy="752475"/>
              </a:xfrm>
              <a:prstGeom prst="rect">
                <a:avLst/>
              </a:prstGeom>
              <a:noFill/>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C35C4A42-5BC6-4915-43CE-F1A29EE37F44}"/>
                  </a:ext>
                </a:extLst>
              </p:cNvPr>
              <p:cNvPicPr>
                <a:picLocks noChangeAspect="1"/>
              </p:cNvPicPr>
              <p:nvPr/>
            </p:nvPicPr>
            <p:blipFill rotWithShape="1">
              <a:blip r:embed="rId3">
                <a:extLst>
                  <a:ext uri="{28A0092B-C50C-407E-A947-70E740481C1C}">
                    <a14:useLocalDpi xmlns:a14="http://schemas.microsoft.com/office/drawing/2010/main" val="0"/>
                  </a:ext>
                </a:extLst>
              </a:blip>
              <a:srcRect t="16394" r="78180" b="21311"/>
              <a:stretch/>
            </p:blipFill>
            <p:spPr bwMode="auto">
              <a:xfrm>
                <a:off x="428625" y="228600"/>
                <a:ext cx="1915795" cy="523875"/>
              </a:xfrm>
              <a:prstGeom prst="rect">
                <a:avLst/>
              </a:prstGeom>
              <a:noFill/>
              <a:ln>
                <a:noFill/>
              </a:ln>
              <a:extLst>
                <a:ext uri="{53640926-AAD7-44D8-BBD7-CCE9431645EC}">
                  <a14:shadowObscured xmlns:a14="http://schemas.microsoft.com/office/drawing/2010/main"/>
                </a:ext>
              </a:extLst>
            </p:spPr>
          </p:pic>
        </p:grpSp>
        <p:sp>
          <p:nvSpPr>
            <p:cNvPr id="5" name="Cuadro de texto 2">
              <a:extLst>
                <a:ext uri="{FF2B5EF4-FFF2-40B4-BE49-F238E27FC236}">
                  <a16:creationId xmlns:a16="http://schemas.microsoft.com/office/drawing/2014/main" xmlns="" id="{7C570E09-90D6-269B-24FB-26BCA5613B5B}"/>
                </a:ext>
              </a:extLst>
            </p:cNvPr>
            <p:cNvSpPr txBox="1">
              <a:spLocks noChangeArrowheads="1"/>
            </p:cNvSpPr>
            <p:nvPr/>
          </p:nvSpPr>
          <p:spPr bwMode="auto">
            <a:xfrm>
              <a:off x="1162050" y="838201"/>
              <a:ext cx="6896734" cy="37972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r>
                <a:rPr lang="es-ES_tradnl" sz="900" dirty="0">
                  <a:effectLst/>
                  <a:latin typeface="Calibri" panose="020F0502020204030204" pitchFamily="34" charset="0"/>
                  <a:ea typeface="Times New Roman" panose="02020603050405020304" pitchFamily="18" charset="0"/>
                  <a:cs typeface="Times New Roman" panose="02020603050405020304" pitchFamily="18" charset="0"/>
                </a:rPr>
                <a:t>“Este material se realizó con recursos de FOBAM 2022 del Instituto Nacional de las Mujeres, empero,</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s-ES_tradnl" sz="900" dirty="0">
                  <a:effectLst/>
                  <a:latin typeface="Calibri" panose="020F0502020204030204" pitchFamily="34" charset="0"/>
                  <a:ea typeface="Times New Roman" panose="02020603050405020304" pitchFamily="18" charset="0"/>
                  <a:cs typeface="Times New Roman" panose="02020603050405020304" pitchFamily="18" charset="0"/>
                </a:rPr>
                <a:t>éste no necesariamente comparte los puntos de vista expresados por las(os) autores del presente trabajo.”</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3" name="Título 1">
            <a:extLst>
              <a:ext uri="{FF2B5EF4-FFF2-40B4-BE49-F238E27FC236}">
                <a16:creationId xmlns:a16="http://schemas.microsoft.com/office/drawing/2014/main" xmlns="" id="{8AA6255F-B62F-0259-EE53-E42D213C8A8A}"/>
              </a:ext>
            </a:extLst>
          </p:cNvPr>
          <p:cNvSpPr txBox="1">
            <a:spLocks/>
          </p:cNvSpPr>
          <p:nvPr/>
        </p:nvSpPr>
        <p:spPr>
          <a:xfrm>
            <a:off x="1115785" y="1328969"/>
            <a:ext cx="7013056" cy="19048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6000" b="1" dirty="0">
                <a:solidFill>
                  <a:schemeClr val="tx1"/>
                </a:solidFill>
                <a:latin typeface="Montserrat" pitchFamily="2" charset="77"/>
              </a:rPr>
              <a:t>ADOLESCENCIA</a:t>
            </a:r>
          </a:p>
        </p:txBody>
      </p:sp>
    </p:spTree>
    <p:extLst>
      <p:ext uri="{BB962C8B-B14F-4D97-AF65-F5344CB8AC3E}">
        <p14:creationId xmlns:p14="http://schemas.microsoft.com/office/powerpoint/2010/main" val="293198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16</a:t>
            </a:fld>
            <a:endParaRPr lang="en-US"/>
          </a:p>
        </p:txBody>
      </p:sp>
      <p:pic>
        <p:nvPicPr>
          <p:cNvPr id="7" name="Imagen 6"/>
          <p:cNvPicPr>
            <a:picLocks noChangeAspect="1"/>
          </p:cNvPicPr>
          <p:nvPr/>
        </p:nvPicPr>
        <p:blipFill>
          <a:blip r:embed="rId2"/>
          <a:stretch>
            <a:fillRect/>
          </a:stretch>
        </p:blipFill>
        <p:spPr>
          <a:xfrm>
            <a:off x="536448" y="629124"/>
            <a:ext cx="8881658" cy="4190276"/>
          </a:xfrm>
          <a:prstGeom prst="rect">
            <a:avLst/>
          </a:prstGeom>
        </p:spPr>
      </p:pic>
    </p:spTree>
    <p:extLst>
      <p:ext uri="{BB962C8B-B14F-4D97-AF65-F5344CB8AC3E}">
        <p14:creationId xmlns:p14="http://schemas.microsoft.com/office/powerpoint/2010/main" val="20738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17</a:t>
            </a:fld>
            <a:endParaRPr lang="en-US"/>
          </a:p>
        </p:txBody>
      </p:sp>
      <p:pic>
        <p:nvPicPr>
          <p:cNvPr id="7" name="Imagen 6"/>
          <p:cNvPicPr>
            <a:picLocks noChangeAspect="1"/>
          </p:cNvPicPr>
          <p:nvPr/>
        </p:nvPicPr>
        <p:blipFill>
          <a:blip r:embed="rId2"/>
          <a:stretch>
            <a:fillRect/>
          </a:stretch>
        </p:blipFill>
        <p:spPr>
          <a:xfrm>
            <a:off x="298150" y="566364"/>
            <a:ext cx="8815348" cy="4044741"/>
          </a:xfrm>
          <a:prstGeom prst="rect">
            <a:avLst/>
          </a:prstGeom>
        </p:spPr>
      </p:pic>
    </p:spTree>
    <p:extLst>
      <p:ext uri="{BB962C8B-B14F-4D97-AF65-F5344CB8AC3E}">
        <p14:creationId xmlns:p14="http://schemas.microsoft.com/office/powerpoint/2010/main" val="161788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18</a:t>
            </a:fld>
            <a:endParaRPr lang="en-US"/>
          </a:p>
        </p:txBody>
      </p:sp>
      <p:pic>
        <p:nvPicPr>
          <p:cNvPr id="3" name="Imagen 2"/>
          <p:cNvPicPr>
            <a:picLocks noChangeAspect="1"/>
          </p:cNvPicPr>
          <p:nvPr/>
        </p:nvPicPr>
        <p:blipFill>
          <a:blip r:embed="rId2"/>
          <a:stretch>
            <a:fillRect/>
          </a:stretch>
        </p:blipFill>
        <p:spPr>
          <a:xfrm>
            <a:off x="390144" y="492898"/>
            <a:ext cx="8388582" cy="4326502"/>
          </a:xfrm>
          <a:prstGeom prst="rect">
            <a:avLst/>
          </a:prstGeom>
        </p:spPr>
      </p:pic>
    </p:spTree>
    <p:extLst>
      <p:ext uri="{BB962C8B-B14F-4D97-AF65-F5344CB8AC3E}">
        <p14:creationId xmlns:p14="http://schemas.microsoft.com/office/powerpoint/2010/main" val="221275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19</a:t>
            </a:fld>
            <a:endParaRPr lang="en-US"/>
          </a:p>
        </p:txBody>
      </p:sp>
      <p:pic>
        <p:nvPicPr>
          <p:cNvPr id="5" name="Imagen 4"/>
          <p:cNvPicPr>
            <a:picLocks noChangeAspect="1"/>
          </p:cNvPicPr>
          <p:nvPr/>
        </p:nvPicPr>
        <p:blipFill>
          <a:blip r:embed="rId2"/>
          <a:stretch>
            <a:fillRect/>
          </a:stretch>
        </p:blipFill>
        <p:spPr>
          <a:xfrm>
            <a:off x="298150" y="334398"/>
            <a:ext cx="8443406" cy="4485002"/>
          </a:xfrm>
          <a:prstGeom prst="rect">
            <a:avLst/>
          </a:prstGeom>
        </p:spPr>
      </p:pic>
    </p:spTree>
    <p:extLst>
      <p:ext uri="{BB962C8B-B14F-4D97-AF65-F5344CB8AC3E}">
        <p14:creationId xmlns:p14="http://schemas.microsoft.com/office/powerpoint/2010/main" val="191585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2</a:t>
            </a:fld>
            <a:endParaRPr lang="en-US"/>
          </a:p>
        </p:txBody>
      </p:sp>
      <p:sp>
        <p:nvSpPr>
          <p:cNvPr id="4" name="Marcador de contenido 2"/>
          <p:cNvSpPr txBox="1">
            <a:spLocks/>
          </p:cNvSpPr>
          <p:nvPr/>
        </p:nvSpPr>
        <p:spPr>
          <a:xfrm>
            <a:off x="562674" y="1120140"/>
            <a:ext cx="8118030" cy="402336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5400" dirty="0"/>
              <a:t>¿Con quien platicaste de sexualidad en esa etapa?</a:t>
            </a:r>
          </a:p>
          <a:p>
            <a:pPr algn="ctr"/>
            <a:endParaRPr lang="es-MX" sz="5400" dirty="0"/>
          </a:p>
          <a:p>
            <a:pPr algn="ctr">
              <a:buFont typeface="Courier New" panose="02070309020205020404" pitchFamily="49" charset="0"/>
              <a:buChar char="o"/>
            </a:pPr>
            <a:endParaRPr lang="es-MX" sz="5400" dirty="0"/>
          </a:p>
          <a:p>
            <a:pPr algn="ctr">
              <a:buFont typeface="Courier New" panose="02070309020205020404" pitchFamily="49" charset="0"/>
              <a:buChar char="o"/>
            </a:pPr>
            <a:endParaRPr lang="es-MX" sz="5400" dirty="0"/>
          </a:p>
        </p:txBody>
      </p:sp>
    </p:spTree>
    <p:extLst>
      <p:ext uri="{BB962C8B-B14F-4D97-AF65-F5344CB8AC3E}">
        <p14:creationId xmlns:p14="http://schemas.microsoft.com/office/powerpoint/2010/main" val="393550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222A6E95-B53F-0520-56B0-CA73B7D6AEEE}"/>
              </a:ext>
            </a:extLst>
          </p:cNvPr>
          <p:cNvSpPr/>
          <p:nvPr/>
        </p:nvSpPr>
        <p:spPr>
          <a:xfrm>
            <a:off x="-1" y="4053369"/>
            <a:ext cx="9144000" cy="10905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grpSp>
        <p:nvGrpSpPr>
          <p:cNvPr id="3" name="Grupo 2">
            <a:extLst>
              <a:ext uri="{FF2B5EF4-FFF2-40B4-BE49-F238E27FC236}">
                <a16:creationId xmlns:a16="http://schemas.microsoft.com/office/drawing/2014/main" xmlns="" id="{18AC4F5F-D829-3343-1D73-11606E5E2235}"/>
              </a:ext>
            </a:extLst>
          </p:cNvPr>
          <p:cNvGrpSpPr/>
          <p:nvPr/>
        </p:nvGrpSpPr>
        <p:grpSpPr>
          <a:xfrm>
            <a:off x="1115785" y="4119374"/>
            <a:ext cx="6912428" cy="958553"/>
            <a:chOff x="428625" y="-9525"/>
            <a:chExt cx="8727440" cy="1227455"/>
          </a:xfrm>
        </p:grpSpPr>
        <p:grpSp>
          <p:nvGrpSpPr>
            <p:cNvPr id="4" name="Grupo 3">
              <a:extLst>
                <a:ext uri="{FF2B5EF4-FFF2-40B4-BE49-F238E27FC236}">
                  <a16:creationId xmlns:a16="http://schemas.microsoft.com/office/drawing/2014/main" xmlns="" id="{E0D1D02A-A834-AF25-8703-56082CE5C75A}"/>
                </a:ext>
              </a:extLst>
            </p:cNvPr>
            <p:cNvGrpSpPr/>
            <p:nvPr/>
          </p:nvGrpSpPr>
          <p:grpSpPr>
            <a:xfrm>
              <a:off x="428625" y="-9525"/>
              <a:ext cx="8727440" cy="885825"/>
              <a:chOff x="428625" y="-9525"/>
              <a:chExt cx="8727440" cy="885825"/>
            </a:xfrm>
          </p:grpSpPr>
          <p:pic>
            <p:nvPicPr>
              <p:cNvPr id="6" name="Imagen 5">
                <a:extLst>
                  <a:ext uri="{FF2B5EF4-FFF2-40B4-BE49-F238E27FC236}">
                    <a16:creationId xmlns:a16="http://schemas.microsoft.com/office/drawing/2014/main" xmlns="" id="{B0E347B2-91F4-F642-7C32-A2DEF3E47E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625"/>
                <a:ext cx="2145665" cy="798830"/>
              </a:xfrm>
              <a:prstGeom prst="rect">
                <a:avLst/>
              </a:prstGeom>
              <a:noFill/>
            </p:spPr>
          </p:pic>
          <p:pic>
            <p:nvPicPr>
              <p:cNvPr id="7" name="Imagen 6">
                <a:extLst>
                  <a:ext uri="{FF2B5EF4-FFF2-40B4-BE49-F238E27FC236}">
                    <a16:creationId xmlns:a16="http://schemas.microsoft.com/office/drawing/2014/main" xmlns="" id="{D2484637-538C-EF0F-F41B-AC20771C859E}"/>
                  </a:ext>
                </a:extLst>
              </p:cNvPr>
              <p:cNvPicPr>
                <a:picLocks noChangeAspect="1"/>
              </p:cNvPicPr>
              <p:nvPr/>
            </p:nvPicPr>
            <p:blipFill rotWithShape="1">
              <a:blip r:embed="rId3">
                <a:extLst>
                  <a:ext uri="{28A0092B-C50C-407E-A947-70E740481C1C}">
                    <a14:useLocalDpi xmlns:a14="http://schemas.microsoft.com/office/drawing/2010/main" val="0"/>
                  </a:ext>
                </a:extLst>
              </a:blip>
              <a:srcRect l="23638" r="49786" b="-8197"/>
              <a:stretch/>
            </p:blipFill>
            <p:spPr bwMode="auto">
              <a:xfrm>
                <a:off x="2114550" y="-9525"/>
                <a:ext cx="2357755" cy="885825"/>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EA2A6CEE-0364-A232-628E-9EC592B63DAA}"/>
                  </a:ext>
                </a:extLst>
              </p:cNvPr>
              <p:cNvPicPr>
                <a:picLocks noChangeAspect="1"/>
              </p:cNvPicPr>
              <p:nvPr/>
            </p:nvPicPr>
            <p:blipFill rotWithShape="1">
              <a:blip r:embed="rId3">
                <a:extLst>
                  <a:ext uri="{28A0092B-C50C-407E-A947-70E740481C1C}">
                    <a14:useLocalDpi xmlns:a14="http://schemas.microsoft.com/office/drawing/2010/main" val="0"/>
                  </a:ext>
                </a:extLst>
              </a:blip>
              <a:srcRect l="50774" r="21671" b="4918"/>
              <a:stretch/>
            </p:blipFill>
            <p:spPr bwMode="auto">
              <a:xfrm>
                <a:off x="4286250" y="85725"/>
                <a:ext cx="2555240" cy="752475"/>
              </a:xfrm>
              <a:prstGeom prst="rect">
                <a:avLst/>
              </a:prstGeom>
              <a:noFill/>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C35C4A42-5BC6-4915-43CE-F1A29EE37F44}"/>
                  </a:ext>
                </a:extLst>
              </p:cNvPr>
              <p:cNvPicPr>
                <a:picLocks noChangeAspect="1"/>
              </p:cNvPicPr>
              <p:nvPr/>
            </p:nvPicPr>
            <p:blipFill rotWithShape="1">
              <a:blip r:embed="rId3">
                <a:extLst>
                  <a:ext uri="{28A0092B-C50C-407E-A947-70E740481C1C}">
                    <a14:useLocalDpi xmlns:a14="http://schemas.microsoft.com/office/drawing/2010/main" val="0"/>
                  </a:ext>
                </a:extLst>
              </a:blip>
              <a:srcRect t="16394" r="78180" b="21311"/>
              <a:stretch/>
            </p:blipFill>
            <p:spPr bwMode="auto">
              <a:xfrm>
                <a:off x="428625" y="228600"/>
                <a:ext cx="1915795" cy="523875"/>
              </a:xfrm>
              <a:prstGeom prst="rect">
                <a:avLst/>
              </a:prstGeom>
              <a:noFill/>
              <a:ln>
                <a:noFill/>
              </a:ln>
              <a:extLst>
                <a:ext uri="{53640926-AAD7-44D8-BBD7-CCE9431645EC}">
                  <a14:shadowObscured xmlns:a14="http://schemas.microsoft.com/office/drawing/2010/main"/>
                </a:ext>
              </a:extLst>
            </p:spPr>
          </p:pic>
        </p:grpSp>
        <p:sp>
          <p:nvSpPr>
            <p:cNvPr id="5" name="Cuadro de texto 2">
              <a:extLst>
                <a:ext uri="{FF2B5EF4-FFF2-40B4-BE49-F238E27FC236}">
                  <a16:creationId xmlns:a16="http://schemas.microsoft.com/office/drawing/2014/main" xmlns="" id="{7C570E09-90D6-269B-24FB-26BCA5613B5B}"/>
                </a:ext>
              </a:extLst>
            </p:cNvPr>
            <p:cNvSpPr txBox="1">
              <a:spLocks noChangeArrowheads="1"/>
            </p:cNvSpPr>
            <p:nvPr/>
          </p:nvSpPr>
          <p:spPr bwMode="auto">
            <a:xfrm>
              <a:off x="1162050" y="838201"/>
              <a:ext cx="6896734" cy="37972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r>
                <a:rPr lang="es-ES_tradnl" sz="900" dirty="0">
                  <a:effectLst/>
                  <a:latin typeface="Calibri" panose="020F0502020204030204" pitchFamily="34" charset="0"/>
                  <a:ea typeface="Times New Roman" panose="02020603050405020304" pitchFamily="18" charset="0"/>
                  <a:cs typeface="Times New Roman" panose="02020603050405020304" pitchFamily="18" charset="0"/>
                </a:rPr>
                <a:t>“Este material se realizó con recursos de FOBAM 2022 del Instituto Nacional de las Mujeres, empero,</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s-ES_tradnl" sz="900" dirty="0">
                  <a:effectLst/>
                  <a:latin typeface="Calibri" panose="020F0502020204030204" pitchFamily="34" charset="0"/>
                  <a:ea typeface="Times New Roman" panose="02020603050405020304" pitchFamily="18" charset="0"/>
                  <a:cs typeface="Times New Roman" panose="02020603050405020304" pitchFamily="18" charset="0"/>
                </a:rPr>
                <a:t>éste no necesariamente comparte los puntos de vista expresados por las(os) autores del presente trabajo.”</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3" name="Título 1">
            <a:extLst>
              <a:ext uri="{FF2B5EF4-FFF2-40B4-BE49-F238E27FC236}">
                <a16:creationId xmlns:a16="http://schemas.microsoft.com/office/drawing/2014/main" xmlns="" id="{8AA6255F-B62F-0259-EE53-E42D213C8A8A}"/>
              </a:ext>
            </a:extLst>
          </p:cNvPr>
          <p:cNvSpPr txBox="1">
            <a:spLocks/>
          </p:cNvSpPr>
          <p:nvPr/>
        </p:nvSpPr>
        <p:spPr>
          <a:xfrm>
            <a:off x="1065471" y="856650"/>
            <a:ext cx="7013056" cy="1715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5500" b="1" dirty="0">
                <a:solidFill>
                  <a:schemeClr val="tx1"/>
                </a:solidFill>
                <a:latin typeface="Montserrat" pitchFamily="2" charset="77"/>
              </a:rPr>
              <a:t>EDUCACIÓN INTEGRAL EN SEXUALIDAD (EIS)</a:t>
            </a:r>
          </a:p>
        </p:txBody>
      </p:sp>
    </p:spTree>
    <p:extLst>
      <p:ext uri="{BB962C8B-B14F-4D97-AF65-F5344CB8AC3E}">
        <p14:creationId xmlns:p14="http://schemas.microsoft.com/office/powerpoint/2010/main" val="124442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9E96FEB7-5071-549B-CBDC-705E030F9BDE}"/>
              </a:ext>
            </a:extLst>
          </p:cNvPr>
          <p:cNvSpPr>
            <a:spLocks noGrp="1"/>
          </p:cNvSpPr>
          <p:nvPr>
            <p:ph type="title"/>
          </p:nvPr>
        </p:nvSpPr>
        <p:spPr>
          <a:xfrm>
            <a:off x="653143" y="888963"/>
            <a:ext cx="8101584" cy="617916"/>
          </a:xfrm>
        </p:spPr>
        <p:txBody>
          <a:bodyPr/>
          <a:lstStyle/>
          <a:p>
            <a:r>
              <a:rPr lang="es-ES" b="1" dirty="0">
                <a:latin typeface="Montserrat" pitchFamily="2" charset="77"/>
              </a:rPr>
              <a:t>Educación Integral en Sexualidad </a:t>
            </a:r>
            <a:endParaRPr lang="en-US" b="1" dirty="0">
              <a:latin typeface="Montserrat" pitchFamily="2" charset="77"/>
            </a:endParaRPr>
          </a:p>
        </p:txBody>
      </p:sp>
      <p:sp>
        <p:nvSpPr>
          <p:cNvPr id="7" name="Google Shape;1328;p83">
            <a:extLst>
              <a:ext uri="{FF2B5EF4-FFF2-40B4-BE49-F238E27FC236}">
                <a16:creationId xmlns:a16="http://schemas.microsoft.com/office/drawing/2014/main" xmlns="" id="{D38FAF6B-66E7-A4AA-9098-B1638305A1AA}"/>
              </a:ext>
            </a:extLst>
          </p:cNvPr>
          <p:cNvSpPr txBox="1">
            <a:spLocks/>
          </p:cNvSpPr>
          <p:nvPr/>
        </p:nvSpPr>
        <p:spPr>
          <a:xfrm>
            <a:off x="146304" y="1773937"/>
            <a:ext cx="8778240" cy="3328416"/>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28600" indent="-228600" algn="just">
              <a:lnSpc>
                <a:spcPct val="80000"/>
              </a:lnSpc>
              <a:buClr>
                <a:schemeClr val="dk1"/>
              </a:buClr>
              <a:buSzPts val="3200"/>
            </a:pPr>
            <a:r>
              <a:rPr lang="es-ES" sz="2600" kern="0" dirty="0"/>
              <a:t>“Es un proceso de por vida de adquisición de información y formación de actitudes, creencias y valores acerca de la sexualidad.</a:t>
            </a:r>
          </a:p>
          <a:p>
            <a:pPr marL="228600" indent="-228600" algn="just">
              <a:lnSpc>
                <a:spcPct val="80000"/>
              </a:lnSpc>
              <a:spcBef>
                <a:spcPts val="1000"/>
              </a:spcBef>
              <a:buClr>
                <a:schemeClr val="dk1"/>
              </a:buClr>
              <a:buSzPts val="3200"/>
              <a:buFont typeface="Calibri"/>
              <a:buNone/>
            </a:pPr>
            <a:endParaRPr lang="es-ES" sz="2600" kern="0" dirty="0"/>
          </a:p>
          <a:p>
            <a:pPr marL="228600" indent="-228600" algn="just">
              <a:lnSpc>
                <a:spcPct val="80000"/>
              </a:lnSpc>
              <a:spcBef>
                <a:spcPts val="1000"/>
              </a:spcBef>
              <a:buClr>
                <a:schemeClr val="dk1"/>
              </a:buClr>
              <a:buSzPts val="3200"/>
            </a:pPr>
            <a:r>
              <a:rPr lang="es-ES" sz="2600" kern="0" dirty="0"/>
              <a:t>Se ocupa de las dimensiones biológica, sociocultural, psicológica y espiritual de la sexualidad, desde los dominios cognitivo, afectivo y conductual, incluyendo las habilidades para comunicarse efectivamente y tomar decisiones responsables”.</a:t>
            </a:r>
          </a:p>
          <a:p>
            <a:pPr marL="228600" indent="-228600" algn="just">
              <a:lnSpc>
                <a:spcPct val="80000"/>
              </a:lnSpc>
              <a:spcBef>
                <a:spcPts val="1000"/>
              </a:spcBef>
              <a:buClr>
                <a:schemeClr val="dk1"/>
              </a:buClr>
              <a:buSzPts val="3200"/>
            </a:pPr>
            <a:endParaRPr lang="es-ES" sz="1300" kern="0" dirty="0"/>
          </a:p>
          <a:p>
            <a:pPr marL="228600" indent="-228600" algn="r">
              <a:lnSpc>
                <a:spcPct val="80000"/>
              </a:lnSpc>
              <a:spcBef>
                <a:spcPts val="1000"/>
              </a:spcBef>
              <a:buClr>
                <a:schemeClr val="dk1"/>
              </a:buClr>
              <a:buSzPts val="1400"/>
            </a:pPr>
            <a:r>
              <a:rPr lang="es-ES" sz="1300" b="1" kern="0" dirty="0"/>
              <a:t>SIECUS. Sex </a:t>
            </a:r>
            <a:r>
              <a:rPr lang="es-ES" sz="1300" b="1" kern="0" dirty="0" err="1"/>
              <a:t>Information</a:t>
            </a:r>
            <a:r>
              <a:rPr lang="es-ES" sz="1300" b="1" kern="0" dirty="0"/>
              <a:t> and </a:t>
            </a:r>
            <a:r>
              <a:rPr lang="es-ES" sz="1300" b="1" kern="0" dirty="0" err="1"/>
              <a:t>Education</a:t>
            </a:r>
            <a:r>
              <a:rPr lang="es-ES" sz="1300" b="1" kern="0" dirty="0"/>
              <a:t> Council of </a:t>
            </a:r>
            <a:r>
              <a:rPr lang="es-ES" sz="1300" b="1" kern="0" dirty="0" err="1"/>
              <a:t>the</a:t>
            </a:r>
            <a:r>
              <a:rPr lang="es-ES" sz="1300" b="1" kern="0" dirty="0"/>
              <a:t> U.S.</a:t>
            </a:r>
            <a:endParaRPr lang="es-ES" sz="1300" kern="0" dirty="0"/>
          </a:p>
          <a:p>
            <a:pPr marL="228600" indent="-25400">
              <a:lnSpc>
                <a:spcPct val="90000"/>
              </a:lnSpc>
              <a:spcBef>
                <a:spcPts val="1000"/>
              </a:spcBef>
              <a:buClr>
                <a:schemeClr val="dk1"/>
              </a:buClr>
              <a:buSzPts val="3200"/>
            </a:pPr>
            <a:endParaRPr lang="es-ES" sz="3200" kern="0" dirty="0"/>
          </a:p>
        </p:txBody>
      </p:sp>
      <p:pic>
        <p:nvPicPr>
          <p:cNvPr id="8" name="Imagen 7">
            <a:extLst>
              <a:ext uri="{FF2B5EF4-FFF2-40B4-BE49-F238E27FC236}">
                <a16:creationId xmlns:a16="http://schemas.microsoft.com/office/drawing/2014/main" xmlns="" id="{8FFF3445-ECB9-D71B-A430-546751F8DC47}"/>
              </a:ext>
            </a:extLst>
          </p:cNvPr>
          <p:cNvPicPr>
            <a:picLocks noChangeAspect="1"/>
          </p:cNvPicPr>
          <p:nvPr/>
        </p:nvPicPr>
        <p:blipFill>
          <a:blip r:embed="rId2"/>
          <a:stretch>
            <a:fillRect/>
          </a:stretch>
        </p:blipFill>
        <p:spPr>
          <a:xfrm>
            <a:off x="1" y="117455"/>
            <a:ext cx="5138928" cy="617916"/>
          </a:xfrm>
          <a:prstGeom prst="rect">
            <a:avLst/>
          </a:prstGeom>
        </p:spPr>
      </p:pic>
    </p:spTree>
    <p:extLst>
      <p:ext uri="{BB962C8B-B14F-4D97-AF65-F5344CB8AC3E}">
        <p14:creationId xmlns:p14="http://schemas.microsoft.com/office/powerpoint/2010/main" val="204245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22</a:t>
            </a:fld>
            <a:endParaRPr lang="en-US"/>
          </a:p>
        </p:txBody>
      </p:sp>
      <p:sp>
        <p:nvSpPr>
          <p:cNvPr id="3" name="Rectángulo 2"/>
          <p:cNvSpPr/>
          <p:nvPr/>
        </p:nvSpPr>
        <p:spPr>
          <a:xfrm>
            <a:off x="243149" y="0"/>
            <a:ext cx="8962728" cy="5248488"/>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MX" sz="1800" dirty="0">
                <a:latin typeface="Arial" panose="020B0604020202020204" pitchFamily="34" charset="0"/>
                <a:ea typeface="Calibri" panose="020F0502020204030204" pitchFamily="34" charset="0"/>
                <a:cs typeface="Times New Roman" panose="02020603050405020304" pitchFamily="18" charset="0"/>
              </a:rPr>
              <a:t>Se imparte en </a:t>
            </a:r>
            <a:r>
              <a:rPr lang="es-MX" sz="2400" b="1" dirty="0">
                <a:latin typeface="Arial" panose="020B0604020202020204" pitchFamily="34" charset="0"/>
                <a:ea typeface="Calibri" panose="020F0502020204030204" pitchFamily="34" charset="0"/>
                <a:cs typeface="Times New Roman" panose="02020603050405020304" pitchFamily="18" charset="0"/>
              </a:rPr>
              <a:t>entornos formales y no formales</a:t>
            </a:r>
            <a:r>
              <a:rPr lang="es-MX" sz="1800" dirty="0">
                <a:latin typeface="Arial" panose="020B0604020202020204" pitchFamily="34" charset="0"/>
                <a:ea typeface="Calibri" panose="020F0502020204030204" pitchFamily="34" charset="0"/>
                <a:cs typeface="Times New Roman" panose="02020603050405020304" pitchFamily="18" charset="0"/>
              </a:rPr>
              <a:t>, en la escuela o fuera de la escuela;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MX" sz="1800" dirty="0">
                <a:latin typeface="Arial" panose="020B0604020202020204" pitchFamily="34" charset="0"/>
                <a:ea typeface="Calibri" panose="020F0502020204030204" pitchFamily="34" charset="0"/>
                <a:cs typeface="Times New Roman" panose="02020603050405020304" pitchFamily="18" charset="0"/>
              </a:rPr>
              <a:t>Es </a:t>
            </a:r>
            <a:r>
              <a:rPr lang="es-MX" sz="2400" b="1" dirty="0">
                <a:latin typeface="Arial" panose="020B0604020202020204" pitchFamily="34" charset="0"/>
                <a:ea typeface="Calibri" panose="020F0502020204030204" pitchFamily="34" charset="0"/>
                <a:cs typeface="Times New Roman" panose="02020603050405020304" pitchFamily="18" charset="0"/>
              </a:rPr>
              <a:t>científicamente rigurosa </a:t>
            </a:r>
            <a:r>
              <a:rPr lang="es-MX" sz="1800" dirty="0">
                <a:latin typeface="Arial" panose="020B0604020202020204" pitchFamily="34" charset="0"/>
                <a:ea typeface="Calibri" panose="020F0502020204030204" pitchFamily="34" charset="0"/>
                <a:cs typeface="Times New Roman" panose="02020603050405020304" pitchFamily="18" charset="0"/>
              </a:rPr>
              <a:t>y se basa en investigaciones, hechos y evidencia;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MX" sz="2400" b="1" dirty="0">
                <a:latin typeface="Arial" panose="020B0604020202020204" pitchFamily="34" charset="0"/>
                <a:ea typeface="Calibri" panose="020F0502020204030204" pitchFamily="34" charset="0"/>
                <a:cs typeface="Times New Roman" panose="02020603050405020304" pitchFamily="18" charset="0"/>
              </a:rPr>
              <a:t>Es progresiva</a:t>
            </a:r>
            <a:r>
              <a:rPr lang="es-MX" sz="2400" dirty="0">
                <a:latin typeface="Arial" panose="020B0604020202020204" pitchFamily="34" charset="0"/>
                <a:ea typeface="Calibri" panose="020F0502020204030204" pitchFamily="34" charset="0"/>
                <a:cs typeface="Times New Roman" panose="02020603050405020304" pitchFamily="18" charset="0"/>
              </a:rPr>
              <a:t>, </a:t>
            </a:r>
            <a:r>
              <a:rPr lang="es-MX" sz="1800" dirty="0">
                <a:latin typeface="Arial" panose="020B0604020202020204" pitchFamily="34" charset="0"/>
                <a:ea typeface="Calibri" panose="020F0502020204030204" pitchFamily="34" charset="0"/>
                <a:cs typeface="Times New Roman" panose="02020603050405020304" pitchFamily="18" charset="0"/>
              </a:rPr>
              <a:t>pues </a:t>
            </a:r>
            <a:r>
              <a:rPr lang="es-MX" sz="1800" b="1" dirty="0">
                <a:latin typeface="Arial" panose="020B0604020202020204" pitchFamily="34" charset="0"/>
                <a:ea typeface="Calibri" panose="020F0502020204030204" pitchFamily="34" charset="0"/>
                <a:cs typeface="Times New Roman" panose="02020603050405020304" pitchFamily="18" charset="0"/>
              </a:rPr>
              <a:t>comienza en una temprana edad </a:t>
            </a:r>
            <a:r>
              <a:rPr lang="es-MX" sz="1800" dirty="0">
                <a:latin typeface="Arial" panose="020B0604020202020204" pitchFamily="34" charset="0"/>
                <a:ea typeface="Calibri" panose="020F0502020204030204" pitchFamily="34" charset="0"/>
                <a:cs typeface="Times New Roman" panose="02020603050405020304" pitchFamily="18" charset="0"/>
              </a:rPr>
              <a:t>con el contenido y las competencias fundamentales, </a:t>
            </a:r>
          </a:p>
          <a:p>
            <a:pPr marL="285750" indent="-285750" algn="just">
              <a:lnSpc>
                <a:spcPct val="107000"/>
              </a:lnSpc>
              <a:spcAft>
                <a:spcPts val="800"/>
              </a:spcAft>
              <a:buFont typeface="Arial" panose="020B0604020202020204" pitchFamily="34" charset="0"/>
              <a:buChar char="•"/>
            </a:pPr>
            <a:r>
              <a:rPr lang="es-MX" sz="2400" b="1" dirty="0">
                <a:latin typeface="Arial" panose="020B0604020202020204" pitchFamily="34" charset="0"/>
                <a:ea typeface="Calibri" panose="020F0502020204030204" pitchFamily="34" charset="0"/>
                <a:cs typeface="Times New Roman" panose="02020603050405020304" pitchFamily="18" charset="0"/>
              </a:rPr>
              <a:t>Es adecuada a la edad y al desarrollo</a:t>
            </a:r>
            <a:r>
              <a:rPr lang="es-MX" sz="1800" dirty="0">
                <a:latin typeface="Arial" panose="020B0604020202020204" pitchFamily="34" charset="0"/>
                <a:ea typeface="Calibri" panose="020F0502020204030204" pitchFamily="34" charset="0"/>
                <a:cs typeface="Times New Roman" panose="02020603050405020304" pitchFamily="18" charset="0"/>
              </a:rPr>
              <a:t>, con contenido y capacidades que se vuelven más abstractos o explícitos según la edad y el nivel de desarrollo de los y las estudiantes; también debe ajustarse a la diversidad en el desarrollo, adaptándose para estudiantes con diferencias a nivel de desarrollo cognitivo y emocional;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MX" sz="1800" dirty="0">
                <a:latin typeface="Arial" panose="020B0604020202020204" pitchFamily="34" charset="0"/>
                <a:ea typeface="Calibri" panose="020F0502020204030204" pitchFamily="34" charset="0"/>
                <a:cs typeface="Times New Roman" panose="02020603050405020304" pitchFamily="18" charset="0"/>
              </a:rPr>
              <a:t>Es</a:t>
            </a:r>
            <a:r>
              <a:rPr lang="es-MX" sz="1800" b="1" dirty="0">
                <a:latin typeface="Arial" panose="020B0604020202020204" pitchFamily="34" charset="0"/>
                <a:ea typeface="Calibri" panose="020F0502020204030204" pitchFamily="34" charset="0"/>
                <a:cs typeface="Times New Roman" panose="02020603050405020304" pitchFamily="18" charset="0"/>
              </a:rPr>
              <a:t> </a:t>
            </a:r>
            <a:r>
              <a:rPr lang="es-MX" sz="2400" b="1" dirty="0">
                <a:latin typeface="Arial" panose="020B0604020202020204" pitchFamily="34" charset="0"/>
                <a:ea typeface="Calibri" panose="020F0502020204030204" pitchFamily="34" charset="0"/>
                <a:cs typeface="Times New Roman" panose="02020603050405020304" pitchFamily="18" charset="0"/>
              </a:rPr>
              <a:t>integral y abarca mucho más que solo comportamientos sexuales</a:t>
            </a:r>
            <a:r>
              <a:rPr lang="es-MX" sz="1800" b="1" dirty="0">
                <a:latin typeface="Arial" panose="020B0604020202020204" pitchFamily="34" charset="0"/>
                <a:ea typeface="Calibri" panose="020F0502020204030204" pitchFamily="34" charset="0"/>
                <a:cs typeface="Times New Roman" panose="02020603050405020304" pitchFamily="18" charset="0"/>
              </a:rPr>
              <a:t>.</a:t>
            </a:r>
          </a:p>
          <a:p>
            <a:pPr algn="r">
              <a:lnSpc>
                <a:spcPct val="107000"/>
              </a:lnSpc>
              <a:spcAft>
                <a:spcPts val="800"/>
              </a:spcAft>
            </a:pPr>
            <a:r>
              <a:rPr lang="es-MX" sz="1200" b="1" dirty="0">
                <a:latin typeface="Arial" panose="020B0604020202020204" pitchFamily="34" charset="0"/>
                <a:ea typeface="Calibri" panose="020F0502020204030204" pitchFamily="34" charset="0"/>
                <a:cs typeface="Times New Roman" panose="02020603050405020304" pitchFamily="18" charset="0"/>
              </a:rPr>
              <a:t>Guía practica educación integral en sexualidad UNESCO</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6914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AD3E83D9-0F51-EC99-3C91-0E7068895588}"/>
              </a:ext>
            </a:extLst>
          </p:cNvPr>
          <p:cNvPicPr>
            <a:picLocks noChangeAspect="1"/>
          </p:cNvPicPr>
          <p:nvPr/>
        </p:nvPicPr>
        <p:blipFill>
          <a:blip r:embed="rId2"/>
          <a:stretch>
            <a:fillRect/>
          </a:stretch>
        </p:blipFill>
        <p:spPr>
          <a:xfrm>
            <a:off x="0" y="4478486"/>
            <a:ext cx="5214952" cy="627057"/>
          </a:xfrm>
          <a:prstGeom prst="rect">
            <a:avLst/>
          </a:prstGeom>
        </p:spPr>
      </p:pic>
      <p:sp>
        <p:nvSpPr>
          <p:cNvPr id="10" name="Rectángulo 9"/>
          <p:cNvSpPr/>
          <p:nvPr/>
        </p:nvSpPr>
        <p:spPr>
          <a:xfrm>
            <a:off x="251863" y="242692"/>
            <a:ext cx="8813991" cy="4549322"/>
          </a:xfrm>
          <a:prstGeom prst="rect">
            <a:avLst/>
          </a:prstGeom>
        </p:spPr>
        <p:txBody>
          <a:bodyPr wrap="square">
            <a:spAutoFit/>
          </a:bodyPr>
          <a:lstStyle/>
          <a:p>
            <a:pPr algn="just">
              <a:lnSpc>
                <a:spcPct val="107000"/>
              </a:lnSpc>
              <a:spcAft>
                <a:spcPts val="800"/>
              </a:spcAft>
            </a:pPr>
            <a:r>
              <a:rPr lang="es-MX" dirty="0">
                <a:latin typeface="Arial" panose="020B0604020202020204" pitchFamily="34" charset="0"/>
                <a:ea typeface="Calibri" panose="020F0502020204030204" pitchFamily="34" charset="0"/>
                <a:cs typeface="Times New Roman" panose="02020603050405020304" pitchFamily="18" charset="0"/>
              </a:rPr>
              <a:t>La EIS también </a:t>
            </a:r>
            <a:r>
              <a:rPr lang="es-MX" b="1" dirty="0">
                <a:latin typeface="Arial" panose="020B0604020202020204" pitchFamily="34" charset="0"/>
                <a:ea typeface="Calibri" panose="020F0502020204030204" pitchFamily="34" charset="0"/>
                <a:cs typeface="Times New Roman" panose="02020603050405020304" pitchFamily="18" charset="0"/>
              </a:rPr>
              <a:t>comprende aspectos psicológicos, sociales y emocionales</a:t>
            </a:r>
            <a:r>
              <a:rPr lang="es-MX" dirty="0">
                <a:latin typeface="Arial" panose="020B0604020202020204" pitchFamily="34" charset="0"/>
                <a:ea typeface="Calibri" panose="020F0502020204030204" pitchFamily="34" charset="0"/>
                <a:cs typeface="Times New Roman" panose="02020603050405020304" pitchFamily="18" charset="0"/>
              </a:rPr>
              <a:t> relacionados con estos temas, incluso aquellos que pueden ser complejos en algunos contextos sociales y culturales. </a:t>
            </a:r>
            <a:r>
              <a:rPr lang="es-MX" b="1" dirty="0">
                <a:latin typeface="Arial" panose="020B0604020202020204" pitchFamily="34" charset="0"/>
                <a:ea typeface="Calibri" panose="020F0502020204030204" pitchFamily="34" charset="0"/>
                <a:cs typeface="Times New Roman" panose="02020603050405020304" pitchFamily="18" charset="0"/>
              </a:rPr>
              <a:t>Apoya el empoderamiento de los y las estudiantes </a:t>
            </a:r>
            <a:r>
              <a:rPr lang="es-MX" dirty="0">
                <a:latin typeface="Arial" panose="020B0604020202020204" pitchFamily="34" charset="0"/>
                <a:ea typeface="Calibri" panose="020F0502020204030204" pitchFamily="34" charset="0"/>
                <a:cs typeface="Times New Roman" panose="02020603050405020304" pitchFamily="18" charset="0"/>
              </a:rPr>
              <a:t>mediante la mejora de sus competencias analíticas, comunicativas, y otras competencias para la vida para su salud y bienestar en relación con: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dirty="0">
                <a:latin typeface="Arial" panose="020B0604020202020204" pitchFamily="34" charset="0"/>
                <a:ea typeface="Calibri" panose="020F0502020204030204" pitchFamily="34" charset="0"/>
                <a:cs typeface="Times New Roman" panose="02020603050405020304" pitchFamily="18" charset="0"/>
              </a:rPr>
              <a:t>la sexualidad,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dirty="0">
                <a:latin typeface="Arial" panose="020B0604020202020204" pitchFamily="34" charset="0"/>
                <a:ea typeface="Calibri" panose="020F0502020204030204" pitchFamily="34" charset="0"/>
                <a:cs typeface="Times New Roman" panose="02020603050405020304" pitchFamily="18" charset="0"/>
              </a:rPr>
              <a:t>los derechos humanos,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dirty="0">
                <a:latin typeface="Arial" panose="020B0604020202020204" pitchFamily="34" charset="0"/>
                <a:ea typeface="Calibri" panose="020F0502020204030204" pitchFamily="34" charset="0"/>
                <a:cs typeface="Times New Roman" panose="02020603050405020304" pitchFamily="18" charset="0"/>
              </a:rPr>
              <a:t>una vida familiar y unas relaciones interpersonales sanas y respetuosas,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dirty="0">
                <a:latin typeface="Arial" panose="020B0604020202020204" pitchFamily="34" charset="0"/>
                <a:ea typeface="Calibri" panose="020F0502020204030204" pitchFamily="34" charset="0"/>
                <a:cs typeface="Times New Roman" panose="02020603050405020304" pitchFamily="18" charset="0"/>
              </a:rPr>
              <a:t>los valores personales y comunes,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dirty="0">
                <a:latin typeface="Arial" panose="020B0604020202020204" pitchFamily="34" charset="0"/>
                <a:ea typeface="Calibri" panose="020F0502020204030204" pitchFamily="34" charset="0"/>
                <a:cs typeface="Times New Roman" panose="02020603050405020304" pitchFamily="18" charset="0"/>
              </a:rPr>
              <a:t>las normas culturales y sociales,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dirty="0">
                <a:latin typeface="Arial" panose="020B0604020202020204" pitchFamily="34" charset="0"/>
                <a:ea typeface="Calibri" panose="020F0502020204030204" pitchFamily="34" charset="0"/>
                <a:cs typeface="Times New Roman" panose="02020603050405020304" pitchFamily="18" charset="0"/>
              </a:rPr>
              <a:t>la igualdad de género,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dirty="0">
                <a:latin typeface="Arial" panose="020B0604020202020204" pitchFamily="34" charset="0"/>
                <a:ea typeface="Calibri" panose="020F0502020204030204" pitchFamily="34" charset="0"/>
                <a:cs typeface="Times New Roman" panose="02020603050405020304" pitchFamily="18" charset="0"/>
              </a:rPr>
              <a:t>la no discriminación,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dirty="0">
                <a:latin typeface="Arial" panose="020B0604020202020204" pitchFamily="34" charset="0"/>
                <a:ea typeface="Calibri" panose="020F0502020204030204" pitchFamily="34" charset="0"/>
                <a:cs typeface="Times New Roman" panose="02020603050405020304" pitchFamily="18" charset="0"/>
              </a:rPr>
              <a:t>el comportamiento sexual,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dirty="0">
                <a:latin typeface="Arial" panose="020B0604020202020204" pitchFamily="34" charset="0"/>
                <a:ea typeface="Calibri" panose="020F0502020204030204" pitchFamily="34" charset="0"/>
                <a:cs typeface="Times New Roman" panose="02020603050405020304" pitchFamily="18" charset="0"/>
              </a:rPr>
              <a:t>la violencia de género y otros tipos de violencia,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dirty="0">
                <a:latin typeface="Arial" panose="020B0604020202020204" pitchFamily="34" charset="0"/>
                <a:ea typeface="Calibri" panose="020F0502020204030204" pitchFamily="34" charset="0"/>
                <a:cs typeface="Times New Roman" panose="02020603050405020304" pitchFamily="18" charset="0"/>
              </a:rPr>
              <a:t>el consentimiento y la integridad física,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MX" dirty="0">
                <a:latin typeface="Arial" panose="020B0604020202020204" pitchFamily="34" charset="0"/>
                <a:ea typeface="Calibri" panose="020F0502020204030204" pitchFamily="34" charset="0"/>
                <a:cs typeface="Times New Roman" panose="02020603050405020304" pitchFamily="18" charset="0"/>
              </a:rPr>
              <a:t>el abuso sexual y las prácticas nocivas, tales como el matrimonio infantil, precoz y forzado, y la mutilación o ablación genital femenina.</a:t>
            </a:r>
          </a:p>
          <a:p>
            <a:pPr lvl="0" algn="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Guía practica educación integral en sexualidad UNESCO</a:t>
            </a:r>
          </a:p>
          <a:p>
            <a:pPr marL="342900" lvl="0" indent="-342900">
              <a:lnSpc>
                <a:spcPct val="107000"/>
              </a:lnSpc>
              <a:spcAft>
                <a:spcPts val="8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72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33;p84">
            <a:extLst>
              <a:ext uri="{FF2B5EF4-FFF2-40B4-BE49-F238E27FC236}">
                <a16:creationId xmlns:a16="http://schemas.microsoft.com/office/drawing/2014/main" xmlns="" id="{C4DCD38C-6BAC-F18D-E20F-815BAEABF028}"/>
              </a:ext>
            </a:extLst>
          </p:cNvPr>
          <p:cNvSpPr txBox="1"/>
          <p:nvPr/>
        </p:nvSpPr>
        <p:spPr>
          <a:xfrm>
            <a:off x="2437255" y="0"/>
            <a:ext cx="6414137" cy="5143500"/>
          </a:xfrm>
          <a:prstGeom prst="rect">
            <a:avLst/>
          </a:prstGeom>
          <a:solidFill>
            <a:srgbClr val="E5DFEC"/>
          </a:solidFill>
          <a:ln>
            <a:noFill/>
          </a:ln>
        </p:spPr>
        <p:txBody>
          <a:bodyPr spcFirstLastPara="1" wrap="square" lIns="64275" tIns="32125" rIns="64275" bIns="32125" anchor="t" anchorCtr="0">
            <a:noAutofit/>
          </a:bodyPr>
          <a:lstStyle/>
          <a:p>
            <a:pPr>
              <a:buClr>
                <a:srgbClr val="000000"/>
              </a:buClr>
              <a:buSzPts val="1400"/>
              <a:buFont typeface="Arial"/>
              <a:buNone/>
            </a:pPr>
            <a:r>
              <a:rPr lang="es-MX" sz="1100" kern="0" dirty="0">
                <a:solidFill>
                  <a:srgbClr val="000000"/>
                </a:solidFill>
                <a:ea typeface="Arial"/>
                <a:cs typeface="Arial"/>
                <a:sym typeface="Arial"/>
              </a:rPr>
              <a:t>MORALISTA (de abstinencia)</a:t>
            </a:r>
            <a:endParaRPr sz="1100" kern="0" dirty="0">
              <a:solidFill>
                <a:srgbClr val="000000"/>
              </a:solidFill>
              <a:cs typeface="Arial"/>
              <a:sym typeface="Arial"/>
            </a:endParaRPr>
          </a:p>
          <a:p>
            <a:pPr marL="200911" indent="-200911" algn="just">
              <a:spcBef>
                <a:spcPts val="280"/>
              </a:spcBef>
              <a:buClr>
                <a:srgbClr val="000000"/>
              </a:buClr>
              <a:buSzPts val="1400"/>
              <a:buFont typeface="Arial"/>
              <a:buChar char="•"/>
            </a:pPr>
            <a:r>
              <a:rPr lang="es-MX" sz="1100" kern="0" dirty="0">
                <a:solidFill>
                  <a:srgbClr val="000000"/>
                </a:solidFill>
                <a:ea typeface="Arial"/>
                <a:cs typeface="Arial"/>
                <a:sym typeface="Arial"/>
              </a:rPr>
              <a:t>Transmite formas de comportamiento o costumbres sociales consideradas como deseables por uno o varios grupos hegemónicos, basándose en sus juicios de valor</a:t>
            </a:r>
            <a:endParaRPr sz="1100" kern="0" dirty="0">
              <a:solidFill>
                <a:srgbClr val="000000"/>
              </a:solidFill>
              <a:cs typeface="Arial"/>
              <a:sym typeface="Arial"/>
            </a:endParaRPr>
          </a:p>
          <a:p>
            <a:pPr marL="200911" indent="-112011" algn="just">
              <a:spcBef>
                <a:spcPts val="280"/>
              </a:spcBef>
              <a:buClr>
                <a:srgbClr val="000000"/>
              </a:buClr>
              <a:buSzPts val="1400"/>
              <a:buFont typeface="Arial"/>
              <a:buNone/>
            </a:pPr>
            <a:endParaRPr sz="1100" kern="0" dirty="0">
              <a:solidFill>
                <a:srgbClr val="000000"/>
              </a:solidFill>
              <a:ea typeface="Arial"/>
              <a:cs typeface="Arial"/>
              <a:sym typeface="Arial"/>
            </a:endParaRPr>
          </a:p>
          <a:p>
            <a:pPr marL="200911" indent="-112011">
              <a:spcBef>
                <a:spcPts val="280"/>
              </a:spcBef>
              <a:buClr>
                <a:srgbClr val="000000"/>
              </a:buClr>
              <a:buSzPts val="1400"/>
              <a:buFont typeface="Arial"/>
              <a:buNone/>
            </a:pPr>
            <a:endParaRPr sz="1100" kern="0" dirty="0">
              <a:solidFill>
                <a:srgbClr val="000000"/>
              </a:solidFill>
              <a:ea typeface="Arial"/>
              <a:cs typeface="Arial"/>
              <a:sym typeface="Arial"/>
            </a:endParaRPr>
          </a:p>
          <a:p>
            <a:pPr>
              <a:spcBef>
                <a:spcPts val="280"/>
              </a:spcBef>
              <a:buClr>
                <a:srgbClr val="000000"/>
              </a:buClr>
              <a:buSzPts val="1400"/>
              <a:buFont typeface="Arial"/>
              <a:buNone/>
            </a:pPr>
            <a:r>
              <a:rPr lang="es-MX" sz="1100" kern="0" dirty="0">
                <a:solidFill>
                  <a:srgbClr val="000000"/>
                </a:solidFill>
                <a:ea typeface="Arial"/>
                <a:cs typeface="Arial"/>
                <a:sym typeface="Arial"/>
              </a:rPr>
              <a:t>BIOLÓGICO-FUNCIONALISTA  (buen comportamiento)</a:t>
            </a:r>
            <a:endParaRPr sz="1100" kern="0" dirty="0">
              <a:solidFill>
                <a:srgbClr val="000000"/>
              </a:solidFill>
              <a:cs typeface="Arial"/>
              <a:sym typeface="Arial"/>
            </a:endParaRPr>
          </a:p>
          <a:p>
            <a:pPr marL="200911" indent="-200911" algn="just">
              <a:spcBef>
                <a:spcPts val="280"/>
              </a:spcBef>
              <a:buClr>
                <a:srgbClr val="000000"/>
              </a:buClr>
              <a:buSzPts val="1400"/>
              <a:buFont typeface="Arial"/>
              <a:buChar char="•"/>
            </a:pPr>
            <a:r>
              <a:rPr lang="es-MX" sz="1100" kern="0" dirty="0">
                <a:solidFill>
                  <a:srgbClr val="000000"/>
                </a:solidFill>
                <a:ea typeface="Arial"/>
                <a:cs typeface="Arial"/>
                <a:sym typeface="Arial"/>
              </a:rPr>
              <a:t>Centrado en informar cómo funciona el cuerpo pero orientado a la función reproductiva.</a:t>
            </a:r>
            <a:endParaRPr sz="1100" kern="0" dirty="0">
              <a:solidFill>
                <a:srgbClr val="000000"/>
              </a:solidFill>
              <a:cs typeface="Arial"/>
              <a:sym typeface="Arial"/>
            </a:endParaRPr>
          </a:p>
          <a:p>
            <a:pPr marL="200911" indent="-112011" algn="just">
              <a:spcBef>
                <a:spcPts val="280"/>
              </a:spcBef>
              <a:buClr>
                <a:srgbClr val="000000"/>
              </a:buClr>
              <a:buSzPts val="1400"/>
              <a:buFont typeface="Arial"/>
              <a:buNone/>
            </a:pPr>
            <a:endParaRPr sz="1100" kern="0" dirty="0">
              <a:solidFill>
                <a:srgbClr val="000000"/>
              </a:solidFill>
              <a:ea typeface="Arial"/>
              <a:cs typeface="Arial"/>
              <a:sym typeface="Arial"/>
            </a:endParaRPr>
          </a:p>
          <a:p>
            <a:pPr marL="200911" indent="-112011" algn="just">
              <a:spcBef>
                <a:spcPts val="280"/>
              </a:spcBef>
              <a:buClr>
                <a:srgbClr val="000000"/>
              </a:buClr>
              <a:buSzPts val="1400"/>
              <a:buFont typeface="Arial"/>
              <a:buNone/>
            </a:pPr>
            <a:endParaRPr sz="1100" kern="0" dirty="0">
              <a:solidFill>
                <a:srgbClr val="000000"/>
              </a:solidFill>
              <a:ea typeface="Arial"/>
              <a:cs typeface="Arial"/>
              <a:sym typeface="Arial"/>
            </a:endParaRPr>
          </a:p>
          <a:p>
            <a:pPr>
              <a:spcBef>
                <a:spcPts val="280"/>
              </a:spcBef>
              <a:buClr>
                <a:srgbClr val="000000"/>
              </a:buClr>
              <a:buSzPts val="1400"/>
              <a:buFont typeface="Arial"/>
              <a:buNone/>
            </a:pPr>
            <a:r>
              <a:rPr lang="es-MX" sz="1100" kern="0" dirty="0">
                <a:solidFill>
                  <a:srgbClr val="000000"/>
                </a:solidFill>
                <a:ea typeface="Arial"/>
                <a:cs typeface="Arial"/>
                <a:sym typeface="Arial"/>
              </a:rPr>
              <a:t>PREVENTIVO O PATOLOGISTA (de riesgo)</a:t>
            </a:r>
            <a:endParaRPr sz="1100" kern="0" dirty="0">
              <a:solidFill>
                <a:srgbClr val="000000"/>
              </a:solidFill>
              <a:cs typeface="Arial"/>
              <a:sym typeface="Arial"/>
            </a:endParaRPr>
          </a:p>
          <a:p>
            <a:pPr marL="200911" indent="-200911" algn="just">
              <a:spcBef>
                <a:spcPts val="280"/>
              </a:spcBef>
              <a:buClr>
                <a:srgbClr val="000000"/>
              </a:buClr>
              <a:buSzPts val="1400"/>
              <a:buFont typeface="Arial"/>
              <a:buChar char="•"/>
            </a:pPr>
            <a:r>
              <a:rPr lang="es-MX" sz="1100" kern="0" dirty="0">
                <a:solidFill>
                  <a:srgbClr val="000000"/>
                </a:solidFill>
                <a:ea typeface="Arial"/>
                <a:cs typeface="Arial"/>
                <a:sym typeface="Arial"/>
              </a:rPr>
              <a:t>Previene sobre las consecuencias negativas del ejercicio de la sexualidad (ITS/VIH, embarazos no deseados, etc.). Limitado a hacer énfasis en las consecuencias de las conductas, sin ayudar a desarrollar competencias para la autonomía.</a:t>
            </a:r>
            <a:endParaRPr sz="1100" kern="0" dirty="0">
              <a:solidFill>
                <a:srgbClr val="000000"/>
              </a:solidFill>
              <a:cs typeface="Arial"/>
              <a:sym typeface="Arial"/>
            </a:endParaRPr>
          </a:p>
          <a:p>
            <a:pPr marL="200911" indent="-112011" algn="just">
              <a:spcBef>
                <a:spcPts val="280"/>
              </a:spcBef>
              <a:buClr>
                <a:srgbClr val="000000"/>
              </a:buClr>
              <a:buSzPts val="1400"/>
              <a:buFont typeface="Arial"/>
              <a:buNone/>
            </a:pPr>
            <a:endParaRPr sz="1100" kern="0" dirty="0">
              <a:solidFill>
                <a:srgbClr val="000000"/>
              </a:solidFill>
              <a:ea typeface="Arial"/>
              <a:cs typeface="Arial"/>
              <a:sym typeface="Arial"/>
            </a:endParaRPr>
          </a:p>
          <a:p>
            <a:pPr marL="200911" indent="-112011" algn="just">
              <a:spcBef>
                <a:spcPts val="280"/>
              </a:spcBef>
              <a:buClr>
                <a:srgbClr val="000000"/>
              </a:buClr>
              <a:buSzPts val="1400"/>
              <a:buFont typeface="Arial"/>
              <a:buNone/>
            </a:pPr>
            <a:endParaRPr sz="1100" kern="0" dirty="0">
              <a:solidFill>
                <a:srgbClr val="000000"/>
              </a:solidFill>
              <a:ea typeface="Arial"/>
              <a:cs typeface="Arial"/>
              <a:sym typeface="Arial"/>
            </a:endParaRPr>
          </a:p>
          <a:p>
            <a:pPr>
              <a:lnSpc>
                <a:spcPct val="84142"/>
              </a:lnSpc>
              <a:spcBef>
                <a:spcPts val="280"/>
              </a:spcBef>
              <a:buClr>
                <a:srgbClr val="000000"/>
              </a:buClr>
              <a:buSzPts val="1400"/>
              <a:buFont typeface="Arial"/>
              <a:buNone/>
            </a:pPr>
            <a:r>
              <a:rPr lang="es-MX" sz="1100" kern="0" dirty="0">
                <a:solidFill>
                  <a:srgbClr val="000000"/>
                </a:solidFill>
                <a:ea typeface="Arial"/>
                <a:cs typeface="Arial"/>
                <a:sym typeface="Arial"/>
              </a:rPr>
              <a:t>INTEGRADOR (comprensivo/integral)</a:t>
            </a:r>
            <a:endParaRPr sz="1100" kern="0" dirty="0">
              <a:solidFill>
                <a:srgbClr val="000000"/>
              </a:solidFill>
              <a:ea typeface="Arial"/>
              <a:cs typeface="Arial"/>
              <a:sym typeface="Arial"/>
            </a:endParaRPr>
          </a:p>
          <a:p>
            <a:pPr marL="200911" indent="-200911" algn="just">
              <a:spcBef>
                <a:spcPts val="280"/>
              </a:spcBef>
              <a:buClr>
                <a:srgbClr val="000000"/>
              </a:buClr>
              <a:buSzPts val="1400"/>
              <a:buFont typeface="Arial"/>
              <a:buChar char="•"/>
            </a:pPr>
            <a:r>
              <a:rPr lang="es-MX" sz="1100" kern="0" dirty="0">
                <a:solidFill>
                  <a:srgbClr val="000000"/>
                </a:solidFill>
                <a:ea typeface="Arial"/>
                <a:cs typeface="Arial"/>
                <a:sym typeface="Arial"/>
              </a:rPr>
              <a:t>Disciplinas sociales y biomédicas contribuyen a un enfoque integrador e integral de la sexualidad. Su base son los derechos humanos, la igualdad de género, la cultura, el entorno y las necesidades de desarrollo de los grupos con quienes se está trabajando.</a:t>
            </a:r>
            <a:endParaRPr sz="1100" kern="0" dirty="0">
              <a:solidFill>
                <a:srgbClr val="000000"/>
              </a:solidFill>
              <a:cs typeface="Arial"/>
              <a:sym typeface="Arial"/>
            </a:endParaRPr>
          </a:p>
          <a:p>
            <a:pPr marL="200911" indent="-112011" algn="just">
              <a:spcBef>
                <a:spcPts val="280"/>
              </a:spcBef>
              <a:buClr>
                <a:srgbClr val="000000"/>
              </a:buClr>
              <a:buSzPts val="1400"/>
              <a:buFont typeface="Arial"/>
              <a:buNone/>
            </a:pPr>
            <a:endParaRPr sz="1100" kern="0" dirty="0">
              <a:solidFill>
                <a:srgbClr val="000000"/>
              </a:solidFill>
              <a:ea typeface="Arial"/>
              <a:cs typeface="Arial"/>
              <a:sym typeface="Arial"/>
            </a:endParaRPr>
          </a:p>
          <a:p>
            <a:pPr marL="200911" indent="-112011">
              <a:spcBef>
                <a:spcPts val="280"/>
              </a:spcBef>
              <a:buClr>
                <a:srgbClr val="000000"/>
              </a:buClr>
              <a:buSzPts val="1400"/>
              <a:buFont typeface="Arial"/>
              <a:buNone/>
            </a:pPr>
            <a:endParaRPr sz="1100" kern="0" dirty="0">
              <a:solidFill>
                <a:srgbClr val="000000"/>
              </a:solidFill>
              <a:ea typeface="Arial"/>
              <a:cs typeface="Arial"/>
              <a:sym typeface="Arial"/>
            </a:endParaRPr>
          </a:p>
          <a:p>
            <a:pPr>
              <a:lnSpc>
                <a:spcPct val="84142"/>
              </a:lnSpc>
              <a:spcBef>
                <a:spcPts val="280"/>
              </a:spcBef>
              <a:buClr>
                <a:srgbClr val="000000"/>
              </a:buClr>
              <a:buSzPts val="1400"/>
              <a:buFont typeface="Arial"/>
              <a:buNone/>
            </a:pPr>
            <a:r>
              <a:rPr lang="es-MX" sz="1100" kern="0" dirty="0">
                <a:solidFill>
                  <a:srgbClr val="000000"/>
                </a:solidFill>
                <a:ea typeface="Arial"/>
                <a:cs typeface="Arial"/>
                <a:sym typeface="Arial"/>
              </a:rPr>
              <a:t>DE DESARROLLO (desarrollo y bienestar)</a:t>
            </a:r>
            <a:endParaRPr sz="1100" kern="0" dirty="0">
              <a:solidFill>
                <a:srgbClr val="000000"/>
              </a:solidFill>
              <a:ea typeface="Arial"/>
              <a:cs typeface="Arial"/>
              <a:sym typeface="Arial"/>
            </a:endParaRPr>
          </a:p>
          <a:p>
            <a:pPr marL="200911" indent="-200911" algn="just">
              <a:spcBef>
                <a:spcPts val="280"/>
              </a:spcBef>
              <a:buClr>
                <a:srgbClr val="000000"/>
              </a:buClr>
              <a:buSzPts val="1400"/>
              <a:buFont typeface="Arial"/>
              <a:buChar char="•"/>
            </a:pPr>
            <a:r>
              <a:rPr lang="es-MX" sz="1100" kern="0" dirty="0">
                <a:solidFill>
                  <a:srgbClr val="000000"/>
                </a:solidFill>
                <a:ea typeface="Arial"/>
                <a:cs typeface="Arial"/>
                <a:sym typeface="Arial"/>
              </a:rPr>
              <a:t>Sexualidad vista desde todos sus componentes y no sólo de salud. Educación para el desarrollo humano en todo el espectro de edades y para el ejercicio de derechos humanos incluyendo los Derechos Sexuales y Reproductivos.  Desarrolla competencias para la vida y la participación ciudadana.</a:t>
            </a:r>
            <a:endParaRPr sz="1100" kern="0" dirty="0">
              <a:solidFill>
                <a:srgbClr val="000000"/>
              </a:solidFill>
              <a:ea typeface="Arial"/>
              <a:cs typeface="Arial"/>
              <a:sym typeface="Arial"/>
            </a:endParaRPr>
          </a:p>
        </p:txBody>
      </p:sp>
      <p:sp>
        <p:nvSpPr>
          <p:cNvPr id="7" name="Google Shape;1334;p84">
            <a:extLst>
              <a:ext uri="{FF2B5EF4-FFF2-40B4-BE49-F238E27FC236}">
                <a16:creationId xmlns:a16="http://schemas.microsoft.com/office/drawing/2014/main" xmlns="" id="{EA1FD359-9491-2E29-38D0-587185F7DCAB}"/>
              </a:ext>
            </a:extLst>
          </p:cNvPr>
          <p:cNvSpPr/>
          <p:nvPr/>
        </p:nvSpPr>
        <p:spPr>
          <a:xfrm>
            <a:off x="137789" y="1986994"/>
            <a:ext cx="1709299" cy="1169511"/>
          </a:xfrm>
          <a:prstGeom prst="rect">
            <a:avLst/>
          </a:prstGeom>
          <a:solidFill>
            <a:srgbClr val="E5DFEC"/>
          </a:solidFill>
          <a:ln>
            <a:noFill/>
          </a:ln>
        </p:spPr>
        <p:txBody>
          <a:bodyPr spcFirstLastPara="1" wrap="square" lIns="91425" tIns="45700" rIns="91425" bIns="45700" anchor="t" anchorCtr="0">
            <a:spAutoFit/>
          </a:bodyPr>
          <a:lstStyle/>
          <a:p>
            <a:pPr algn="ctr">
              <a:buClr>
                <a:srgbClr val="000000"/>
              </a:buClr>
              <a:buFont typeface="Arial"/>
              <a:buNone/>
            </a:pPr>
            <a:r>
              <a:rPr lang="es-MX" kern="0" dirty="0">
                <a:solidFill>
                  <a:srgbClr val="000000"/>
                </a:solidFill>
                <a:ea typeface="Arial"/>
                <a:cs typeface="Arial"/>
                <a:sym typeface="Arial"/>
              </a:rPr>
              <a:t>Enfoques de  Educación Sexual </a:t>
            </a:r>
            <a:endParaRPr kern="0" dirty="0">
              <a:solidFill>
                <a:srgbClr val="000000"/>
              </a:solidFill>
              <a:cs typeface="Arial"/>
              <a:sym typeface="Arial"/>
            </a:endParaRPr>
          </a:p>
          <a:p>
            <a:pPr algn="ctr">
              <a:buClr>
                <a:srgbClr val="000000"/>
              </a:buClr>
              <a:buFont typeface="Arial"/>
              <a:buNone/>
            </a:pPr>
            <a:r>
              <a:rPr lang="es-MX" kern="0" dirty="0">
                <a:solidFill>
                  <a:srgbClr val="000000"/>
                </a:solidFill>
                <a:ea typeface="Arial"/>
                <a:cs typeface="Arial"/>
                <a:sym typeface="Arial"/>
              </a:rPr>
              <a:t>en los  últimos 50 años (UNESCO, 2010)</a:t>
            </a:r>
          </a:p>
        </p:txBody>
      </p:sp>
      <p:sp>
        <p:nvSpPr>
          <p:cNvPr id="8" name="Google Shape;1335;p84">
            <a:extLst>
              <a:ext uri="{FF2B5EF4-FFF2-40B4-BE49-F238E27FC236}">
                <a16:creationId xmlns:a16="http://schemas.microsoft.com/office/drawing/2014/main" xmlns="" id="{06E38706-21A9-7A17-BE02-74F3BEBDD7DC}"/>
              </a:ext>
            </a:extLst>
          </p:cNvPr>
          <p:cNvSpPr/>
          <p:nvPr/>
        </p:nvSpPr>
        <p:spPr>
          <a:xfrm>
            <a:off x="1847088" y="335040"/>
            <a:ext cx="441493" cy="4528621"/>
          </a:xfrm>
          <a:prstGeom prst="leftBrace">
            <a:avLst>
              <a:gd name="adj1" fmla="val 0"/>
              <a:gd name="adj2" fmla="val 50000"/>
            </a:avLst>
          </a:prstGeom>
          <a:noFill/>
          <a:ln w="5715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843" kern="0">
              <a:solidFill>
                <a:srgbClr val="000000"/>
              </a:solidFill>
              <a:ea typeface="Arial"/>
              <a:cs typeface="Arial"/>
              <a:sym typeface="Arial"/>
            </a:endParaRPr>
          </a:p>
        </p:txBody>
      </p:sp>
    </p:spTree>
    <p:extLst>
      <p:ext uri="{BB962C8B-B14F-4D97-AF65-F5344CB8AC3E}">
        <p14:creationId xmlns:p14="http://schemas.microsoft.com/office/powerpoint/2010/main" val="4174717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222A6E95-B53F-0520-56B0-CA73B7D6AEEE}"/>
              </a:ext>
            </a:extLst>
          </p:cNvPr>
          <p:cNvSpPr/>
          <p:nvPr/>
        </p:nvSpPr>
        <p:spPr>
          <a:xfrm>
            <a:off x="-1" y="4053369"/>
            <a:ext cx="9144000" cy="10905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grpSp>
        <p:nvGrpSpPr>
          <p:cNvPr id="3" name="Grupo 2">
            <a:extLst>
              <a:ext uri="{FF2B5EF4-FFF2-40B4-BE49-F238E27FC236}">
                <a16:creationId xmlns:a16="http://schemas.microsoft.com/office/drawing/2014/main" xmlns="" id="{18AC4F5F-D829-3343-1D73-11606E5E2235}"/>
              </a:ext>
            </a:extLst>
          </p:cNvPr>
          <p:cNvGrpSpPr/>
          <p:nvPr/>
        </p:nvGrpSpPr>
        <p:grpSpPr>
          <a:xfrm>
            <a:off x="1115785" y="4119374"/>
            <a:ext cx="6912428" cy="958553"/>
            <a:chOff x="428625" y="-9525"/>
            <a:chExt cx="8727440" cy="1227455"/>
          </a:xfrm>
        </p:grpSpPr>
        <p:grpSp>
          <p:nvGrpSpPr>
            <p:cNvPr id="4" name="Grupo 3">
              <a:extLst>
                <a:ext uri="{FF2B5EF4-FFF2-40B4-BE49-F238E27FC236}">
                  <a16:creationId xmlns:a16="http://schemas.microsoft.com/office/drawing/2014/main" xmlns="" id="{E0D1D02A-A834-AF25-8703-56082CE5C75A}"/>
                </a:ext>
              </a:extLst>
            </p:cNvPr>
            <p:cNvGrpSpPr/>
            <p:nvPr/>
          </p:nvGrpSpPr>
          <p:grpSpPr>
            <a:xfrm>
              <a:off x="428625" y="-9525"/>
              <a:ext cx="8727440" cy="885825"/>
              <a:chOff x="428625" y="-9525"/>
              <a:chExt cx="8727440" cy="885825"/>
            </a:xfrm>
          </p:grpSpPr>
          <p:pic>
            <p:nvPicPr>
              <p:cNvPr id="6" name="Imagen 5">
                <a:extLst>
                  <a:ext uri="{FF2B5EF4-FFF2-40B4-BE49-F238E27FC236}">
                    <a16:creationId xmlns:a16="http://schemas.microsoft.com/office/drawing/2014/main" xmlns="" id="{B0E347B2-91F4-F642-7C32-A2DEF3E47E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625"/>
                <a:ext cx="2145665" cy="798830"/>
              </a:xfrm>
              <a:prstGeom prst="rect">
                <a:avLst/>
              </a:prstGeom>
              <a:noFill/>
            </p:spPr>
          </p:pic>
          <p:pic>
            <p:nvPicPr>
              <p:cNvPr id="7" name="Imagen 6">
                <a:extLst>
                  <a:ext uri="{FF2B5EF4-FFF2-40B4-BE49-F238E27FC236}">
                    <a16:creationId xmlns:a16="http://schemas.microsoft.com/office/drawing/2014/main" xmlns="" id="{D2484637-538C-EF0F-F41B-AC20771C859E}"/>
                  </a:ext>
                </a:extLst>
              </p:cNvPr>
              <p:cNvPicPr>
                <a:picLocks noChangeAspect="1"/>
              </p:cNvPicPr>
              <p:nvPr/>
            </p:nvPicPr>
            <p:blipFill rotWithShape="1">
              <a:blip r:embed="rId3">
                <a:extLst>
                  <a:ext uri="{28A0092B-C50C-407E-A947-70E740481C1C}">
                    <a14:useLocalDpi xmlns:a14="http://schemas.microsoft.com/office/drawing/2010/main" val="0"/>
                  </a:ext>
                </a:extLst>
              </a:blip>
              <a:srcRect l="23638" r="49786" b="-8197"/>
              <a:stretch/>
            </p:blipFill>
            <p:spPr bwMode="auto">
              <a:xfrm>
                <a:off x="2114550" y="-9525"/>
                <a:ext cx="2357755" cy="885825"/>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EA2A6CEE-0364-A232-628E-9EC592B63DAA}"/>
                  </a:ext>
                </a:extLst>
              </p:cNvPr>
              <p:cNvPicPr>
                <a:picLocks noChangeAspect="1"/>
              </p:cNvPicPr>
              <p:nvPr/>
            </p:nvPicPr>
            <p:blipFill rotWithShape="1">
              <a:blip r:embed="rId3">
                <a:extLst>
                  <a:ext uri="{28A0092B-C50C-407E-A947-70E740481C1C}">
                    <a14:useLocalDpi xmlns:a14="http://schemas.microsoft.com/office/drawing/2010/main" val="0"/>
                  </a:ext>
                </a:extLst>
              </a:blip>
              <a:srcRect l="50774" r="21671" b="4918"/>
              <a:stretch/>
            </p:blipFill>
            <p:spPr bwMode="auto">
              <a:xfrm>
                <a:off x="4286250" y="85725"/>
                <a:ext cx="2555240" cy="752475"/>
              </a:xfrm>
              <a:prstGeom prst="rect">
                <a:avLst/>
              </a:prstGeom>
              <a:noFill/>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C35C4A42-5BC6-4915-43CE-F1A29EE37F44}"/>
                  </a:ext>
                </a:extLst>
              </p:cNvPr>
              <p:cNvPicPr>
                <a:picLocks noChangeAspect="1"/>
              </p:cNvPicPr>
              <p:nvPr/>
            </p:nvPicPr>
            <p:blipFill rotWithShape="1">
              <a:blip r:embed="rId3">
                <a:extLst>
                  <a:ext uri="{28A0092B-C50C-407E-A947-70E740481C1C}">
                    <a14:useLocalDpi xmlns:a14="http://schemas.microsoft.com/office/drawing/2010/main" val="0"/>
                  </a:ext>
                </a:extLst>
              </a:blip>
              <a:srcRect t="16394" r="78180" b="21311"/>
              <a:stretch/>
            </p:blipFill>
            <p:spPr bwMode="auto">
              <a:xfrm>
                <a:off x="428625" y="228600"/>
                <a:ext cx="1915795" cy="523875"/>
              </a:xfrm>
              <a:prstGeom prst="rect">
                <a:avLst/>
              </a:prstGeom>
              <a:noFill/>
              <a:ln>
                <a:noFill/>
              </a:ln>
              <a:extLst>
                <a:ext uri="{53640926-AAD7-44D8-BBD7-CCE9431645EC}">
                  <a14:shadowObscured xmlns:a14="http://schemas.microsoft.com/office/drawing/2010/main"/>
                </a:ext>
              </a:extLst>
            </p:spPr>
          </p:pic>
        </p:grpSp>
        <p:sp>
          <p:nvSpPr>
            <p:cNvPr id="5" name="Cuadro de texto 2">
              <a:extLst>
                <a:ext uri="{FF2B5EF4-FFF2-40B4-BE49-F238E27FC236}">
                  <a16:creationId xmlns:a16="http://schemas.microsoft.com/office/drawing/2014/main" xmlns="" id="{7C570E09-90D6-269B-24FB-26BCA5613B5B}"/>
                </a:ext>
              </a:extLst>
            </p:cNvPr>
            <p:cNvSpPr txBox="1">
              <a:spLocks noChangeArrowheads="1"/>
            </p:cNvSpPr>
            <p:nvPr/>
          </p:nvSpPr>
          <p:spPr bwMode="auto">
            <a:xfrm>
              <a:off x="1162050" y="838201"/>
              <a:ext cx="6896734" cy="37972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r>
                <a:rPr lang="es-ES_tradnl" sz="900" dirty="0">
                  <a:effectLst/>
                  <a:latin typeface="Calibri" panose="020F0502020204030204" pitchFamily="34" charset="0"/>
                  <a:ea typeface="Times New Roman" panose="02020603050405020304" pitchFamily="18" charset="0"/>
                  <a:cs typeface="Times New Roman" panose="02020603050405020304" pitchFamily="18" charset="0"/>
                </a:rPr>
                <a:t>“Este material se realizó con recursos de FOBAM 2022 del Instituto Nacional de las Mujeres, empero,</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s-ES_tradnl" sz="900" dirty="0">
                  <a:effectLst/>
                  <a:latin typeface="Calibri" panose="020F0502020204030204" pitchFamily="34" charset="0"/>
                  <a:ea typeface="Times New Roman" panose="02020603050405020304" pitchFamily="18" charset="0"/>
                  <a:cs typeface="Times New Roman" panose="02020603050405020304" pitchFamily="18" charset="0"/>
                </a:rPr>
                <a:t>éste no necesariamente comparte los puntos de vista expresados por las(os) autores del presente trabajo.”</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3" name="Título 1">
            <a:extLst>
              <a:ext uri="{FF2B5EF4-FFF2-40B4-BE49-F238E27FC236}">
                <a16:creationId xmlns:a16="http://schemas.microsoft.com/office/drawing/2014/main" xmlns="" id="{8AA6255F-B62F-0259-EE53-E42D213C8A8A}"/>
              </a:ext>
            </a:extLst>
          </p:cNvPr>
          <p:cNvSpPr txBox="1">
            <a:spLocks/>
          </p:cNvSpPr>
          <p:nvPr/>
        </p:nvSpPr>
        <p:spPr>
          <a:xfrm>
            <a:off x="595904" y="600618"/>
            <a:ext cx="7664001" cy="1715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4400" b="1" dirty="0">
                <a:solidFill>
                  <a:schemeClr val="tx1"/>
                </a:solidFill>
                <a:latin typeface="Montserrat" pitchFamily="2" charset="77"/>
              </a:rPr>
              <a:t> ¿Qué temas debo incluir para una efectiva educación integral en sexualidad?</a:t>
            </a:r>
            <a:endParaRPr lang="es-MX" sz="4400" b="1" dirty="0">
              <a:solidFill>
                <a:schemeClr val="tx1"/>
              </a:solidFill>
              <a:latin typeface="Montserrat" pitchFamily="2" charset="77"/>
            </a:endParaRPr>
          </a:p>
        </p:txBody>
      </p:sp>
    </p:spTree>
    <p:extLst>
      <p:ext uri="{BB962C8B-B14F-4D97-AF65-F5344CB8AC3E}">
        <p14:creationId xmlns:p14="http://schemas.microsoft.com/office/powerpoint/2010/main" val="716692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26</a:t>
            </a:fld>
            <a:endParaRPr lang="en-US"/>
          </a:p>
        </p:txBody>
      </p:sp>
      <p:sp>
        <p:nvSpPr>
          <p:cNvPr id="3" name="Rectángulo 2"/>
          <p:cNvSpPr/>
          <p:nvPr/>
        </p:nvSpPr>
        <p:spPr>
          <a:xfrm>
            <a:off x="859536" y="316516"/>
            <a:ext cx="7028688" cy="4154984"/>
          </a:xfrm>
          <a:prstGeom prst="rect">
            <a:avLst/>
          </a:prstGeom>
        </p:spPr>
        <p:txBody>
          <a:bodyPr wrap="square">
            <a:spAutoFit/>
          </a:bodyPr>
          <a:lstStyle/>
          <a:p>
            <a:pPr algn="just"/>
            <a:r>
              <a:rPr lang="es-ES" sz="2400" b="1" dirty="0">
                <a:latin typeface="Arial" panose="020B0604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r>
              <a:rPr lang="es-ES" sz="2400" b="1" dirty="0">
                <a:latin typeface="Arial" panose="020B0604020202020204" pitchFamily="34" charset="0"/>
                <a:ea typeface="Times New Roman" panose="02020603050405020304" pitchFamily="18" charset="0"/>
              </a:rPr>
              <a:t>5-9 AÑOS </a:t>
            </a:r>
            <a:endParaRPr lang="en-US" sz="2800" dirty="0">
              <a:latin typeface="Times New Roman" panose="02020603050405020304" pitchFamily="18" charset="0"/>
              <a:ea typeface="Times New Roman" panose="02020603050405020304" pitchFamily="18" charset="0"/>
            </a:endParaRPr>
          </a:p>
          <a:p>
            <a:pPr algn="just"/>
            <a:r>
              <a:rPr lang="es-ES" sz="2400" b="1" dirty="0">
                <a:latin typeface="Arial" panose="020B0604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ES" sz="2400" dirty="0">
                <a:latin typeface="Arial" panose="020B0604020202020204" pitchFamily="34" charset="0"/>
                <a:ea typeface="Times New Roman" panose="02020603050405020304" pitchFamily="18" charset="0"/>
              </a:rPr>
              <a:t>Identificar las partes del cuerpo y sus funciones</a:t>
            </a:r>
            <a:endParaRPr lang="en-US" sz="28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ES" sz="2400" dirty="0">
                <a:latin typeface="Arial" panose="020B0604020202020204" pitchFamily="34" charset="0"/>
                <a:ea typeface="Times New Roman" panose="02020603050405020304" pitchFamily="18" charset="0"/>
              </a:rPr>
              <a:t>Reconocer quienes pueden tocar su cuerpo y bajo qué circunstancias es permitido.</a:t>
            </a:r>
            <a:endParaRPr lang="en-US" sz="28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ES" sz="2400" dirty="0">
                <a:latin typeface="Arial" panose="020B0604020202020204" pitchFamily="34" charset="0"/>
                <a:ea typeface="Times New Roman" panose="02020603050405020304" pitchFamily="18" charset="0"/>
              </a:rPr>
              <a:t>Cuidado e higiene personal</a:t>
            </a:r>
            <a:endParaRPr lang="en-US" sz="28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ES" sz="2400" dirty="0">
                <a:latin typeface="Arial" panose="020B0604020202020204" pitchFamily="34" charset="0"/>
                <a:ea typeface="Times New Roman" panose="02020603050405020304" pitchFamily="18" charset="0"/>
              </a:rPr>
              <a:t>Relaciones de confianza aceptables con familiares, amigos/as y en la escuela</a:t>
            </a:r>
            <a:endParaRPr lang="en-US" sz="28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ES" sz="2400" dirty="0">
                <a:latin typeface="Arial" panose="020B0604020202020204" pitchFamily="34" charset="0"/>
                <a:ea typeface="Times New Roman" panose="02020603050405020304" pitchFamily="18" charset="0"/>
              </a:rPr>
              <a:t>Señalar e informar cuando alguien toca su cuerpo y la o lo hace sentir incómodo.</a:t>
            </a:r>
          </a:p>
        </p:txBody>
      </p:sp>
    </p:spTree>
    <p:extLst>
      <p:ext uri="{BB962C8B-B14F-4D97-AF65-F5344CB8AC3E}">
        <p14:creationId xmlns:p14="http://schemas.microsoft.com/office/powerpoint/2010/main" val="3401259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27</a:t>
            </a:fld>
            <a:endParaRPr lang="en-US"/>
          </a:p>
        </p:txBody>
      </p:sp>
      <p:sp>
        <p:nvSpPr>
          <p:cNvPr id="3" name="Rectángulo 2"/>
          <p:cNvSpPr/>
          <p:nvPr/>
        </p:nvSpPr>
        <p:spPr>
          <a:xfrm>
            <a:off x="469392" y="509097"/>
            <a:ext cx="7284720" cy="4001095"/>
          </a:xfrm>
          <a:prstGeom prst="rect">
            <a:avLst/>
          </a:prstGeom>
        </p:spPr>
        <p:txBody>
          <a:bodyPr wrap="square">
            <a:spAutoFit/>
          </a:bodyPr>
          <a:lstStyle/>
          <a:p>
            <a:pPr algn="just"/>
            <a:r>
              <a:rPr lang="es-ES" sz="2000" b="1" dirty="0">
                <a:latin typeface="+mj-lt"/>
                <a:ea typeface="Times New Roman" panose="02020603050405020304" pitchFamily="18" charset="0"/>
              </a:rPr>
              <a:t> </a:t>
            </a:r>
            <a:r>
              <a:rPr lang="en-US" sz="2000" b="1" dirty="0">
                <a:latin typeface="+mj-lt"/>
                <a:ea typeface="Times New Roman" panose="02020603050405020304" pitchFamily="18" charset="0"/>
              </a:rPr>
              <a:t>10- 14</a:t>
            </a:r>
            <a:r>
              <a:rPr lang="es-ES" sz="2000" b="1" dirty="0">
                <a:latin typeface="+mj-lt"/>
                <a:ea typeface="Times New Roman" panose="02020603050405020304" pitchFamily="18" charset="0"/>
              </a:rPr>
              <a:t> </a:t>
            </a:r>
            <a:r>
              <a:rPr lang="es-ES" sz="2000" b="1" dirty="0">
                <a:latin typeface="Arial" panose="020B0604020202020204" pitchFamily="34" charset="0"/>
                <a:ea typeface="Times New Roman" panose="02020603050405020304" pitchFamily="18" charset="0"/>
              </a:rPr>
              <a:t>años</a:t>
            </a:r>
            <a:endParaRPr lang="en-US" sz="2000" dirty="0">
              <a:latin typeface="Times New Roman" panose="02020603050405020304" pitchFamily="18" charset="0"/>
              <a:ea typeface="Times New Roman" panose="02020603050405020304" pitchFamily="18" charset="0"/>
            </a:endParaRPr>
          </a:p>
          <a:p>
            <a:pPr marL="457200" algn="just"/>
            <a:r>
              <a:rPr lang="es-MX" sz="18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457200" algn="just"/>
            <a:r>
              <a:rPr lang="es-MX" sz="18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ES" sz="1800" dirty="0">
                <a:latin typeface="Arial" panose="020B0604020202020204" pitchFamily="34" charset="0"/>
                <a:ea typeface="Times New Roman" panose="02020603050405020304" pitchFamily="18" charset="0"/>
              </a:rPr>
              <a:t>Límites y relaciones afectivas.</a:t>
            </a:r>
            <a:endParaRPr lang="en-US" sz="20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ES" sz="1800" dirty="0">
                <a:latin typeface="Arial" panose="020B0604020202020204" pitchFamily="34" charset="0"/>
                <a:ea typeface="Times New Roman" panose="02020603050405020304" pitchFamily="18" charset="0"/>
              </a:rPr>
              <a:t>Sentimientos y emociones relacionadas con el deseo y placer.</a:t>
            </a:r>
            <a:endParaRPr lang="en-US" sz="20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ES" sz="1800" dirty="0">
                <a:latin typeface="Arial" panose="020B0604020202020204" pitchFamily="34" charset="0"/>
                <a:ea typeface="Times New Roman" panose="02020603050405020304" pitchFamily="18" charset="0"/>
              </a:rPr>
              <a:t>Comprender y distinguir las distintas formas de sentir y vivir la sexualidad, respetando y valorando las expresiones de la diversidad humana.</a:t>
            </a:r>
            <a:endParaRPr lang="en-US" sz="20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MX" sz="1800" dirty="0">
                <a:latin typeface="Arial" panose="020B0604020202020204" pitchFamily="34" charset="0"/>
                <a:ea typeface="Times New Roman" panose="02020603050405020304" pitchFamily="18" charset="0"/>
              </a:rPr>
              <a:t>Consentimiento para evitar actividades sexuales coaccionadas o abusivas.</a:t>
            </a:r>
            <a:endParaRPr lang="en-US" sz="20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MX" sz="1800" dirty="0">
                <a:latin typeface="Arial" panose="020B0604020202020204" pitchFamily="34" charset="0"/>
                <a:ea typeface="Times New Roman" panose="02020603050405020304" pitchFamily="18" charset="0"/>
              </a:rPr>
              <a:t>Enseñar a expresar cuando no desea ser mirado, tocado o aproximado de alguna manera.</a:t>
            </a:r>
            <a:endParaRPr lang="en-US" sz="20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MX" sz="1800" dirty="0">
                <a:latin typeface="Arial" panose="020B0604020202020204" pitchFamily="34" charset="0"/>
                <a:ea typeface="Times New Roman" panose="02020603050405020304" pitchFamily="18" charset="0"/>
              </a:rPr>
              <a:t>Menstruación y cambios de la pubertad, sentimientos agradables y desagradables acerca de las funciones del cuerpo</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8731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28</a:t>
            </a:fld>
            <a:endParaRPr lang="en-US"/>
          </a:p>
        </p:txBody>
      </p:sp>
      <p:sp>
        <p:nvSpPr>
          <p:cNvPr id="3" name="Rectángulo 2"/>
          <p:cNvSpPr/>
          <p:nvPr/>
        </p:nvSpPr>
        <p:spPr>
          <a:xfrm>
            <a:off x="774192" y="319338"/>
            <a:ext cx="7869936" cy="5324535"/>
          </a:xfrm>
          <a:prstGeom prst="rect">
            <a:avLst/>
          </a:prstGeom>
        </p:spPr>
        <p:txBody>
          <a:bodyPr wrap="square">
            <a:spAutoFit/>
          </a:bodyPr>
          <a:lstStyle/>
          <a:p>
            <a:pPr algn="just"/>
            <a:r>
              <a:rPr lang="es-ES" sz="2800" b="1" dirty="0">
                <a:latin typeface="Arial" panose="020B0604020202020204" pitchFamily="34" charset="0"/>
                <a:ea typeface="Times New Roman" panose="02020603050405020304" pitchFamily="18" charset="0"/>
              </a:rPr>
              <a:t>15-19 años</a:t>
            </a:r>
            <a:endParaRPr lang="en-US" sz="2800" dirty="0">
              <a:latin typeface="Times New Roman" panose="02020603050405020304" pitchFamily="18" charset="0"/>
              <a:ea typeface="Times New Roman" panose="02020603050405020304" pitchFamily="18" charset="0"/>
            </a:endParaRPr>
          </a:p>
          <a:p>
            <a:pPr algn="just"/>
            <a:r>
              <a:rPr lang="es-ES" sz="2400" dirty="0">
                <a:latin typeface="Arial" panose="020B0604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ES" sz="2400" dirty="0">
                <a:latin typeface="Arial" panose="020B0604020202020204" pitchFamily="34" charset="0"/>
                <a:ea typeface="Times New Roman" panose="02020603050405020304" pitchFamily="18" charset="0"/>
              </a:rPr>
              <a:t>Diferencias entre sexo y amor.</a:t>
            </a:r>
            <a:endParaRPr lang="en-US" sz="28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MX" sz="2400" dirty="0">
                <a:latin typeface="Arial" panose="020B0604020202020204" pitchFamily="34" charset="0"/>
                <a:ea typeface="Times New Roman" panose="02020603050405020304" pitchFamily="18" charset="0"/>
              </a:rPr>
              <a:t>Infecciones de transmisión sexual y prevención del embarazo</a:t>
            </a:r>
            <a:endParaRPr lang="en-US" sz="28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MX" sz="2400" dirty="0">
                <a:latin typeface="Arial" panose="020B0604020202020204" pitchFamily="34" charset="0"/>
                <a:ea typeface="Times New Roman" panose="02020603050405020304" pitchFamily="18" charset="0"/>
              </a:rPr>
              <a:t>Educarle sobre sus derechos sexuales y reproductivos</a:t>
            </a:r>
            <a:endParaRPr lang="en-US" sz="28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MX" sz="2400" dirty="0">
                <a:latin typeface="Arial" panose="020B0604020202020204" pitchFamily="34" charset="0"/>
                <a:ea typeface="Times New Roman" panose="02020603050405020304" pitchFamily="18" charset="0"/>
              </a:rPr>
              <a:t>Educación sexual basadas en los derechos sexuales y no en el miedo.</a:t>
            </a:r>
            <a:endParaRPr lang="en-US" sz="28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MX" sz="2400" dirty="0">
                <a:latin typeface="Arial" panose="020B0604020202020204" pitchFamily="34" charset="0"/>
                <a:ea typeface="Times New Roman" panose="02020603050405020304" pitchFamily="18" charset="0"/>
              </a:rPr>
              <a:t>Identificación y prevención de la violencia </a:t>
            </a:r>
            <a:endParaRPr lang="en-US" sz="2800" dirty="0">
              <a:latin typeface="Times New Roman" panose="02020603050405020304" pitchFamily="18" charset="0"/>
              <a:ea typeface="Times New Roman" panose="02020603050405020304" pitchFamily="18" charset="0"/>
            </a:endParaRPr>
          </a:p>
          <a:p>
            <a:pPr marL="457200" algn="just"/>
            <a:r>
              <a:rPr lang="es-MX" sz="2400" dirty="0">
                <a:latin typeface="Arial" panose="020B0604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r>
              <a:rPr lang="es-MX" sz="2400" dirty="0">
                <a:latin typeface="Arial" panose="020B0604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r>
              <a:rPr lang="es-MX" sz="2400" dirty="0">
                <a:latin typeface="Arial" panose="020B0604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r>
              <a:rPr lang="es-ES" sz="2400" dirty="0">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3021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222A6E95-B53F-0520-56B0-CA73B7D6AEEE}"/>
              </a:ext>
            </a:extLst>
          </p:cNvPr>
          <p:cNvSpPr/>
          <p:nvPr/>
        </p:nvSpPr>
        <p:spPr>
          <a:xfrm>
            <a:off x="-1" y="4053369"/>
            <a:ext cx="9144000" cy="10905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grpSp>
        <p:nvGrpSpPr>
          <p:cNvPr id="3" name="Grupo 2">
            <a:extLst>
              <a:ext uri="{FF2B5EF4-FFF2-40B4-BE49-F238E27FC236}">
                <a16:creationId xmlns:a16="http://schemas.microsoft.com/office/drawing/2014/main" xmlns="" id="{18AC4F5F-D829-3343-1D73-11606E5E2235}"/>
              </a:ext>
            </a:extLst>
          </p:cNvPr>
          <p:cNvGrpSpPr/>
          <p:nvPr/>
        </p:nvGrpSpPr>
        <p:grpSpPr>
          <a:xfrm>
            <a:off x="1115785" y="4119374"/>
            <a:ext cx="6912428" cy="958553"/>
            <a:chOff x="428625" y="-9525"/>
            <a:chExt cx="8727440" cy="1227455"/>
          </a:xfrm>
        </p:grpSpPr>
        <p:grpSp>
          <p:nvGrpSpPr>
            <p:cNvPr id="4" name="Grupo 3">
              <a:extLst>
                <a:ext uri="{FF2B5EF4-FFF2-40B4-BE49-F238E27FC236}">
                  <a16:creationId xmlns:a16="http://schemas.microsoft.com/office/drawing/2014/main" xmlns="" id="{E0D1D02A-A834-AF25-8703-56082CE5C75A}"/>
                </a:ext>
              </a:extLst>
            </p:cNvPr>
            <p:cNvGrpSpPr/>
            <p:nvPr/>
          </p:nvGrpSpPr>
          <p:grpSpPr>
            <a:xfrm>
              <a:off x="428625" y="-9525"/>
              <a:ext cx="8727440" cy="885825"/>
              <a:chOff x="428625" y="-9525"/>
              <a:chExt cx="8727440" cy="885825"/>
            </a:xfrm>
          </p:grpSpPr>
          <p:pic>
            <p:nvPicPr>
              <p:cNvPr id="6" name="Imagen 5">
                <a:extLst>
                  <a:ext uri="{FF2B5EF4-FFF2-40B4-BE49-F238E27FC236}">
                    <a16:creationId xmlns:a16="http://schemas.microsoft.com/office/drawing/2014/main" xmlns="" id="{B0E347B2-91F4-F642-7C32-A2DEF3E47E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625"/>
                <a:ext cx="2145665" cy="798830"/>
              </a:xfrm>
              <a:prstGeom prst="rect">
                <a:avLst/>
              </a:prstGeom>
              <a:noFill/>
            </p:spPr>
          </p:pic>
          <p:pic>
            <p:nvPicPr>
              <p:cNvPr id="7" name="Imagen 6">
                <a:extLst>
                  <a:ext uri="{FF2B5EF4-FFF2-40B4-BE49-F238E27FC236}">
                    <a16:creationId xmlns:a16="http://schemas.microsoft.com/office/drawing/2014/main" xmlns="" id="{D2484637-538C-EF0F-F41B-AC20771C859E}"/>
                  </a:ext>
                </a:extLst>
              </p:cNvPr>
              <p:cNvPicPr>
                <a:picLocks noChangeAspect="1"/>
              </p:cNvPicPr>
              <p:nvPr/>
            </p:nvPicPr>
            <p:blipFill rotWithShape="1">
              <a:blip r:embed="rId3">
                <a:extLst>
                  <a:ext uri="{28A0092B-C50C-407E-A947-70E740481C1C}">
                    <a14:useLocalDpi xmlns:a14="http://schemas.microsoft.com/office/drawing/2010/main" val="0"/>
                  </a:ext>
                </a:extLst>
              </a:blip>
              <a:srcRect l="23638" r="49786" b="-8197"/>
              <a:stretch/>
            </p:blipFill>
            <p:spPr bwMode="auto">
              <a:xfrm>
                <a:off x="2114550" y="-9525"/>
                <a:ext cx="2357755" cy="885825"/>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EA2A6CEE-0364-A232-628E-9EC592B63DAA}"/>
                  </a:ext>
                </a:extLst>
              </p:cNvPr>
              <p:cNvPicPr>
                <a:picLocks noChangeAspect="1"/>
              </p:cNvPicPr>
              <p:nvPr/>
            </p:nvPicPr>
            <p:blipFill rotWithShape="1">
              <a:blip r:embed="rId3">
                <a:extLst>
                  <a:ext uri="{28A0092B-C50C-407E-A947-70E740481C1C}">
                    <a14:useLocalDpi xmlns:a14="http://schemas.microsoft.com/office/drawing/2010/main" val="0"/>
                  </a:ext>
                </a:extLst>
              </a:blip>
              <a:srcRect l="50774" r="21671" b="4918"/>
              <a:stretch/>
            </p:blipFill>
            <p:spPr bwMode="auto">
              <a:xfrm>
                <a:off x="4286250" y="85725"/>
                <a:ext cx="2555240" cy="752475"/>
              </a:xfrm>
              <a:prstGeom prst="rect">
                <a:avLst/>
              </a:prstGeom>
              <a:noFill/>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C35C4A42-5BC6-4915-43CE-F1A29EE37F44}"/>
                  </a:ext>
                </a:extLst>
              </p:cNvPr>
              <p:cNvPicPr>
                <a:picLocks noChangeAspect="1"/>
              </p:cNvPicPr>
              <p:nvPr/>
            </p:nvPicPr>
            <p:blipFill rotWithShape="1">
              <a:blip r:embed="rId3">
                <a:extLst>
                  <a:ext uri="{28A0092B-C50C-407E-A947-70E740481C1C}">
                    <a14:useLocalDpi xmlns:a14="http://schemas.microsoft.com/office/drawing/2010/main" val="0"/>
                  </a:ext>
                </a:extLst>
              </a:blip>
              <a:srcRect t="16394" r="78180" b="21311"/>
              <a:stretch/>
            </p:blipFill>
            <p:spPr bwMode="auto">
              <a:xfrm>
                <a:off x="428625" y="228600"/>
                <a:ext cx="1915795" cy="523875"/>
              </a:xfrm>
              <a:prstGeom prst="rect">
                <a:avLst/>
              </a:prstGeom>
              <a:noFill/>
              <a:ln>
                <a:noFill/>
              </a:ln>
              <a:extLst>
                <a:ext uri="{53640926-AAD7-44D8-BBD7-CCE9431645EC}">
                  <a14:shadowObscured xmlns:a14="http://schemas.microsoft.com/office/drawing/2010/main"/>
                </a:ext>
              </a:extLst>
            </p:spPr>
          </p:pic>
        </p:grpSp>
        <p:sp>
          <p:nvSpPr>
            <p:cNvPr id="5" name="Cuadro de texto 2">
              <a:extLst>
                <a:ext uri="{FF2B5EF4-FFF2-40B4-BE49-F238E27FC236}">
                  <a16:creationId xmlns:a16="http://schemas.microsoft.com/office/drawing/2014/main" xmlns="" id="{7C570E09-90D6-269B-24FB-26BCA5613B5B}"/>
                </a:ext>
              </a:extLst>
            </p:cNvPr>
            <p:cNvSpPr txBox="1">
              <a:spLocks noChangeArrowheads="1"/>
            </p:cNvSpPr>
            <p:nvPr/>
          </p:nvSpPr>
          <p:spPr bwMode="auto">
            <a:xfrm>
              <a:off x="1162050" y="838201"/>
              <a:ext cx="6896734" cy="37972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r>
                <a:rPr lang="es-ES_tradnl" sz="900" dirty="0">
                  <a:effectLst/>
                  <a:latin typeface="Calibri" panose="020F0502020204030204" pitchFamily="34" charset="0"/>
                  <a:ea typeface="Times New Roman" panose="02020603050405020304" pitchFamily="18" charset="0"/>
                  <a:cs typeface="Times New Roman" panose="02020603050405020304" pitchFamily="18" charset="0"/>
                </a:rPr>
                <a:t>“Este material se realizó con recursos de FOBAM 2022 del Instituto Nacional de las Mujeres, empero,</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s-ES_tradnl" sz="900" dirty="0">
                  <a:effectLst/>
                  <a:latin typeface="Calibri" panose="020F0502020204030204" pitchFamily="34" charset="0"/>
                  <a:ea typeface="Times New Roman" panose="02020603050405020304" pitchFamily="18" charset="0"/>
                  <a:cs typeface="Times New Roman" panose="02020603050405020304" pitchFamily="18" charset="0"/>
                </a:rPr>
                <a:t>éste no necesariamente comparte los puntos de vista expresados por las(os) autores del presente trabajo.”</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3" name="Título 1">
            <a:extLst>
              <a:ext uri="{FF2B5EF4-FFF2-40B4-BE49-F238E27FC236}">
                <a16:creationId xmlns:a16="http://schemas.microsoft.com/office/drawing/2014/main" xmlns="" id="{8AA6255F-B62F-0259-EE53-E42D213C8A8A}"/>
              </a:ext>
            </a:extLst>
          </p:cNvPr>
          <p:cNvSpPr txBox="1">
            <a:spLocks/>
          </p:cNvSpPr>
          <p:nvPr/>
        </p:nvSpPr>
        <p:spPr>
          <a:xfrm>
            <a:off x="739998" y="1639703"/>
            <a:ext cx="7664001" cy="1715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4400" b="1" dirty="0">
                <a:solidFill>
                  <a:schemeClr val="tx1"/>
                </a:solidFill>
                <a:latin typeface="Montserrat" pitchFamily="2" charset="77"/>
              </a:rPr>
              <a:t> Recomendaciones </a:t>
            </a:r>
            <a:endParaRPr lang="es-MX" sz="4400" b="1" dirty="0">
              <a:solidFill>
                <a:schemeClr val="tx1"/>
              </a:solidFill>
              <a:latin typeface="Montserrat" pitchFamily="2" charset="77"/>
            </a:endParaRPr>
          </a:p>
        </p:txBody>
      </p:sp>
    </p:spTree>
    <p:extLst>
      <p:ext uri="{BB962C8B-B14F-4D97-AF65-F5344CB8AC3E}">
        <p14:creationId xmlns:p14="http://schemas.microsoft.com/office/powerpoint/2010/main" val="418532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3</a:t>
            </a:fld>
            <a:endParaRPr lang="en-US"/>
          </a:p>
        </p:txBody>
      </p:sp>
      <p:sp>
        <p:nvSpPr>
          <p:cNvPr id="3" name="Marcador de contenido 2"/>
          <p:cNvSpPr txBox="1">
            <a:spLocks/>
          </p:cNvSpPr>
          <p:nvPr/>
        </p:nvSpPr>
        <p:spPr>
          <a:xfrm>
            <a:off x="562674" y="1120140"/>
            <a:ext cx="8118030" cy="402336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5400" dirty="0"/>
              <a:t>¿Qué dudas tenías durante esta etapa?, </a:t>
            </a:r>
          </a:p>
          <a:p>
            <a:pPr algn="ctr"/>
            <a:r>
              <a:rPr lang="es-MX" sz="5400" dirty="0"/>
              <a:t>¿se aclararon? </a:t>
            </a:r>
          </a:p>
          <a:p>
            <a:pPr algn="ctr">
              <a:buFont typeface="Courier New" panose="02070309020205020404" pitchFamily="49" charset="0"/>
              <a:buChar char="o"/>
            </a:pPr>
            <a:endParaRPr lang="es-MX" sz="5400" dirty="0"/>
          </a:p>
          <a:p>
            <a:pPr algn="ctr">
              <a:buFont typeface="Courier New" panose="02070309020205020404" pitchFamily="49" charset="0"/>
              <a:buChar char="o"/>
            </a:pPr>
            <a:endParaRPr lang="es-MX" sz="5400" dirty="0"/>
          </a:p>
        </p:txBody>
      </p:sp>
    </p:spTree>
    <p:extLst>
      <p:ext uri="{BB962C8B-B14F-4D97-AF65-F5344CB8AC3E}">
        <p14:creationId xmlns:p14="http://schemas.microsoft.com/office/powerpoint/2010/main" val="1103416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517406" y="1057311"/>
            <a:ext cx="2945122" cy="3327600"/>
          </a:xfrm>
          <a:prstGeom prst="rect">
            <a:avLst/>
          </a:prstGeom>
        </p:spPr>
        <p:txBody>
          <a:bodyPr spcFirstLastPara="1" vert="horz" wrap="square" lIns="0" tIns="0" rIns="0" bIns="0" rtlCol="0" anchor="ctr" anchorCtr="0">
            <a:noAutofit/>
          </a:bodyPr>
          <a:lstStyle/>
          <a:p>
            <a:pPr lvl="0" algn="ctr"/>
            <a:r>
              <a:rPr lang="es-MX" b="1" dirty="0">
                <a:solidFill>
                  <a:srgbClr val="7030A0"/>
                </a:solidFill>
                <a:latin typeface="+mj-lt"/>
              </a:rPr>
              <a:t>La sexualidad es una parte natural y saludable de la adolescencia. </a:t>
            </a:r>
            <a:endParaRPr dirty="0">
              <a:solidFill>
                <a:srgbClr val="7030A0"/>
              </a:solidFill>
              <a:latin typeface="+mj-lt"/>
            </a:endParaRPr>
          </a:p>
        </p:txBody>
      </p:sp>
      <p:sp>
        <p:nvSpPr>
          <p:cNvPr id="2" name="Rectángulo 1"/>
          <p:cNvSpPr/>
          <p:nvPr/>
        </p:nvSpPr>
        <p:spPr>
          <a:xfrm>
            <a:off x="3462528" y="398531"/>
            <a:ext cx="5260410" cy="4062651"/>
          </a:xfrm>
          <a:prstGeom prst="rect">
            <a:avLst/>
          </a:prstGeom>
        </p:spPr>
        <p:txBody>
          <a:bodyPr wrap="square">
            <a:spAutoFit/>
          </a:bodyPr>
          <a:lstStyle/>
          <a:p>
            <a:endParaRPr lang="es-MX" sz="1800" dirty="0"/>
          </a:p>
          <a:p>
            <a:pPr algn="just"/>
            <a:r>
              <a:rPr lang="es-MX" sz="2000" dirty="0"/>
              <a:t>Recuerda cómo fue para usted a esa edad y que quería saber. La educación entre familia puede dar a los niños una visión positiva de la sexualidad y se les preparar con la información y las habilidades que necesitan para cuidar de su salud sexual. </a:t>
            </a:r>
          </a:p>
          <a:p>
            <a:endParaRPr lang="es-MX" sz="2000" dirty="0"/>
          </a:p>
          <a:p>
            <a:pPr algn="just"/>
            <a:r>
              <a:rPr lang="es-MX" sz="2000" dirty="0"/>
              <a:t>Y, las investigaciones apoyan el hecho que los jóvenes quien hablan con sus padres acerca de la sexualidad, las relaciones y los valores, tienen más probabilidad de posponer las relaciones sexuales.</a:t>
            </a:r>
          </a:p>
        </p:txBody>
      </p:sp>
      <p:sp>
        <p:nvSpPr>
          <p:cNvPr id="5" name="object 2"/>
          <p:cNvSpPr/>
          <p:nvPr/>
        </p:nvSpPr>
        <p:spPr>
          <a:xfrm>
            <a:off x="8055864" y="1"/>
            <a:ext cx="1088708" cy="1402079"/>
          </a:xfrm>
          <a:custGeom>
            <a:avLst/>
            <a:gdLst/>
            <a:ahLst/>
            <a:cxnLst/>
            <a:rect l="l" t="t" r="r" b="b"/>
            <a:pathLst>
              <a:path w="1451609" h="1869439">
                <a:moveTo>
                  <a:pt x="1451356" y="0"/>
                </a:moveTo>
                <a:lnTo>
                  <a:pt x="541909" y="0"/>
                </a:lnTo>
                <a:lnTo>
                  <a:pt x="0" y="541909"/>
                </a:lnTo>
                <a:lnTo>
                  <a:pt x="773785" y="1315707"/>
                </a:lnTo>
                <a:lnTo>
                  <a:pt x="563880" y="1525524"/>
                </a:lnTo>
                <a:lnTo>
                  <a:pt x="907288" y="1868932"/>
                </a:lnTo>
                <a:lnTo>
                  <a:pt x="1117155" y="1659064"/>
                </a:lnTo>
                <a:lnTo>
                  <a:pt x="1327023" y="1868932"/>
                </a:lnTo>
                <a:lnTo>
                  <a:pt x="1451356" y="1744599"/>
                </a:lnTo>
                <a:lnTo>
                  <a:pt x="1451356" y="0"/>
                </a:lnTo>
                <a:close/>
              </a:path>
            </a:pathLst>
          </a:custGeom>
          <a:solidFill>
            <a:srgbClr val="DDDDDD">
              <a:alpha val="30195"/>
            </a:srgbClr>
          </a:solidFill>
        </p:spPr>
        <p:txBody>
          <a:bodyPr wrap="square" lIns="0" tIns="0" rIns="0" bIns="0" rtlCol="0"/>
          <a:lstStyle/>
          <a:p>
            <a:endParaRPr sz="1050"/>
          </a:p>
        </p:txBody>
      </p:sp>
      <p:sp>
        <p:nvSpPr>
          <p:cNvPr id="6" name="object 3"/>
          <p:cNvSpPr/>
          <p:nvPr/>
        </p:nvSpPr>
        <p:spPr>
          <a:xfrm>
            <a:off x="1007555" y="4290831"/>
            <a:ext cx="1696879" cy="852964"/>
          </a:xfrm>
          <a:custGeom>
            <a:avLst/>
            <a:gdLst/>
            <a:ahLst/>
            <a:cxnLst/>
            <a:rect l="l" t="t" r="r" b="b"/>
            <a:pathLst>
              <a:path w="2262504" h="1137284">
                <a:moveTo>
                  <a:pt x="2261997" y="1136891"/>
                </a:moveTo>
                <a:lnTo>
                  <a:pt x="1967369" y="840727"/>
                </a:lnTo>
                <a:lnTo>
                  <a:pt x="2172843" y="635241"/>
                </a:lnTo>
                <a:lnTo>
                  <a:pt x="1716532" y="178892"/>
                </a:lnTo>
                <a:lnTo>
                  <a:pt x="1512214" y="383171"/>
                </a:lnTo>
                <a:lnTo>
                  <a:pt x="1131062" y="0"/>
                </a:lnTo>
                <a:lnTo>
                  <a:pt x="0" y="1136891"/>
                </a:lnTo>
                <a:lnTo>
                  <a:pt x="2261997" y="1136891"/>
                </a:lnTo>
                <a:close/>
              </a:path>
            </a:pathLst>
          </a:custGeom>
          <a:solidFill>
            <a:srgbClr val="808080">
              <a:alpha val="30195"/>
            </a:srgbClr>
          </a:solidFill>
        </p:spPr>
        <p:txBody>
          <a:bodyPr wrap="square" lIns="0" tIns="0" rIns="0" bIns="0" rtlCol="0"/>
          <a:lstStyle/>
          <a:p>
            <a:endParaRPr sz="1050"/>
          </a:p>
        </p:txBody>
      </p:sp>
    </p:spTree>
    <p:extLst>
      <p:ext uri="{BB962C8B-B14F-4D97-AF65-F5344CB8AC3E}">
        <p14:creationId xmlns:p14="http://schemas.microsoft.com/office/powerpoint/2010/main" val="1440332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81883" y="911700"/>
            <a:ext cx="2437917" cy="33276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300" b="1" dirty="0">
                <a:solidFill>
                  <a:srgbClr val="7030A0"/>
                </a:solidFill>
              </a:rPr>
              <a:t>Estar conectado con su mundo.</a:t>
            </a:r>
            <a:endParaRPr lang="es-MX" sz="3300" dirty="0">
              <a:solidFill>
                <a:srgbClr val="7030A0"/>
              </a:solidFill>
            </a:endParaRPr>
          </a:p>
        </p:txBody>
      </p:sp>
      <p:sp>
        <p:nvSpPr>
          <p:cNvPr id="4" name="Marcador de texto 2"/>
          <p:cNvSpPr txBox="1">
            <a:spLocks/>
          </p:cNvSpPr>
          <p:nvPr/>
        </p:nvSpPr>
        <p:spPr>
          <a:xfrm>
            <a:off x="2924835" y="1679900"/>
            <a:ext cx="5503606" cy="3548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3200" dirty="0"/>
              <a:t>Sea curioso de sus intereses (música, televisión, deportes, etc.) y conocer a sus amigos.</a:t>
            </a:r>
          </a:p>
          <a:p>
            <a:endParaRPr lang="es-MX" sz="3200" dirty="0"/>
          </a:p>
        </p:txBody>
      </p:sp>
      <p:sp>
        <p:nvSpPr>
          <p:cNvPr id="6" name="object 2"/>
          <p:cNvSpPr/>
          <p:nvPr/>
        </p:nvSpPr>
        <p:spPr>
          <a:xfrm>
            <a:off x="8055864" y="1"/>
            <a:ext cx="1088708" cy="1402079"/>
          </a:xfrm>
          <a:custGeom>
            <a:avLst/>
            <a:gdLst/>
            <a:ahLst/>
            <a:cxnLst/>
            <a:rect l="l" t="t" r="r" b="b"/>
            <a:pathLst>
              <a:path w="1451609" h="1869439">
                <a:moveTo>
                  <a:pt x="1451356" y="0"/>
                </a:moveTo>
                <a:lnTo>
                  <a:pt x="541909" y="0"/>
                </a:lnTo>
                <a:lnTo>
                  <a:pt x="0" y="541909"/>
                </a:lnTo>
                <a:lnTo>
                  <a:pt x="773785" y="1315707"/>
                </a:lnTo>
                <a:lnTo>
                  <a:pt x="563880" y="1525524"/>
                </a:lnTo>
                <a:lnTo>
                  <a:pt x="907288" y="1868932"/>
                </a:lnTo>
                <a:lnTo>
                  <a:pt x="1117155" y="1659064"/>
                </a:lnTo>
                <a:lnTo>
                  <a:pt x="1327023" y="1868932"/>
                </a:lnTo>
                <a:lnTo>
                  <a:pt x="1451356" y="1744599"/>
                </a:lnTo>
                <a:lnTo>
                  <a:pt x="1451356" y="0"/>
                </a:lnTo>
                <a:close/>
              </a:path>
            </a:pathLst>
          </a:custGeom>
          <a:solidFill>
            <a:srgbClr val="DDDDDD">
              <a:alpha val="30195"/>
            </a:srgbClr>
          </a:solidFill>
        </p:spPr>
        <p:txBody>
          <a:bodyPr wrap="square" lIns="0" tIns="0" rIns="0" bIns="0" rtlCol="0"/>
          <a:lstStyle/>
          <a:p>
            <a:endParaRPr sz="1050"/>
          </a:p>
        </p:txBody>
      </p:sp>
      <p:sp>
        <p:nvSpPr>
          <p:cNvPr id="7" name="object 3"/>
          <p:cNvSpPr/>
          <p:nvPr/>
        </p:nvSpPr>
        <p:spPr>
          <a:xfrm>
            <a:off x="1007555" y="4290831"/>
            <a:ext cx="1696879" cy="852964"/>
          </a:xfrm>
          <a:custGeom>
            <a:avLst/>
            <a:gdLst/>
            <a:ahLst/>
            <a:cxnLst/>
            <a:rect l="l" t="t" r="r" b="b"/>
            <a:pathLst>
              <a:path w="2262504" h="1137284">
                <a:moveTo>
                  <a:pt x="2261997" y="1136891"/>
                </a:moveTo>
                <a:lnTo>
                  <a:pt x="1967369" y="840727"/>
                </a:lnTo>
                <a:lnTo>
                  <a:pt x="2172843" y="635241"/>
                </a:lnTo>
                <a:lnTo>
                  <a:pt x="1716532" y="178892"/>
                </a:lnTo>
                <a:lnTo>
                  <a:pt x="1512214" y="383171"/>
                </a:lnTo>
                <a:lnTo>
                  <a:pt x="1131062" y="0"/>
                </a:lnTo>
                <a:lnTo>
                  <a:pt x="0" y="1136891"/>
                </a:lnTo>
                <a:lnTo>
                  <a:pt x="2261997" y="1136891"/>
                </a:lnTo>
                <a:close/>
              </a:path>
            </a:pathLst>
          </a:custGeom>
          <a:solidFill>
            <a:srgbClr val="808080">
              <a:alpha val="30195"/>
            </a:srgbClr>
          </a:solidFill>
        </p:spPr>
        <p:txBody>
          <a:bodyPr wrap="square" lIns="0" tIns="0" rIns="0" bIns="0" rtlCol="0"/>
          <a:lstStyle/>
          <a:p>
            <a:endParaRPr sz="1050"/>
          </a:p>
        </p:txBody>
      </p:sp>
    </p:spTree>
    <p:extLst>
      <p:ext uri="{BB962C8B-B14F-4D97-AF65-F5344CB8AC3E}">
        <p14:creationId xmlns:p14="http://schemas.microsoft.com/office/powerpoint/2010/main" val="2420424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62949" y="922976"/>
            <a:ext cx="2989538" cy="3327600"/>
          </a:xfrm>
          <a:prstGeom prst="rect">
            <a:avLst/>
          </a:prstGeom>
        </p:spPr>
        <p:txBody>
          <a:bodyPr spcFirstLastPara="1" vert="horz" wrap="square" lIns="0" tIns="0" rIns="0" bIns="0" rtlCol="0" anchor="ctr" anchorCtr="0">
            <a:noAutofit/>
          </a:bodyPr>
          <a:lstStyle/>
          <a:p>
            <a:pPr lvl="0" algn="ctr"/>
            <a:r>
              <a:rPr lang="es-MX" b="1" dirty="0">
                <a:solidFill>
                  <a:srgbClr val="7030A0"/>
                </a:solidFill>
                <a:latin typeface="+mn-lt"/>
              </a:rPr>
              <a:t>Saber que los niños y los adolescentes quieren oír de sus padres.</a:t>
            </a:r>
            <a:endParaRPr dirty="0">
              <a:solidFill>
                <a:srgbClr val="7030A0"/>
              </a:solidFill>
              <a:latin typeface="+mn-lt"/>
            </a:endParaRPr>
          </a:p>
        </p:txBody>
      </p:sp>
      <p:sp>
        <p:nvSpPr>
          <p:cNvPr id="169" name="Google Shape;169;p25"/>
          <p:cNvSpPr txBox="1">
            <a:spLocks noGrp="1"/>
          </p:cNvSpPr>
          <p:nvPr>
            <p:ph type="sldNum" idx="12"/>
          </p:nvPr>
        </p:nvSpPr>
        <p:spPr>
          <a:xfrm>
            <a:off x="8480584" y="4749851"/>
            <a:ext cx="548700" cy="393600"/>
          </a:xfrm>
          <a:prstGeom prst="rect">
            <a:avLst/>
          </a:prstGeom>
        </p:spPr>
        <p:txBody>
          <a:bodyPr spcFirstLastPara="1" vert="horz" wrap="square" lIns="0" tIns="0" rIns="0" bIns="0" rtlCol="0" anchor="ctr" anchorCtr="0">
            <a:noAutofit/>
          </a:bodyPr>
          <a:lstStyle/>
          <a:p>
            <a:fld id="{00000000-1234-1234-1234-123412341234}" type="slidenum">
              <a:rPr lang="en"/>
              <a:pPr/>
              <a:t>32</a:t>
            </a:fld>
            <a:endParaRPr/>
          </a:p>
        </p:txBody>
      </p:sp>
      <p:sp>
        <p:nvSpPr>
          <p:cNvPr id="2" name="Rectángulo 1"/>
          <p:cNvSpPr/>
          <p:nvPr/>
        </p:nvSpPr>
        <p:spPr>
          <a:xfrm>
            <a:off x="3052487" y="847839"/>
            <a:ext cx="5574156" cy="3477875"/>
          </a:xfrm>
          <a:prstGeom prst="rect">
            <a:avLst/>
          </a:prstGeom>
        </p:spPr>
        <p:txBody>
          <a:bodyPr wrap="square">
            <a:spAutoFit/>
          </a:bodyPr>
          <a:lstStyle/>
          <a:p>
            <a:pPr algn="just"/>
            <a:r>
              <a:rPr lang="es-MX" sz="2000" dirty="0"/>
              <a:t>Los adolescentes citan a los padres como la influencia número uno en la toma de decisiones sexuales. </a:t>
            </a:r>
          </a:p>
          <a:p>
            <a:pPr algn="just"/>
            <a:endParaRPr lang="es-MX" sz="2000" dirty="0"/>
          </a:p>
          <a:p>
            <a:pPr algn="just"/>
            <a:r>
              <a:rPr lang="es-MX" sz="2000" dirty="0"/>
              <a:t>Ochenta y siete por ciento de los adolescentes estadounidenses dicen que sería más fácil posponer la actividad sexual si fueran capaces de hablar más abiertamente sobre sexo con sus padres, pero el 37% de los adolescentes dicen que nunca han tenido una sola conversación sobre este tema con sus padres. </a:t>
            </a:r>
          </a:p>
        </p:txBody>
      </p:sp>
      <p:sp>
        <p:nvSpPr>
          <p:cNvPr id="6" name="object 2"/>
          <p:cNvSpPr/>
          <p:nvPr/>
        </p:nvSpPr>
        <p:spPr>
          <a:xfrm>
            <a:off x="8055864" y="1"/>
            <a:ext cx="1088708" cy="1402079"/>
          </a:xfrm>
          <a:custGeom>
            <a:avLst/>
            <a:gdLst/>
            <a:ahLst/>
            <a:cxnLst/>
            <a:rect l="l" t="t" r="r" b="b"/>
            <a:pathLst>
              <a:path w="1451609" h="1869439">
                <a:moveTo>
                  <a:pt x="1451356" y="0"/>
                </a:moveTo>
                <a:lnTo>
                  <a:pt x="541909" y="0"/>
                </a:lnTo>
                <a:lnTo>
                  <a:pt x="0" y="541909"/>
                </a:lnTo>
                <a:lnTo>
                  <a:pt x="773785" y="1315707"/>
                </a:lnTo>
                <a:lnTo>
                  <a:pt x="563880" y="1525524"/>
                </a:lnTo>
                <a:lnTo>
                  <a:pt x="907288" y="1868932"/>
                </a:lnTo>
                <a:lnTo>
                  <a:pt x="1117155" y="1659064"/>
                </a:lnTo>
                <a:lnTo>
                  <a:pt x="1327023" y="1868932"/>
                </a:lnTo>
                <a:lnTo>
                  <a:pt x="1451356" y="1744599"/>
                </a:lnTo>
                <a:lnTo>
                  <a:pt x="1451356" y="0"/>
                </a:lnTo>
                <a:close/>
              </a:path>
            </a:pathLst>
          </a:custGeom>
          <a:solidFill>
            <a:srgbClr val="DDDDDD">
              <a:alpha val="30195"/>
            </a:srgbClr>
          </a:solidFill>
        </p:spPr>
        <p:txBody>
          <a:bodyPr wrap="square" lIns="0" tIns="0" rIns="0" bIns="0" rtlCol="0"/>
          <a:lstStyle/>
          <a:p>
            <a:endParaRPr sz="1050"/>
          </a:p>
        </p:txBody>
      </p:sp>
      <p:sp>
        <p:nvSpPr>
          <p:cNvPr id="7" name="object 3"/>
          <p:cNvSpPr/>
          <p:nvPr/>
        </p:nvSpPr>
        <p:spPr>
          <a:xfrm>
            <a:off x="1007555" y="4290831"/>
            <a:ext cx="1696879" cy="852964"/>
          </a:xfrm>
          <a:custGeom>
            <a:avLst/>
            <a:gdLst/>
            <a:ahLst/>
            <a:cxnLst/>
            <a:rect l="l" t="t" r="r" b="b"/>
            <a:pathLst>
              <a:path w="2262504" h="1137284">
                <a:moveTo>
                  <a:pt x="2261997" y="1136891"/>
                </a:moveTo>
                <a:lnTo>
                  <a:pt x="1967369" y="840727"/>
                </a:lnTo>
                <a:lnTo>
                  <a:pt x="2172843" y="635241"/>
                </a:lnTo>
                <a:lnTo>
                  <a:pt x="1716532" y="178892"/>
                </a:lnTo>
                <a:lnTo>
                  <a:pt x="1512214" y="383171"/>
                </a:lnTo>
                <a:lnTo>
                  <a:pt x="1131062" y="0"/>
                </a:lnTo>
                <a:lnTo>
                  <a:pt x="0" y="1136891"/>
                </a:lnTo>
                <a:lnTo>
                  <a:pt x="2261997" y="1136891"/>
                </a:lnTo>
                <a:close/>
              </a:path>
            </a:pathLst>
          </a:custGeom>
          <a:solidFill>
            <a:srgbClr val="808080">
              <a:alpha val="30195"/>
            </a:srgbClr>
          </a:solidFill>
        </p:spPr>
        <p:txBody>
          <a:bodyPr wrap="square" lIns="0" tIns="0" rIns="0" bIns="0" rtlCol="0"/>
          <a:lstStyle/>
          <a:p>
            <a:endParaRPr sz="1050"/>
          </a:p>
        </p:txBody>
      </p:sp>
    </p:spTree>
    <p:extLst>
      <p:ext uri="{BB962C8B-B14F-4D97-AF65-F5344CB8AC3E}">
        <p14:creationId xmlns:p14="http://schemas.microsoft.com/office/powerpoint/2010/main" val="2239937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6;p36"/>
          <p:cNvSpPr txBox="1">
            <a:spLocks/>
          </p:cNvSpPr>
          <p:nvPr/>
        </p:nvSpPr>
        <p:spPr>
          <a:xfrm>
            <a:off x="699000" y="911700"/>
            <a:ext cx="2544072" cy="3327600"/>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300" b="1" dirty="0">
                <a:solidFill>
                  <a:srgbClr val="7030A0"/>
                </a:solidFill>
              </a:rPr>
              <a:t>Esté preparado</a:t>
            </a:r>
            <a:r>
              <a:rPr lang="es-MX" sz="3300" b="1" dirty="0"/>
              <a:t>.</a:t>
            </a:r>
            <a:endParaRPr lang="es-MX" sz="3300" dirty="0"/>
          </a:p>
        </p:txBody>
      </p:sp>
      <p:sp>
        <p:nvSpPr>
          <p:cNvPr id="4" name="Google Shape;287;p36"/>
          <p:cNvSpPr txBox="1">
            <a:spLocks/>
          </p:cNvSpPr>
          <p:nvPr/>
        </p:nvSpPr>
        <p:spPr>
          <a:xfrm>
            <a:off x="3532255" y="1198683"/>
            <a:ext cx="4842600" cy="3548100"/>
          </a:xfrm>
          <a:prstGeom prst="rect">
            <a:avLst/>
          </a:prstGeom>
        </p:spPr>
        <p:txBody>
          <a:bodyPr spcFirstLastPara="1" vert="horz" wrap="square"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400" dirty="0"/>
              <a:t>Aprenda sobre la educación sexual que se enseñan en su comunidad por hablar con los maestros, directores, miembros de la administración, líderes de grupos de jóvenes y líderes religiosos. Identificar los recursos que están disponibles, tales como los sitios de web, los libros y los profesionales.</a:t>
            </a:r>
          </a:p>
          <a:p>
            <a:pPr marL="0" indent="0">
              <a:buNone/>
            </a:pPr>
            <a:endParaRPr lang="es-ES" sz="2400" dirty="0">
              <a:solidFill>
                <a:srgbClr val="000000"/>
              </a:solidFill>
            </a:endParaRPr>
          </a:p>
        </p:txBody>
      </p:sp>
      <p:sp>
        <p:nvSpPr>
          <p:cNvPr id="6" name="object 2"/>
          <p:cNvSpPr/>
          <p:nvPr/>
        </p:nvSpPr>
        <p:spPr>
          <a:xfrm>
            <a:off x="8055864" y="1"/>
            <a:ext cx="1088708" cy="1402079"/>
          </a:xfrm>
          <a:custGeom>
            <a:avLst/>
            <a:gdLst/>
            <a:ahLst/>
            <a:cxnLst/>
            <a:rect l="l" t="t" r="r" b="b"/>
            <a:pathLst>
              <a:path w="1451609" h="1869439">
                <a:moveTo>
                  <a:pt x="1451356" y="0"/>
                </a:moveTo>
                <a:lnTo>
                  <a:pt x="541909" y="0"/>
                </a:lnTo>
                <a:lnTo>
                  <a:pt x="0" y="541909"/>
                </a:lnTo>
                <a:lnTo>
                  <a:pt x="773785" y="1315707"/>
                </a:lnTo>
                <a:lnTo>
                  <a:pt x="563880" y="1525524"/>
                </a:lnTo>
                <a:lnTo>
                  <a:pt x="907288" y="1868932"/>
                </a:lnTo>
                <a:lnTo>
                  <a:pt x="1117155" y="1659064"/>
                </a:lnTo>
                <a:lnTo>
                  <a:pt x="1327023" y="1868932"/>
                </a:lnTo>
                <a:lnTo>
                  <a:pt x="1451356" y="1744599"/>
                </a:lnTo>
                <a:lnTo>
                  <a:pt x="1451356" y="0"/>
                </a:lnTo>
                <a:close/>
              </a:path>
            </a:pathLst>
          </a:custGeom>
          <a:solidFill>
            <a:srgbClr val="DDDDDD">
              <a:alpha val="30195"/>
            </a:srgbClr>
          </a:solidFill>
        </p:spPr>
        <p:txBody>
          <a:bodyPr wrap="square" lIns="0" tIns="0" rIns="0" bIns="0" rtlCol="0"/>
          <a:lstStyle/>
          <a:p>
            <a:endParaRPr sz="1050"/>
          </a:p>
        </p:txBody>
      </p:sp>
      <p:sp>
        <p:nvSpPr>
          <p:cNvPr id="7" name="object 3"/>
          <p:cNvSpPr/>
          <p:nvPr/>
        </p:nvSpPr>
        <p:spPr>
          <a:xfrm>
            <a:off x="1007555" y="4290831"/>
            <a:ext cx="1696879" cy="852964"/>
          </a:xfrm>
          <a:custGeom>
            <a:avLst/>
            <a:gdLst/>
            <a:ahLst/>
            <a:cxnLst/>
            <a:rect l="l" t="t" r="r" b="b"/>
            <a:pathLst>
              <a:path w="2262504" h="1137284">
                <a:moveTo>
                  <a:pt x="2261997" y="1136891"/>
                </a:moveTo>
                <a:lnTo>
                  <a:pt x="1967369" y="840727"/>
                </a:lnTo>
                <a:lnTo>
                  <a:pt x="2172843" y="635241"/>
                </a:lnTo>
                <a:lnTo>
                  <a:pt x="1716532" y="178892"/>
                </a:lnTo>
                <a:lnTo>
                  <a:pt x="1512214" y="383171"/>
                </a:lnTo>
                <a:lnTo>
                  <a:pt x="1131062" y="0"/>
                </a:lnTo>
                <a:lnTo>
                  <a:pt x="0" y="1136891"/>
                </a:lnTo>
                <a:lnTo>
                  <a:pt x="2261997" y="1136891"/>
                </a:lnTo>
                <a:close/>
              </a:path>
            </a:pathLst>
          </a:custGeom>
          <a:solidFill>
            <a:srgbClr val="808080">
              <a:alpha val="30195"/>
            </a:srgbClr>
          </a:solidFill>
        </p:spPr>
        <p:txBody>
          <a:bodyPr wrap="square" lIns="0" tIns="0" rIns="0" bIns="0" rtlCol="0"/>
          <a:lstStyle/>
          <a:p>
            <a:endParaRPr sz="1050"/>
          </a:p>
        </p:txBody>
      </p:sp>
    </p:spTree>
    <p:extLst>
      <p:ext uri="{BB962C8B-B14F-4D97-AF65-F5344CB8AC3E}">
        <p14:creationId xmlns:p14="http://schemas.microsoft.com/office/powerpoint/2010/main" val="217964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699000" y="911700"/>
            <a:ext cx="2020800" cy="3327600"/>
          </a:xfrm>
          <a:prstGeom prst="rect">
            <a:avLst/>
          </a:prstGeom>
        </p:spPr>
        <p:txBody>
          <a:bodyPr spcFirstLastPara="1" vert="horz" wrap="square" lIns="0" tIns="0" rIns="0" bIns="0" rtlCol="0" anchor="ctr" anchorCtr="0">
            <a:noAutofit/>
          </a:bodyPr>
          <a:lstStyle/>
          <a:p>
            <a:pPr lvl="0" algn="ctr"/>
            <a:r>
              <a:rPr lang="es-MX" b="1" dirty="0">
                <a:solidFill>
                  <a:srgbClr val="7030A0"/>
                </a:solidFill>
                <a:latin typeface="+mj-lt"/>
              </a:rPr>
              <a:t>Comparta sus valores.</a:t>
            </a:r>
            <a:endParaRPr dirty="0">
              <a:solidFill>
                <a:srgbClr val="7030A0"/>
              </a:solidFill>
              <a:latin typeface="+mj-lt"/>
            </a:endParaRPr>
          </a:p>
        </p:txBody>
      </p:sp>
      <p:sp>
        <p:nvSpPr>
          <p:cNvPr id="169" name="Google Shape;169;p25"/>
          <p:cNvSpPr txBox="1">
            <a:spLocks noGrp="1"/>
          </p:cNvSpPr>
          <p:nvPr>
            <p:ph type="sldNum" idx="12"/>
          </p:nvPr>
        </p:nvSpPr>
        <p:spPr>
          <a:xfrm>
            <a:off x="8480584" y="4749851"/>
            <a:ext cx="548700" cy="393600"/>
          </a:xfrm>
          <a:prstGeom prst="rect">
            <a:avLst/>
          </a:prstGeom>
        </p:spPr>
        <p:txBody>
          <a:bodyPr spcFirstLastPara="1" vert="horz" wrap="square" lIns="0" tIns="0" rIns="0" bIns="0" rtlCol="0" anchor="ctr" anchorCtr="0">
            <a:noAutofit/>
          </a:bodyPr>
          <a:lstStyle/>
          <a:p>
            <a:fld id="{00000000-1234-1234-1234-123412341234}" type="slidenum">
              <a:rPr lang="en"/>
              <a:pPr/>
              <a:t>34</a:t>
            </a:fld>
            <a:endParaRPr/>
          </a:p>
        </p:txBody>
      </p:sp>
      <p:sp>
        <p:nvSpPr>
          <p:cNvPr id="3" name="Rectángulo 2"/>
          <p:cNvSpPr/>
          <p:nvPr/>
        </p:nvSpPr>
        <p:spPr>
          <a:xfrm>
            <a:off x="3083952" y="1302179"/>
            <a:ext cx="5806243" cy="3170099"/>
          </a:xfrm>
          <a:prstGeom prst="rect">
            <a:avLst/>
          </a:prstGeom>
        </p:spPr>
        <p:txBody>
          <a:bodyPr wrap="square">
            <a:spAutoFit/>
          </a:bodyPr>
          <a:lstStyle/>
          <a:p>
            <a:pPr algn="just"/>
            <a:r>
              <a:rPr lang="es-MX" sz="2000" dirty="0"/>
              <a:t>Los hechos no son suficientes. Esté dispuesto a explorar, definir y compartir sus propios valores sobre temas como la anticoncepción, el aborto, la orientación sexual, las relaciones sexuales fuera del matrimonio, y la violencia.  </a:t>
            </a:r>
          </a:p>
          <a:p>
            <a:pPr algn="just"/>
            <a:endParaRPr lang="es-MX" sz="2000" dirty="0"/>
          </a:p>
          <a:p>
            <a:pPr algn="just"/>
            <a:r>
              <a:rPr lang="es-MX" sz="2000" dirty="0"/>
              <a:t>Ayude a sus hijos a entender que otras personas pueden tener valores diferentes a los de su familia. Enséñeles que el respeto de las diferencias es importante.</a:t>
            </a:r>
          </a:p>
        </p:txBody>
      </p:sp>
      <p:sp>
        <p:nvSpPr>
          <p:cNvPr id="6" name="object 2"/>
          <p:cNvSpPr/>
          <p:nvPr/>
        </p:nvSpPr>
        <p:spPr>
          <a:xfrm>
            <a:off x="8055864" y="1"/>
            <a:ext cx="1088708" cy="1402079"/>
          </a:xfrm>
          <a:custGeom>
            <a:avLst/>
            <a:gdLst/>
            <a:ahLst/>
            <a:cxnLst/>
            <a:rect l="l" t="t" r="r" b="b"/>
            <a:pathLst>
              <a:path w="1451609" h="1869439">
                <a:moveTo>
                  <a:pt x="1451356" y="0"/>
                </a:moveTo>
                <a:lnTo>
                  <a:pt x="541909" y="0"/>
                </a:lnTo>
                <a:lnTo>
                  <a:pt x="0" y="541909"/>
                </a:lnTo>
                <a:lnTo>
                  <a:pt x="773785" y="1315707"/>
                </a:lnTo>
                <a:lnTo>
                  <a:pt x="563880" y="1525524"/>
                </a:lnTo>
                <a:lnTo>
                  <a:pt x="907288" y="1868932"/>
                </a:lnTo>
                <a:lnTo>
                  <a:pt x="1117155" y="1659064"/>
                </a:lnTo>
                <a:lnTo>
                  <a:pt x="1327023" y="1868932"/>
                </a:lnTo>
                <a:lnTo>
                  <a:pt x="1451356" y="1744599"/>
                </a:lnTo>
                <a:lnTo>
                  <a:pt x="1451356" y="0"/>
                </a:lnTo>
                <a:close/>
              </a:path>
            </a:pathLst>
          </a:custGeom>
          <a:solidFill>
            <a:srgbClr val="DDDDDD">
              <a:alpha val="30195"/>
            </a:srgbClr>
          </a:solidFill>
        </p:spPr>
        <p:txBody>
          <a:bodyPr wrap="square" lIns="0" tIns="0" rIns="0" bIns="0" rtlCol="0"/>
          <a:lstStyle/>
          <a:p>
            <a:endParaRPr sz="1050"/>
          </a:p>
        </p:txBody>
      </p:sp>
      <p:sp>
        <p:nvSpPr>
          <p:cNvPr id="7" name="object 3"/>
          <p:cNvSpPr/>
          <p:nvPr/>
        </p:nvSpPr>
        <p:spPr>
          <a:xfrm>
            <a:off x="1007555" y="4290831"/>
            <a:ext cx="1696879" cy="852964"/>
          </a:xfrm>
          <a:custGeom>
            <a:avLst/>
            <a:gdLst/>
            <a:ahLst/>
            <a:cxnLst/>
            <a:rect l="l" t="t" r="r" b="b"/>
            <a:pathLst>
              <a:path w="2262504" h="1137284">
                <a:moveTo>
                  <a:pt x="2261997" y="1136891"/>
                </a:moveTo>
                <a:lnTo>
                  <a:pt x="1967369" y="840727"/>
                </a:lnTo>
                <a:lnTo>
                  <a:pt x="2172843" y="635241"/>
                </a:lnTo>
                <a:lnTo>
                  <a:pt x="1716532" y="178892"/>
                </a:lnTo>
                <a:lnTo>
                  <a:pt x="1512214" y="383171"/>
                </a:lnTo>
                <a:lnTo>
                  <a:pt x="1131062" y="0"/>
                </a:lnTo>
                <a:lnTo>
                  <a:pt x="0" y="1136891"/>
                </a:lnTo>
                <a:lnTo>
                  <a:pt x="2261997" y="1136891"/>
                </a:lnTo>
                <a:close/>
              </a:path>
            </a:pathLst>
          </a:custGeom>
          <a:solidFill>
            <a:srgbClr val="808080">
              <a:alpha val="30195"/>
            </a:srgbClr>
          </a:solidFill>
        </p:spPr>
        <p:txBody>
          <a:bodyPr wrap="square" lIns="0" tIns="0" rIns="0" bIns="0" rtlCol="0"/>
          <a:lstStyle/>
          <a:p>
            <a:endParaRPr sz="1050"/>
          </a:p>
        </p:txBody>
      </p:sp>
    </p:spTree>
    <p:extLst>
      <p:ext uri="{BB962C8B-B14F-4D97-AF65-F5344CB8AC3E}">
        <p14:creationId xmlns:p14="http://schemas.microsoft.com/office/powerpoint/2010/main" val="1500869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32151" y="963231"/>
            <a:ext cx="2641608" cy="33276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300" b="1" dirty="0">
                <a:solidFill>
                  <a:srgbClr val="7030A0"/>
                </a:solidFill>
              </a:rPr>
              <a:t>Nunca es demasiado tarde.</a:t>
            </a:r>
            <a:endParaRPr lang="es-MX" sz="3300" dirty="0">
              <a:solidFill>
                <a:srgbClr val="7030A0"/>
              </a:solidFill>
            </a:endParaRPr>
          </a:p>
        </p:txBody>
      </p:sp>
      <p:sp>
        <p:nvSpPr>
          <p:cNvPr id="4" name="Marcador de texto 2"/>
          <p:cNvSpPr txBox="1">
            <a:spLocks/>
          </p:cNvSpPr>
          <p:nvPr/>
        </p:nvSpPr>
        <p:spPr>
          <a:xfrm>
            <a:off x="2900333" y="1707183"/>
            <a:ext cx="5699885" cy="3548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2100" dirty="0"/>
              <a:t>Comenzar temprano y hablar frecuente es importante pero nunca es demasiado tarde para comenzar el dialogo. Las conversaciones  sobre la sexualidad deben ser continuos. ¿No sabe el tema apropiado para discutir a qué edad? Escuche atentamente y responda a las preguntas que su hijo le pide en realidad.</a:t>
            </a:r>
          </a:p>
          <a:p>
            <a:endParaRPr lang="es-MX" sz="2100" dirty="0"/>
          </a:p>
        </p:txBody>
      </p:sp>
      <p:sp>
        <p:nvSpPr>
          <p:cNvPr id="6" name="object 2"/>
          <p:cNvSpPr/>
          <p:nvPr/>
        </p:nvSpPr>
        <p:spPr>
          <a:xfrm>
            <a:off x="8055864" y="1"/>
            <a:ext cx="1088708" cy="1402079"/>
          </a:xfrm>
          <a:custGeom>
            <a:avLst/>
            <a:gdLst/>
            <a:ahLst/>
            <a:cxnLst/>
            <a:rect l="l" t="t" r="r" b="b"/>
            <a:pathLst>
              <a:path w="1451609" h="1869439">
                <a:moveTo>
                  <a:pt x="1451356" y="0"/>
                </a:moveTo>
                <a:lnTo>
                  <a:pt x="541909" y="0"/>
                </a:lnTo>
                <a:lnTo>
                  <a:pt x="0" y="541909"/>
                </a:lnTo>
                <a:lnTo>
                  <a:pt x="773785" y="1315707"/>
                </a:lnTo>
                <a:lnTo>
                  <a:pt x="563880" y="1525524"/>
                </a:lnTo>
                <a:lnTo>
                  <a:pt x="907288" y="1868932"/>
                </a:lnTo>
                <a:lnTo>
                  <a:pt x="1117155" y="1659064"/>
                </a:lnTo>
                <a:lnTo>
                  <a:pt x="1327023" y="1868932"/>
                </a:lnTo>
                <a:lnTo>
                  <a:pt x="1451356" y="1744599"/>
                </a:lnTo>
                <a:lnTo>
                  <a:pt x="1451356" y="0"/>
                </a:lnTo>
                <a:close/>
              </a:path>
            </a:pathLst>
          </a:custGeom>
          <a:solidFill>
            <a:srgbClr val="DDDDDD">
              <a:alpha val="30195"/>
            </a:srgbClr>
          </a:solidFill>
        </p:spPr>
        <p:txBody>
          <a:bodyPr wrap="square" lIns="0" tIns="0" rIns="0" bIns="0" rtlCol="0"/>
          <a:lstStyle/>
          <a:p>
            <a:endParaRPr sz="1050"/>
          </a:p>
        </p:txBody>
      </p:sp>
      <p:sp>
        <p:nvSpPr>
          <p:cNvPr id="7" name="object 3"/>
          <p:cNvSpPr/>
          <p:nvPr/>
        </p:nvSpPr>
        <p:spPr>
          <a:xfrm>
            <a:off x="1007555" y="4290831"/>
            <a:ext cx="1696879" cy="852964"/>
          </a:xfrm>
          <a:custGeom>
            <a:avLst/>
            <a:gdLst/>
            <a:ahLst/>
            <a:cxnLst/>
            <a:rect l="l" t="t" r="r" b="b"/>
            <a:pathLst>
              <a:path w="2262504" h="1137284">
                <a:moveTo>
                  <a:pt x="2261997" y="1136891"/>
                </a:moveTo>
                <a:lnTo>
                  <a:pt x="1967369" y="840727"/>
                </a:lnTo>
                <a:lnTo>
                  <a:pt x="2172843" y="635241"/>
                </a:lnTo>
                <a:lnTo>
                  <a:pt x="1716532" y="178892"/>
                </a:lnTo>
                <a:lnTo>
                  <a:pt x="1512214" y="383171"/>
                </a:lnTo>
                <a:lnTo>
                  <a:pt x="1131062" y="0"/>
                </a:lnTo>
                <a:lnTo>
                  <a:pt x="0" y="1136891"/>
                </a:lnTo>
                <a:lnTo>
                  <a:pt x="2261997" y="1136891"/>
                </a:lnTo>
                <a:close/>
              </a:path>
            </a:pathLst>
          </a:custGeom>
          <a:solidFill>
            <a:srgbClr val="808080">
              <a:alpha val="30195"/>
            </a:srgbClr>
          </a:solidFill>
        </p:spPr>
        <p:txBody>
          <a:bodyPr wrap="square" lIns="0" tIns="0" rIns="0" bIns="0" rtlCol="0"/>
          <a:lstStyle/>
          <a:p>
            <a:endParaRPr sz="1050"/>
          </a:p>
        </p:txBody>
      </p:sp>
    </p:spTree>
    <p:extLst>
      <p:ext uri="{BB962C8B-B14F-4D97-AF65-F5344CB8AC3E}">
        <p14:creationId xmlns:p14="http://schemas.microsoft.com/office/powerpoint/2010/main" val="1110159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321048" y="963231"/>
            <a:ext cx="2020800" cy="3327600"/>
          </a:xfrm>
          <a:prstGeom prst="rect">
            <a:avLst/>
          </a:prstGeom>
        </p:spPr>
        <p:txBody>
          <a:bodyPr spcFirstLastPara="1" vert="horz" wrap="square" lIns="0" tIns="0" rIns="0" bIns="0" rtlCol="0" anchor="ctr" anchorCtr="0">
            <a:noAutofit/>
          </a:bodyPr>
          <a:lstStyle/>
          <a:p>
            <a:pPr lvl="0" algn="ctr"/>
            <a:r>
              <a:rPr lang="es-MX" b="1" dirty="0">
                <a:solidFill>
                  <a:srgbClr val="7030A0"/>
                </a:solidFill>
                <a:latin typeface="+mn-lt"/>
              </a:rPr>
              <a:t>Sea honesto.</a:t>
            </a:r>
            <a:endParaRPr dirty="0">
              <a:solidFill>
                <a:srgbClr val="7030A0"/>
              </a:solidFill>
              <a:latin typeface="+mn-lt"/>
            </a:endParaRPr>
          </a:p>
        </p:txBody>
      </p:sp>
      <p:sp>
        <p:nvSpPr>
          <p:cNvPr id="169" name="Google Shape;169;p25"/>
          <p:cNvSpPr txBox="1">
            <a:spLocks noGrp="1"/>
          </p:cNvSpPr>
          <p:nvPr>
            <p:ph type="sldNum" idx="12"/>
          </p:nvPr>
        </p:nvSpPr>
        <p:spPr>
          <a:xfrm>
            <a:off x="8480584" y="4749851"/>
            <a:ext cx="548700" cy="393600"/>
          </a:xfrm>
          <a:prstGeom prst="rect">
            <a:avLst/>
          </a:prstGeom>
        </p:spPr>
        <p:txBody>
          <a:bodyPr spcFirstLastPara="1" vert="horz" wrap="square" lIns="0" tIns="0" rIns="0" bIns="0" rtlCol="0" anchor="ctr" anchorCtr="0">
            <a:noAutofit/>
          </a:bodyPr>
          <a:lstStyle/>
          <a:p>
            <a:fld id="{00000000-1234-1234-1234-123412341234}" type="slidenum">
              <a:rPr lang="en"/>
              <a:pPr/>
              <a:t>36</a:t>
            </a:fld>
            <a:endParaRPr/>
          </a:p>
        </p:txBody>
      </p:sp>
      <p:sp>
        <p:nvSpPr>
          <p:cNvPr id="3" name="Rectángulo 2"/>
          <p:cNvSpPr/>
          <p:nvPr/>
        </p:nvSpPr>
        <p:spPr>
          <a:xfrm>
            <a:off x="2425346" y="500097"/>
            <a:ext cx="6174872" cy="4093428"/>
          </a:xfrm>
          <a:prstGeom prst="rect">
            <a:avLst/>
          </a:prstGeom>
        </p:spPr>
        <p:txBody>
          <a:bodyPr wrap="square">
            <a:spAutoFit/>
          </a:bodyPr>
          <a:lstStyle/>
          <a:p>
            <a:pPr algn="just"/>
            <a:r>
              <a:rPr lang="es-MX" sz="2000" dirty="0"/>
              <a:t>Comunique con honestidad sus sentimientos, valores y los hechos. </a:t>
            </a:r>
          </a:p>
          <a:p>
            <a:pPr algn="just"/>
            <a:endParaRPr lang="es-MX" sz="2000" dirty="0"/>
          </a:p>
          <a:p>
            <a:pPr algn="just"/>
            <a:r>
              <a:rPr lang="es-MX" sz="2000" dirty="0"/>
              <a:t>No hay que tener todas las respuestas. Admita cuando no sabe e invite a su hijo a encontrar la respuesta con usted. </a:t>
            </a:r>
          </a:p>
          <a:p>
            <a:pPr algn="just"/>
            <a:endParaRPr lang="es-MX" sz="2000" dirty="0"/>
          </a:p>
          <a:p>
            <a:pPr algn="just"/>
            <a:r>
              <a:rPr lang="es-MX" sz="2000" dirty="0"/>
              <a:t>Y, está bien sentir y reconocer cuando estás incomodo o tiene vergüenza – su hijo se puede relacionar! Trate de mantener un tono respetuoso y relajado y decirle a sus hijos que usted está hablando con ellos porque los ama y quiere ayudarlos.</a:t>
            </a:r>
          </a:p>
        </p:txBody>
      </p:sp>
      <p:sp>
        <p:nvSpPr>
          <p:cNvPr id="6" name="object 2"/>
          <p:cNvSpPr/>
          <p:nvPr/>
        </p:nvSpPr>
        <p:spPr>
          <a:xfrm>
            <a:off x="8055864" y="1"/>
            <a:ext cx="1088708" cy="1402079"/>
          </a:xfrm>
          <a:custGeom>
            <a:avLst/>
            <a:gdLst/>
            <a:ahLst/>
            <a:cxnLst/>
            <a:rect l="l" t="t" r="r" b="b"/>
            <a:pathLst>
              <a:path w="1451609" h="1869439">
                <a:moveTo>
                  <a:pt x="1451356" y="0"/>
                </a:moveTo>
                <a:lnTo>
                  <a:pt x="541909" y="0"/>
                </a:lnTo>
                <a:lnTo>
                  <a:pt x="0" y="541909"/>
                </a:lnTo>
                <a:lnTo>
                  <a:pt x="773785" y="1315707"/>
                </a:lnTo>
                <a:lnTo>
                  <a:pt x="563880" y="1525524"/>
                </a:lnTo>
                <a:lnTo>
                  <a:pt x="907288" y="1868932"/>
                </a:lnTo>
                <a:lnTo>
                  <a:pt x="1117155" y="1659064"/>
                </a:lnTo>
                <a:lnTo>
                  <a:pt x="1327023" y="1868932"/>
                </a:lnTo>
                <a:lnTo>
                  <a:pt x="1451356" y="1744599"/>
                </a:lnTo>
                <a:lnTo>
                  <a:pt x="1451356" y="0"/>
                </a:lnTo>
                <a:close/>
              </a:path>
            </a:pathLst>
          </a:custGeom>
          <a:solidFill>
            <a:srgbClr val="DDDDDD">
              <a:alpha val="30195"/>
            </a:srgbClr>
          </a:solidFill>
        </p:spPr>
        <p:txBody>
          <a:bodyPr wrap="square" lIns="0" tIns="0" rIns="0" bIns="0" rtlCol="0"/>
          <a:lstStyle/>
          <a:p>
            <a:endParaRPr sz="1050"/>
          </a:p>
        </p:txBody>
      </p:sp>
      <p:sp>
        <p:nvSpPr>
          <p:cNvPr id="7" name="object 3"/>
          <p:cNvSpPr/>
          <p:nvPr/>
        </p:nvSpPr>
        <p:spPr>
          <a:xfrm>
            <a:off x="1007555" y="4290831"/>
            <a:ext cx="1696879" cy="852964"/>
          </a:xfrm>
          <a:custGeom>
            <a:avLst/>
            <a:gdLst/>
            <a:ahLst/>
            <a:cxnLst/>
            <a:rect l="l" t="t" r="r" b="b"/>
            <a:pathLst>
              <a:path w="2262504" h="1137284">
                <a:moveTo>
                  <a:pt x="2261997" y="1136891"/>
                </a:moveTo>
                <a:lnTo>
                  <a:pt x="1967369" y="840727"/>
                </a:lnTo>
                <a:lnTo>
                  <a:pt x="2172843" y="635241"/>
                </a:lnTo>
                <a:lnTo>
                  <a:pt x="1716532" y="178892"/>
                </a:lnTo>
                <a:lnTo>
                  <a:pt x="1512214" y="383171"/>
                </a:lnTo>
                <a:lnTo>
                  <a:pt x="1131062" y="0"/>
                </a:lnTo>
                <a:lnTo>
                  <a:pt x="0" y="1136891"/>
                </a:lnTo>
                <a:lnTo>
                  <a:pt x="2261997" y="1136891"/>
                </a:lnTo>
                <a:close/>
              </a:path>
            </a:pathLst>
          </a:custGeom>
          <a:solidFill>
            <a:srgbClr val="808080">
              <a:alpha val="30195"/>
            </a:srgbClr>
          </a:solidFill>
        </p:spPr>
        <p:txBody>
          <a:bodyPr wrap="square" lIns="0" tIns="0" rIns="0" bIns="0" rtlCol="0"/>
          <a:lstStyle/>
          <a:p>
            <a:endParaRPr sz="1050"/>
          </a:p>
        </p:txBody>
      </p:sp>
    </p:spTree>
    <p:extLst>
      <p:ext uri="{BB962C8B-B14F-4D97-AF65-F5344CB8AC3E}">
        <p14:creationId xmlns:p14="http://schemas.microsoft.com/office/powerpoint/2010/main" val="2026751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519305" y="1052006"/>
            <a:ext cx="2605341" cy="3327600"/>
          </a:xfrm>
          <a:prstGeom prst="rect">
            <a:avLst/>
          </a:prstGeom>
        </p:spPr>
        <p:txBody>
          <a:bodyPr spcFirstLastPara="1" vert="horz" wrap="square" lIns="0" tIns="0" rIns="0" bIns="0" rtlCol="0" anchor="ctr" anchorCtr="0">
            <a:noAutofit/>
          </a:bodyPr>
          <a:lstStyle/>
          <a:p>
            <a:pPr lvl="0"/>
            <a:r>
              <a:rPr lang="es-MX" b="1" dirty="0">
                <a:solidFill>
                  <a:srgbClr val="7030A0"/>
                </a:solidFill>
                <a:latin typeface="+mj-lt"/>
              </a:rPr>
              <a:t>Ser un adulto responsable.</a:t>
            </a:r>
            <a:endParaRPr dirty="0">
              <a:solidFill>
                <a:srgbClr val="7030A0"/>
              </a:solidFill>
              <a:latin typeface="+mj-lt"/>
            </a:endParaRPr>
          </a:p>
        </p:txBody>
      </p:sp>
      <p:sp>
        <p:nvSpPr>
          <p:cNvPr id="169" name="Google Shape;169;p25"/>
          <p:cNvSpPr txBox="1">
            <a:spLocks noGrp="1"/>
          </p:cNvSpPr>
          <p:nvPr>
            <p:ph type="sldNum" idx="12"/>
          </p:nvPr>
        </p:nvSpPr>
        <p:spPr>
          <a:xfrm>
            <a:off x="8480584" y="4749851"/>
            <a:ext cx="548700" cy="393600"/>
          </a:xfrm>
          <a:prstGeom prst="rect">
            <a:avLst/>
          </a:prstGeom>
        </p:spPr>
        <p:txBody>
          <a:bodyPr spcFirstLastPara="1" vert="horz" wrap="square" lIns="0" tIns="0" rIns="0" bIns="0" rtlCol="0" anchor="ctr" anchorCtr="0">
            <a:noAutofit/>
          </a:bodyPr>
          <a:lstStyle/>
          <a:p>
            <a:fld id="{00000000-1234-1234-1234-123412341234}" type="slidenum">
              <a:rPr lang="en"/>
              <a:pPr/>
              <a:t>37</a:t>
            </a:fld>
            <a:endParaRPr/>
          </a:p>
        </p:txBody>
      </p:sp>
      <p:sp>
        <p:nvSpPr>
          <p:cNvPr id="2" name="Rectángulo 1"/>
          <p:cNvSpPr/>
          <p:nvPr/>
        </p:nvSpPr>
        <p:spPr>
          <a:xfrm>
            <a:off x="3124647" y="1420527"/>
            <a:ext cx="5261364" cy="2308324"/>
          </a:xfrm>
          <a:prstGeom prst="rect">
            <a:avLst/>
          </a:prstGeom>
        </p:spPr>
        <p:txBody>
          <a:bodyPr wrap="square">
            <a:spAutoFit/>
          </a:bodyPr>
          <a:lstStyle/>
          <a:p>
            <a:pPr algn="just"/>
            <a:r>
              <a:rPr lang="es-MX" sz="2400" dirty="0"/>
              <a:t>Respete el derecho de su hijo a tener información que sea preciso y honesto sobre la sexualidad.</a:t>
            </a:r>
          </a:p>
          <a:p>
            <a:pPr algn="just"/>
            <a:endParaRPr lang="es-MX" sz="2400" dirty="0"/>
          </a:p>
          <a:p>
            <a:pPr algn="just"/>
            <a:r>
              <a:rPr lang="es-MX" sz="2400" dirty="0"/>
              <a:t>Proporcionándoles la información les permitirá tomar buenos decisiones.</a:t>
            </a:r>
          </a:p>
        </p:txBody>
      </p:sp>
      <p:sp>
        <p:nvSpPr>
          <p:cNvPr id="6" name="object 2"/>
          <p:cNvSpPr/>
          <p:nvPr/>
        </p:nvSpPr>
        <p:spPr>
          <a:xfrm>
            <a:off x="8055864" y="1"/>
            <a:ext cx="1088708" cy="1402079"/>
          </a:xfrm>
          <a:custGeom>
            <a:avLst/>
            <a:gdLst/>
            <a:ahLst/>
            <a:cxnLst/>
            <a:rect l="l" t="t" r="r" b="b"/>
            <a:pathLst>
              <a:path w="1451609" h="1869439">
                <a:moveTo>
                  <a:pt x="1451356" y="0"/>
                </a:moveTo>
                <a:lnTo>
                  <a:pt x="541909" y="0"/>
                </a:lnTo>
                <a:lnTo>
                  <a:pt x="0" y="541909"/>
                </a:lnTo>
                <a:lnTo>
                  <a:pt x="773785" y="1315707"/>
                </a:lnTo>
                <a:lnTo>
                  <a:pt x="563880" y="1525524"/>
                </a:lnTo>
                <a:lnTo>
                  <a:pt x="907288" y="1868932"/>
                </a:lnTo>
                <a:lnTo>
                  <a:pt x="1117155" y="1659064"/>
                </a:lnTo>
                <a:lnTo>
                  <a:pt x="1327023" y="1868932"/>
                </a:lnTo>
                <a:lnTo>
                  <a:pt x="1451356" y="1744599"/>
                </a:lnTo>
                <a:lnTo>
                  <a:pt x="1451356" y="0"/>
                </a:lnTo>
                <a:close/>
              </a:path>
            </a:pathLst>
          </a:custGeom>
          <a:solidFill>
            <a:srgbClr val="DDDDDD">
              <a:alpha val="30195"/>
            </a:srgbClr>
          </a:solidFill>
        </p:spPr>
        <p:txBody>
          <a:bodyPr wrap="square" lIns="0" tIns="0" rIns="0" bIns="0" rtlCol="0"/>
          <a:lstStyle/>
          <a:p>
            <a:endParaRPr sz="1050"/>
          </a:p>
        </p:txBody>
      </p:sp>
      <p:sp>
        <p:nvSpPr>
          <p:cNvPr id="7" name="object 3"/>
          <p:cNvSpPr/>
          <p:nvPr/>
        </p:nvSpPr>
        <p:spPr>
          <a:xfrm>
            <a:off x="1007555" y="4290831"/>
            <a:ext cx="1696879" cy="852964"/>
          </a:xfrm>
          <a:custGeom>
            <a:avLst/>
            <a:gdLst/>
            <a:ahLst/>
            <a:cxnLst/>
            <a:rect l="l" t="t" r="r" b="b"/>
            <a:pathLst>
              <a:path w="2262504" h="1137284">
                <a:moveTo>
                  <a:pt x="2261997" y="1136891"/>
                </a:moveTo>
                <a:lnTo>
                  <a:pt x="1967369" y="840727"/>
                </a:lnTo>
                <a:lnTo>
                  <a:pt x="2172843" y="635241"/>
                </a:lnTo>
                <a:lnTo>
                  <a:pt x="1716532" y="178892"/>
                </a:lnTo>
                <a:lnTo>
                  <a:pt x="1512214" y="383171"/>
                </a:lnTo>
                <a:lnTo>
                  <a:pt x="1131062" y="0"/>
                </a:lnTo>
                <a:lnTo>
                  <a:pt x="0" y="1136891"/>
                </a:lnTo>
                <a:lnTo>
                  <a:pt x="2261997" y="1136891"/>
                </a:lnTo>
                <a:close/>
              </a:path>
            </a:pathLst>
          </a:custGeom>
          <a:solidFill>
            <a:srgbClr val="808080">
              <a:alpha val="30195"/>
            </a:srgbClr>
          </a:solidFill>
        </p:spPr>
        <p:txBody>
          <a:bodyPr wrap="square" lIns="0" tIns="0" rIns="0" bIns="0" rtlCol="0"/>
          <a:lstStyle/>
          <a:p>
            <a:endParaRPr sz="1050"/>
          </a:p>
        </p:txBody>
      </p:sp>
    </p:spTree>
    <p:extLst>
      <p:ext uri="{BB962C8B-B14F-4D97-AF65-F5344CB8AC3E}">
        <p14:creationId xmlns:p14="http://schemas.microsoft.com/office/powerpoint/2010/main" val="3674088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085B9E34-F848-4585-971B-BF1A8DF9B14E}"/>
              </a:ext>
            </a:extLst>
          </p:cNvPr>
          <p:cNvSpPr txBox="1"/>
          <p:nvPr/>
        </p:nvSpPr>
        <p:spPr>
          <a:xfrm>
            <a:off x="126558" y="509972"/>
            <a:ext cx="8895522" cy="4108817"/>
          </a:xfrm>
          <a:prstGeom prst="rect">
            <a:avLst/>
          </a:prstGeom>
          <a:noFill/>
        </p:spPr>
        <p:txBody>
          <a:bodyPr wrap="square">
            <a:spAutoFit/>
          </a:bodyPr>
          <a:lstStyle/>
          <a:p>
            <a:pPr algn="just"/>
            <a:r>
              <a:rPr lang="es-MX" sz="4000" dirty="0">
                <a:solidFill>
                  <a:srgbClr val="7030A0"/>
                </a:solidFill>
              </a:rPr>
              <a:t>• Educamos con todo lo que hacemos y no hacemos</a:t>
            </a:r>
            <a:r>
              <a:rPr lang="es-MX" sz="1800" dirty="0"/>
              <a:t>, lo que decimos y callamos. La educación sexual es inevitable.</a:t>
            </a:r>
          </a:p>
          <a:p>
            <a:pPr algn="just"/>
            <a:endParaRPr lang="es-MX" sz="1800" dirty="0"/>
          </a:p>
          <a:p>
            <a:pPr algn="just"/>
            <a:endParaRPr lang="es-MX" sz="1800" dirty="0"/>
          </a:p>
          <a:p>
            <a:pPr algn="just"/>
            <a:r>
              <a:rPr lang="es-MX" sz="1800" dirty="0"/>
              <a:t>• No tienes que dar una clase, tienes que hablar con tus hijas e hijos. Para ello, </a:t>
            </a:r>
            <a:r>
              <a:rPr lang="es-MX" sz="4000" dirty="0">
                <a:solidFill>
                  <a:srgbClr val="7030A0"/>
                </a:solidFill>
              </a:rPr>
              <a:t>tu propia naturalidad </a:t>
            </a:r>
            <a:r>
              <a:rPr lang="es-MX" sz="1800" dirty="0"/>
              <a:t>será la mejor arma. Te puede dar vergüenza, puedes tardar unos días en encontrar la respuesta... Pero se trata de que les atiendas.</a:t>
            </a:r>
          </a:p>
          <a:p>
            <a:endParaRPr lang="es-MX" sz="1100" dirty="0"/>
          </a:p>
        </p:txBody>
      </p:sp>
      <p:sp>
        <p:nvSpPr>
          <p:cNvPr id="6" name="object 2">
            <a:extLst>
              <a:ext uri="{FF2B5EF4-FFF2-40B4-BE49-F238E27FC236}">
                <a16:creationId xmlns:a16="http://schemas.microsoft.com/office/drawing/2014/main" xmlns="" id="{72C2C3ED-2C32-4894-A034-FC0E967B6055}"/>
              </a:ext>
            </a:extLst>
          </p:cNvPr>
          <p:cNvSpPr/>
          <p:nvPr/>
        </p:nvSpPr>
        <p:spPr>
          <a:xfrm>
            <a:off x="8055864" y="1"/>
            <a:ext cx="1088708" cy="1402079"/>
          </a:xfrm>
          <a:custGeom>
            <a:avLst/>
            <a:gdLst/>
            <a:ahLst/>
            <a:cxnLst/>
            <a:rect l="l" t="t" r="r" b="b"/>
            <a:pathLst>
              <a:path w="1451609" h="1869439">
                <a:moveTo>
                  <a:pt x="1451356" y="0"/>
                </a:moveTo>
                <a:lnTo>
                  <a:pt x="541909" y="0"/>
                </a:lnTo>
                <a:lnTo>
                  <a:pt x="0" y="541909"/>
                </a:lnTo>
                <a:lnTo>
                  <a:pt x="773785" y="1315707"/>
                </a:lnTo>
                <a:lnTo>
                  <a:pt x="563880" y="1525524"/>
                </a:lnTo>
                <a:lnTo>
                  <a:pt x="907288" y="1868932"/>
                </a:lnTo>
                <a:lnTo>
                  <a:pt x="1117155" y="1659064"/>
                </a:lnTo>
                <a:lnTo>
                  <a:pt x="1327023" y="1868932"/>
                </a:lnTo>
                <a:lnTo>
                  <a:pt x="1451356" y="1744599"/>
                </a:lnTo>
                <a:lnTo>
                  <a:pt x="1451356" y="0"/>
                </a:lnTo>
                <a:close/>
              </a:path>
            </a:pathLst>
          </a:custGeom>
          <a:solidFill>
            <a:srgbClr val="DDDDDD">
              <a:alpha val="30195"/>
            </a:srgbClr>
          </a:solidFill>
        </p:spPr>
        <p:txBody>
          <a:bodyPr wrap="square" lIns="0" tIns="0" rIns="0" bIns="0" rtlCol="0"/>
          <a:lstStyle/>
          <a:p>
            <a:endParaRPr sz="1050"/>
          </a:p>
        </p:txBody>
      </p:sp>
      <p:sp>
        <p:nvSpPr>
          <p:cNvPr id="7" name="object 3">
            <a:extLst>
              <a:ext uri="{FF2B5EF4-FFF2-40B4-BE49-F238E27FC236}">
                <a16:creationId xmlns:a16="http://schemas.microsoft.com/office/drawing/2014/main" xmlns="" id="{72FA4B9D-CFBA-43F5-8079-474332829FDF}"/>
              </a:ext>
            </a:extLst>
          </p:cNvPr>
          <p:cNvSpPr/>
          <p:nvPr/>
        </p:nvSpPr>
        <p:spPr>
          <a:xfrm>
            <a:off x="1007555" y="4290831"/>
            <a:ext cx="1696879" cy="852964"/>
          </a:xfrm>
          <a:custGeom>
            <a:avLst/>
            <a:gdLst/>
            <a:ahLst/>
            <a:cxnLst/>
            <a:rect l="l" t="t" r="r" b="b"/>
            <a:pathLst>
              <a:path w="2262504" h="1137284">
                <a:moveTo>
                  <a:pt x="2261997" y="1136891"/>
                </a:moveTo>
                <a:lnTo>
                  <a:pt x="1967369" y="840727"/>
                </a:lnTo>
                <a:lnTo>
                  <a:pt x="2172843" y="635241"/>
                </a:lnTo>
                <a:lnTo>
                  <a:pt x="1716532" y="178892"/>
                </a:lnTo>
                <a:lnTo>
                  <a:pt x="1512214" y="383171"/>
                </a:lnTo>
                <a:lnTo>
                  <a:pt x="1131062" y="0"/>
                </a:lnTo>
                <a:lnTo>
                  <a:pt x="0" y="1136891"/>
                </a:lnTo>
                <a:lnTo>
                  <a:pt x="2261997" y="1136891"/>
                </a:lnTo>
                <a:close/>
              </a:path>
            </a:pathLst>
          </a:custGeom>
          <a:solidFill>
            <a:srgbClr val="808080">
              <a:alpha val="30195"/>
            </a:srgbClr>
          </a:solidFill>
        </p:spPr>
        <p:txBody>
          <a:bodyPr wrap="square" lIns="0" tIns="0" rIns="0" bIns="0" rtlCol="0"/>
          <a:lstStyle/>
          <a:p>
            <a:endParaRPr sz="1050"/>
          </a:p>
        </p:txBody>
      </p:sp>
    </p:spTree>
    <p:extLst>
      <p:ext uri="{BB962C8B-B14F-4D97-AF65-F5344CB8AC3E}">
        <p14:creationId xmlns:p14="http://schemas.microsoft.com/office/powerpoint/2010/main" val="2220535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F6544C5E-CAE9-43B7-9A67-5BCF5DC4D862}" type="slidenum">
              <a:rPr lang="en-US" smtClean="0"/>
              <a:t>39</a:t>
            </a:fld>
            <a:endParaRPr lang="en-US"/>
          </a:p>
        </p:txBody>
      </p:sp>
      <p:sp>
        <p:nvSpPr>
          <p:cNvPr id="4" name="Rectángulo 3"/>
          <p:cNvSpPr/>
          <p:nvPr/>
        </p:nvSpPr>
        <p:spPr>
          <a:xfrm>
            <a:off x="128016" y="227445"/>
            <a:ext cx="8825068" cy="4154984"/>
          </a:xfrm>
          <a:prstGeom prst="rect">
            <a:avLst/>
          </a:prstGeom>
        </p:spPr>
        <p:txBody>
          <a:bodyPr wrap="square">
            <a:spAutoFit/>
          </a:bodyPr>
          <a:lstStyle/>
          <a:p>
            <a:pPr algn="just"/>
            <a:r>
              <a:rPr lang="es-MX" sz="1800" dirty="0"/>
              <a:t>• Escuchar es una habilidad compleja, que incluye mostrarse dispuestos a escuchar, </a:t>
            </a:r>
            <a:r>
              <a:rPr lang="es-MX" sz="4000" dirty="0">
                <a:solidFill>
                  <a:srgbClr val="7030A0"/>
                </a:solidFill>
              </a:rPr>
              <a:t>no hacer juicios ni dar por supuesto</a:t>
            </a:r>
            <a:r>
              <a:rPr lang="es-MX" sz="1800" dirty="0"/>
              <a:t>, preguntar para ver qué está entendiendo la otra persona, asegurarse de que te has explicado, etc.</a:t>
            </a:r>
          </a:p>
          <a:p>
            <a:pPr algn="just"/>
            <a:endParaRPr lang="es-MX" sz="1800" dirty="0"/>
          </a:p>
          <a:p>
            <a:pPr algn="just"/>
            <a:endParaRPr lang="es-MX" sz="1800" dirty="0"/>
          </a:p>
          <a:p>
            <a:pPr algn="just"/>
            <a:endParaRPr lang="es-MX" sz="1800" dirty="0"/>
          </a:p>
          <a:p>
            <a:pPr algn="just"/>
            <a:r>
              <a:rPr lang="es-MX" sz="1800" dirty="0"/>
              <a:t>• Intenta anticiparte al desarrollo de tus hijas e hijos. Tranquilidad, que no vas a incitar a nada, la información tranquiliza y además, </a:t>
            </a:r>
            <a:r>
              <a:rPr lang="es-MX" sz="4000" dirty="0">
                <a:solidFill>
                  <a:srgbClr val="7030A0"/>
                </a:solidFill>
              </a:rPr>
              <a:t>transmitirles que contigo pueden hablar </a:t>
            </a:r>
            <a:r>
              <a:rPr lang="es-MX" sz="1800" dirty="0"/>
              <a:t>de todo, te asegurará el éxito en el futuro.</a:t>
            </a:r>
          </a:p>
        </p:txBody>
      </p:sp>
    </p:spTree>
    <p:extLst>
      <p:ext uri="{BB962C8B-B14F-4D97-AF65-F5344CB8AC3E}">
        <p14:creationId xmlns:p14="http://schemas.microsoft.com/office/powerpoint/2010/main" val="104867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4</a:t>
            </a:fld>
            <a:endParaRPr lang="en-US"/>
          </a:p>
        </p:txBody>
      </p:sp>
      <p:sp>
        <p:nvSpPr>
          <p:cNvPr id="3" name="Marcador de contenido 2"/>
          <p:cNvSpPr txBox="1">
            <a:spLocks/>
          </p:cNvSpPr>
          <p:nvPr/>
        </p:nvSpPr>
        <p:spPr>
          <a:xfrm>
            <a:off x="298150" y="604472"/>
            <a:ext cx="8630094" cy="402336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5400" dirty="0"/>
              <a:t>¿Cómo era la relación con tus maestros/as?, ¿con tu papá, mamá?, ¿con tus hermanos/as?.</a:t>
            </a:r>
          </a:p>
          <a:p>
            <a:pPr>
              <a:buFont typeface="Courier New" panose="02070309020205020404" pitchFamily="49" charset="0"/>
              <a:buChar char="o"/>
            </a:pPr>
            <a:endParaRPr lang="es-MX" sz="5400" dirty="0"/>
          </a:p>
          <a:p>
            <a:pPr>
              <a:buFont typeface="Courier New" panose="02070309020205020404" pitchFamily="49" charset="0"/>
              <a:buChar char="o"/>
            </a:pPr>
            <a:endParaRPr lang="es-MX" sz="5400" dirty="0"/>
          </a:p>
          <a:p>
            <a:pPr>
              <a:buFont typeface="Courier New" panose="02070309020205020404" pitchFamily="49" charset="0"/>
              <a:buChar char="o"/>
            </a:pPr>
            <a:endParaRPr lang="es-MX" sz="5400" dirty="0"/>
          </a:p>
        </p:txBody>
      </p:sp>
    </p:spTree>
    <p:extLst>
      <p:ext uri="{BB962C8B-B14F-4D97-AF65-F5344CB8AC3E}">
        <p14:creationId xmlns:p14="http://schemas.microsoft.com/office/powerpoint/2010/main" val="2866455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66459D56-A79C-3731-B4B9-144F7E2FB112}"/>
              </a:ext>
            </a:extLst>
          </p:cNvPr>
          <p:cNvSpPr txBox="1"/>
          <p:nvPr/>
        </p:nvSpPr>
        <p:spPr>
          <a:xfrm>
            <a:off x="155448" y="1602254"/>
            <a:ext cx="8833104" cy="1938992"/>
          </a:xfrm>
          <a:prstGeom prst="rect">
            <a:avLst/>
          </a:prstGeom>
          <a:noFill/>
        </p:spPr>
        <p:txBody>
          <a:bodyPr wrap="square" rtlCol="0">
            <a:spAutoFit/>
          </a:bodyPr>
          <a:lstStyle/>
          <a:p>
            <a:pPr algn="ctr"/>
            <a:r>
              <a:rPr lang="es-MX" sz="6000" b="1" dirty="0">
                <a:latin typeface="Montserrat" pitchFamily="2" charset="77"/>
              </a:rPr>
              <a:t>DUDAS Y/O COMENTARIOS</a:t>
            </a:r>
          </a:p>
        </p:txBody>
      </p:sp>
      <p:grpSp>
        <p:nvGrpSpPr>
          <p:cNvPr id="3" name="Grupo 2">
            <a:extLst>
              <a:ext uri="{FF2B5EF4-FFF2-40B4-BE49-F238E27FC236}">
                <a16:creationId xmlns:a16="http://schemas.microsoft.com/office/drawing/2014/main" xmlns="" id="{F6D0C9F4-C1CB-50FB-5B45-EF4BDA5DBC4D}"/>
              </a:ext>
            </a:extLst>
          </p:cNvPr>
          <p:cNvGrpSpPr/>
          <p:nvPr/>
        </p:nvGrpSpPr>
        <p:grpSpPr>
          <a:xfrm>
            <a:off x="76201" y="102804"/>
            <a:ext cx="4887685" cy="489138"/>
            <a:chOff x="428625" y="-9525"/>
            <a:chExt cx="8727440" cy="885825"/>
          </a:xfrm>
        </p:grpSpPr>
        <p:pic>
          <p:nvPicPr>
            <p:cNvPr id="4" name="Imagen 3">
              <a:extLst>
                <a:ext uri="{FF2B5EF4-FFF2-40B4-BE49-F238E27FC236}">
                  <a16:creationId xmlns:a16="http://schemas.microsoft.com/office/drawing/2014/main" xmlns="" id="{D6946594-0DE2-7132-4565-4B8F82CDC6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625"/>
              <a:ext cx="2145665" cy="798830"/>
            </a:xfrm>
            <a:prstGeom prst="rect">
              <a:avLst/>
            </a:prstGeom>
            <a:noFill/>
          </p:spPr>
        </p:pic>
        <p:pic>
          <p:nvPicPr>
            <p:cNvPr id="5" name="Imagen 4">
              <a:extLst>
                <a:ext uri="{FF2B5EF4-FFF2-40B4-BE49-F238E27FC236}">
                  <a16:creationId xmlns:a16="http://schemas.microsoft.com/office/drawing/2014/main" xmlns="" id="{943FC8F6-B661-4107-E8E8-D5EC2B6B372D}"/>
                </a:ext>
              </a:extLst>
            </p:cNvPr>
            <p:cNvPicPr>
              <a:picLocks noChangeAspect="1"/>
            </p:cNvPicPr>
            <p:nvPr/>
          </p:nvPicPr>
          <p:blipFill rotWithShape="1">
            <a:blip r:embed="rId3">
              <a:extLst>
                <a:ext uri="{28A0092B-C50C-407E-A947-70E740481C1C}">
                  <a14:useLocalDpi xmlns:a14="http://schemas.microsoft.com/office/drawing/2010/main" val="0"/>
                </a:ext>
              </a:extLst>
            </a:blip>
            <a:srcRect l="23638" r="49786" b="-8197"/>
            <a:stretch/>
          </p:blipFill>
          <p:spPr bwMode="auto">
            <a:xfrm>
              <a:off x="2114550" y="-9525"/>
              <a:ext cx="2357755" cy="885825"/>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xmlns="" id="{CA73B15C-62B9-5867-BF73-F6960C9CC8AF}"/>
                </a:ext>
              </a:extLst>
            </p:cNvPr>
            <p:cNvPicPr>
              <a:picLocks noChangeAspect="1"/>
            </p:cNvPicPr>
            <p:nvPr/>
          </p:nvPicPr>
          <p:blipFill rotWithShape="1">
            <a:blip r:embed="rId3">
              <a:extLst>
                <a:ext uri="{28A0092B-C50C-407E-A947-70E740481C1C}">
                  <a14:useLocalDpi xmlns:a14="http://schemas.microsoft.com/office/drawing/2010/main" val="0"/>
                </a:ext>
              </a:extLst>
            </a:blip>
            <a:srcRect l="50774" r="21671" b="4918"/>
            <a:stretch/>
          </p:blipFill>
          <p:spPr bwMode="auto">
            <a:xfrm>
              <a:off x="4286250" y="85725"/>
              <a:ext cx="2555240" cy="752475"/>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xmlns="" id="{17ECC900-5C2A-8A0D-E0BB-70D7E54E332A}"/>
                </a:ext>
              </a:extLst>
            </p:cNvPr>
            <p:cNvPicPr>
              <a:picLocks noChangeAspect="1"/>
            </p:cNvPicPr>
            <p:nvPr/>
          </p:nvPicPr>
          <p:blipFill rotWithShape="1">
            <a:blip r:embed="rId3">
              <a:extLst>
                <a:ext uri="{28A0092B-C50C-407E-A947-70E740481C1C}">
                  <a14:useLocalDpi xmlns:a14="http://schemas.microsoft.com/office/drawing/2010/main" val="0"/>
                </a:ext>
              </a:extLst>
            </a:blip>
            <a:srcRect t="16394" r="78180" b="21311"/>
            <a:stretch/>
          </p:blipFill>
          <p:spPr bwMode="auto">
            <a:xfrm>
              <a:off x="428625" y="228600"/>
              <a:ext cx="1915795" cy="52387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076706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66459D56-A79C-3731-B4B9-144F7E2FB112}"/>
              </a:ext>
            </a:extLst>
          </p:cNvPr>
          <p:cNvSpPr txBox="1"/>
          <p:nvPr/>
        </p:nvSpPr>
        <p:spPr>
          <a:xfrm>
            <a:off x="1124712" y="1910030"/>
            <a:ext cx="6894576" cy="1323439"/>
          </a:xfrm>
          <a:prstGeom prst="rect">
            <a:avLst/>
          </a:prstGeom>
          <a:noFill/>
        </p:spPr>
        <p:txBody>
          <a:bodyPr wrap="square" rtlCol="0">
            <a:spAutoFit/>
          </a:bodyPr>
          <a:lstStyle/>
          <a:p>
            <a:pPr algn="ctr"/>
            <a:r>
              <a:rPr lang="es-MX" sz="8000" b="1" dirty="0">
                <a:latin typeface="Montserrat" pitchFamily="2" charset="77"/>
              </a:rPr>
              <a:t>¡GRACIAS!</a:t>
            </a:r>
          </a:p>
        </p:txBody>
      </p:sp>
      <p:grpSp>
        <p:nvGrpSpPr>
          <p:cNvPr id="3" name="Grupo 2">
            <a:extLst>
              <a:ext uri="{FF2B5EF4-FFF2-40B4-BE49-F238E27FC236}">
                <a16:creationId xmlns:a16="http://schemas.microsoft.com/office/drawing/2014/main" xmlns="" id="{A28EF9E7-8D98-516C-5B8D-AEA8B9939F7B}"/>
              </a:ext>
            </a:extLst>
          </p:cNvPr>
          <p:cNvGrpSpPr/>
          <p:nvPr/>
        </p:nvGrpSpPr>
        <p:grpSpPr>
          <a:xfrm>
            <a:off x="76201" y="102804"/>
            <a:ext cx="4887685" cy="489138"/>
            <a:chOff x="428625" y="-9525"/>
            <a:chExt cx="8727440" cy="885825"/>
          </a:xfrm>
        </p:grpSpPr>
        <p:pic>
          <p:nvPicPr>
            <p:cNvPr id="4" name="Imagen 3">
              <a:extLst>
                <a:ext uri="{FF2B5EF4-FFF2-40B4-BE49-F238E27FC236}">
                  <a16:creationId xmlns:a16="http://schemas.microsoft.com/office/drawing/2014/main" xmlns="" id="{3206B164-A6F7-E98E-65E3-31761E29CB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625"/>
              <a:ext cx="2145665" cy="798830"/>
            </a:xfrm>
            <a:prstGeom prst="rect">
              <a:avLst/>
            </a:prstGeom>
            <a:noFill/>
          </p:spPr>
        </p:pic>
        <p:pic>
          <p:nvPicPr>
            <p:cNvPr id="5" name="Imagen 4">
              <a:extLst>
                <a:ext uri="{FF2B5EF4-FFF2-40B4-BE49-F238E27FC236}">
                  <a16:creationId xmlns:a16="http://schemas.microsoft.com/office/drawing/2014/main" xmlns="" id="{64F25CAD-AE57-C14C-AFAC-BC4EF44EE7DD}"/>
                </a:ext>
              </a:extLst>
            </p:cNvPr>
            <p:cNvPicPr>
              <a:picLocks noChangeAspect="1"/>
            </p:cNvPicPr>
            <p:nvPr/>
          </p:nvPicPr>
          <p:blipFill rotWithShape="1">
            <a:blip r:embed="rId3">
              <a:extLst>
                <a:ext uri="{28A0092B-C50C-407E-A947-70E740481C1C}">
                  <a14:useLocalDpi xmlns:a14="http://schemas.microsoft.com/office/drawing/2010/main" val="0"/>
                </a:ext>
              </a:extLst>
            </a:blip>
            <a:srcRect l="23638" r="49786" b="-8197"/>
            <a:stretch/>
          </p:blipFill>
          <p:spPr bwMode="auto">
            <a:xfrm>
              <a:off x="2114550" y="-9525"/>
              <a:ext cx="2357755" cy="885825"/>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xmlns="" id="{FD415352-A6A7-D236-FFA2-475D312E2D32}"/>
                </a:ext>
              </a:extLst>
            </p:cNvPr>
            <p:cNvPicPr>
              <a:picLocks noChangeAspect="1"/>
            </p:cNvPicPr>
            <p:nvPr/>
          </p:nvPicPr>
          <p:blipFill rotWithShape="1">
            <a:blip r:embed="rId3">
              <a:extLst>
                <a:ext uri="{28A0092B-C50C-407E-A947-70E740481C1C}">
                  <a14:useLocalDpi xmlns:a14="http://schemas.microsoft.com/office/drawing/2010/main" val="0"/>
                </a:ext>
              </a:extLst>
            </a:blip>
            <a:srcRect l="50774" r="21671" b="4918"/>
            <a:stretch/>
          </p:blipFill>
          <p:spPr bwMode="auto">
            <a:xfrm>
              <a:off x="4286250" y="85725"/>
              <a:ext cx="2555240" cy="752475"/>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xmlns="" id="{B698678F-650D-26A2-0B67-48383CA4774F}"/>
                </a:ext>
              </a:extLst>
            </p:cNvPr>
            <p:cNvPicPr>
              <a:picLocks noChangeAspect="1"/>
            </p:cNvPicPr>
            <p:nvPr/>
          </p:nvPicPr>
          <p:blipFill rotWithShape="1">
            <a:blip r:embed="rId3">
              <a:extLst>
                <a:ext uri="{28A0092B-C50C-407E-A947-70E740481C1C}">
                  <a14:useLocalDpi xmlns:a14="http://schemas.microsoft.com/office/drawing/2010/main" val="0"/>
                </a:ext>
              </a:extLst>
            </a:blip>
            <a:srcRect t="16394" r="78180" b="21311"/>
            <a:stretch/>
          </p:blipFill>
          <p:spPr bwMode="auto">
            <a:xfrm>
              <a:off x="428625" y="228600"/>
              <a:ext cx="1915795" cy="52387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32724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5</a:t>
            </a:fld>
            <a:endParaRPr lang="en-US"/>
          </a:p>
        </p:txBody>
      </p:sp>
      <p:sp>
        <p:nvSpPr>
          <p:cNvPr id="3" name="Marcador de contenido 2"/>
          <p:cNvSpPr txBox="1">
            <a:spLocks/>
          </p:cNvSpPr>
          <p:nvPr/>
        </p:nvSpPr>
        <p:spPr>
          <a:xfrm>
            <a:off x="538290" y="449580"/>
            <a:ext cx="8118030" cy="402336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4000" dirty="0"/>
              <a:t>¿A que edad fue tu primer experiencia sexual?, ¿fue placentera?, ¿cambiarías algo?, ¿te sentiste presionado o presionada?, ¿usaste un método anticonceptivo?.</a:t>
            </a:r>
          </a:p>
          <a:p>
            <a:pPr>
              <a:buFont typeface="Courier New" panose="02070309020205020404" pitchFamily="49" charset="0"/>
              <a:buChar char="o"/>
            </a:pPr>
            <a:endParaRPr lang="es-MX" sz="4000" dirty="0"/>
          </a:p>
          <a:p>
            <a:pPr>
              <a:buFont typeface="Courier New" panose="02070309020205020404" pitchFamily="49" charset="0"/>
              <a:buChar char="o"/>
            </a:pPr>
            <a:endParaRPr lang="es-MX" sz="4000" dirty="0"/>
          </a:p>
          <a:p>
            <a:pPr>
              <a:buFont typeface="Courier New" panose="02070309020205020404" pitchFamily="49" charset="0"/>
              <a:buChar char="o"/>
            </a:pPr>
            <a:endParaRPr lang="es-MX" sz="4000" dirty="0"/>
          </a:p>
        </p:txBody>
      </p:sp>
    </p:spTree>
    <p:extLst>
      <p:ext uri="{BB962C8B-B14F-4D97-AF65-F5344CB8AC3E}">
        <p14:creationId xmlns:p14="http://schemas.microsoft.com/office/powerpoint/2010/main" val="48493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6</a:t>
            </a:fld>
            <a:endParaRPr lang="en-US"/>
          </a:p>
        </p:txBody>
      </p:sp>
      <p:sp>
        <p:nvSpPr>
          <p:cNvPr id="3" name="Marcador de contenido 2"/>
          <p:cNvSpPr txBox="1">
            <a:spLocks/>
          </p:cNvSpPr>
          <p:nvPr/>
        </p:nvSpPr>
        <p:spPr>
          <a:xfrm>
            <a:off x="513906" y="1957784"/>
            <a:ext cx="8118030" cy="402336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4000" dirty="0"/>
              <a:t>¿Tenías acceso a material XXX?</a:t>
            </a:r>
          </a:p>
          <a:p>
            <a:endParaRPr lang="es-MX" sz="4000" dirty="0"/>
          </a:p>
          <a:p>
            <a:pPr>
              <a:buFont typeface="Courier New" panose="02070309020205020404" pitchFamily="49" charset="0"/>
              <a:buChar char="o"/>
            </a:pPr>
            <a:endParaRPr lang="es-MX" sz="4000" dirty="0"/>
          </a:p>
          <a:p>
            <a:pPr>
              <a:buFont typeface="Courier New" panose="02070309020205020404" pitchFamily="49" charset="0"/>
              <a:buChar char="o"/>
            </a:pPr>
            <a:endParaRPr lang="es-MX" sz="4000" dirty="0"/>
          </a:p>
        </p:txBody>
      </p:sp>
    </p:spTree>
    <p:extLst>
      <p:ext uri="{BB962C8B-B14F-4D97-AF65-F5344CB8AC3E}">
        <p14:creationId xmlns:p14="http://schemas.microsoft.com/office/powerpoint/2010/main" val="42378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222A6E95-B53F-0520-56B0-CA73B7D6AEEE}"/>
              </a:ext>
            </a:extLst>
          </p:cNvPr>
          <p:cNvSpPr/>
          <p:nvPr/>
        </p:nvSpPr>
        <p:spPr>
          <a:xfrm>
            <a:off x="-1" y="4053369"/>
            <a:ext cx="9144000" cy="10905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grpSp>
        <p:nvGrpSpPr>
          <p:cNvPr id="3" name="Grupo 2">
            <a:extLst>
              <a:ext uri="{FF2B5EF4-FFF2-40B4-BE49-F238E27FC236}">
                <a16:creationId xmlns:a16="http://schemas.microsoft.com/office/drawing/2014/main" xmlns="" id="{18AC4F5F-D829-3343-1D73-11606E5E2235}"/>
              </a:ext>
            </a:extLst>
          </p:cNvPr>
          <p:cNvGrpSpPr/>
          <p:nvPr/>
        </p:nvGrpSpPr>
        <p:grpSpPr>
          <a:xfrm>
            <a:off x="1115785" y="4119374"/>
            <a:ext cx="6912428" cy="958553"/>
            <a:chOff x="428625" y="-9525"/>
            <a:chExt cx="8727440" cy="1227455"/>
          </a:xfrm>
        </p:grpSpPr>
        <p:grpSp>
          <p:nvGrpSpPr>
            <p:cNvPr id="4" name="Grupo 3">
              <a:extLst>
                <a:ext uri="{FF2B5EF4-FFF2-40B4-BE49-F238E27FC236}">
                  <a16:creationId xmlns:a16="http://schemas.microsoft.com/office/drawing/2014/main" xmlns="" id="{E0D1D02A-A834-AF25-8703-56082CE5C75A}"/>
                </a:ext>
              </a:extLst>
            </p:cNvPr>
            <p:cNvGrpSpPr/>
            <p:nvPr/>
          </p:nvGrpSpPr>
          <p:grpSpPr>
            <a:xfrm>
              <a:off x="428625" y="-9525"/>
              <a:ext cx="8727440" cy="885825"/>
              <a:chOff x="428625" y="-9525"/>
              <a:chExt cx="8727440" cy="885825"/>
            </a:xfrm>
          </p:grpSpPr>
          <p:pic>
            <p:nvPicPr>
              <p:cNvPr id="6" name="Imagen 5">
                <a:extLst>
                  <a:ext uri="{FF2B5EF4-FFF2-40B4-BE49-F238E27FC236}">
                    <a16:creationId xmlns:a16="http://schemas.microsoft.com/office/drawing/2014/main" xmlns="" id="{B0E347B2-91F4-F642-7C32-A2DEF3E47E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625"/>
                <a:ext cx="2145665" cy="798830"/>
              </a:xfrm>
              <a:prstGeom prst="rect">
                <a:avLst/>
              </a:prstGeom>
              <a:noFill/>
            </p:spPr>
          </p:pic>
          <p:pic>
            <p:nvPicPr>
              <p:cNvPr id="7" name="Imagen 6">
                <a:extLst>
                  <a:ext uri="{FF2B5EF4-FFF2-40B4-BE49-F238E27FC236}">
                    <a16:creationId xmlns:a16="http://schemas.microsoft.com/office/drawing/2014/main" xmlns="" id="{D2484637-538C-EF0F-F41B-AC20771C859E}"/>
                  </a:ext>
                </a:extLst>
              </p:cNvPr>
              <p:cNvPicPr>
                <a:picLocks noChangeAspect="1"/>
              </p:cNvPicPr>
              <p:nvPr/>
            </p:nvPicPr>
            <p:blipFill rotWithShape="1">
              <a:blip r:embed="rId3">
                <a:extLst>
                  <a:ext uri="{28A0092B-C50C-407E-A947-70E740481C1C}">
                    <a14:useLocalDpi xmlns:a14="http://schemas.microsoft.com/office/drawing/2010/main" val="0"/>
                  </a:ext>
                </a:extLst>
              </a:blip>
              <a:srcRect l="23638" r="49786" b="-8197"/>
              <a:stretch/>
            </p:blipFill>
            <p:spPr bwMode="auto">
              <a:xfrm>
                <a:off x="2114550" y="-9525"/>
                <a:ext cx="2357755" cy="885825"/>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EA2A6CEE-0364-A232-628E-9EC592B63DAA}"/>
                  </a:ext>
                </a:extLst>
              </p:cNvPr>
              <p:cNvPicPr>
                <a:picLocks noChangeAspect="1"/>
              </p:cNvPicPr>
              <p:nvPr/>
            </p:nvPicPr>
            <p:blipFill rotWithShape="1">
              <a:blip r:embed="rId3">
                <a:extLst>
                  <a:ext uri="{28A0092B-C50C-407E-A947-70E740481C1C}">
                    <a14:useLocalDpi xmlns:a14="http://schemas.microsoft.com/office/drawing/2010/main" val="0"/>
                  </a:ext>
                </a:extLst>
              </a:blip>
              <a:srcRect l="50774" r="21671" b="4918"/>
              <a:stretch/>
            </p:blipFill>
            <p:spPr bwMode="auto">
              <a:xfrm>
                <a:off x="4286250" y="85725"/>
                <a:ext cx="2555240" cy="752475"/>
              </a:xfrm>
              <a:prstGeom prst="rect">
                <a:avLst/>
              </a:prstGeom>
              <a:noFill/>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C35C4A42-5BC6-4915-43CE-F1A29EE37F44}"/>
                  </a:ext>
                </a:extLst>
              </p:cNvPr>
              <p:cNvPicPr>
                <a:picLocks noChangeAspect="1"/>
              </p:cNvPicPr>
              <p:nvPr/>
            </p:nvPicPr>
            <p:blipFill rotWithShape="1">
              <a:blip r:embed="rId3">
                <a:extLst>
                  <a:ext uri="{28A0092B-C50C-407E-A947-70E740481C1C}">
                    <a14:useLocalDpi xmlns:a14="http://schemas.microsoft.com/office/drawing/2010/main" val="0"/>
                  </a:ext>
                </a:extLst>
              </a:blip>
              <a:srcRect t="16394" r="78180" b="21311"/>
              <a:stretch/>
            </p:blipFill>
            <p:spPr bwMode="auto">
              <a:xfrm>
                <a:off x="428625" y="228600"/>
                <a:ext cx="1915795" cy="523875"/>
              </a:xfrm>
              <a:prstGeom prst="rect">
                <a:avLst/>
              </a:prstGeom>
              <a:noFill/>
              <a:ln>
                <a:noFill/>
              </a:ln>
              <a:extLst>
                <a:ext uri="{53640926-AAD7-44D8-BBD7-CCE9431645EC}">
                  <a14:shadowObscured xmlns:a14="http://schemas.microsoft.com/office/drawing/2010/main"/>
                </a:ext>
              </a:extLst>
            </p:spPr>
          </p:pic>
        </p:grpSp>
        <p:sp>
          <p:nvSpPr>
            <p:cNvPr id="5" name="Cuadro de texto 2">
              <a:extLst>
                <a:ext uri="{FF2B5EF4-FFF2-40B4-BE49-F238E27FC236}">
                  <a16:creationId xmlns:a16="http://schemas.microsoft.com/office/drawing/2014/main" xmlns="" id="{7C570E09-90D6-269B-24FB-26BCA5613B5B}"/>
                </a:ext>
              </a:extLst>
            </p:cNvPr>
            <p:cNvSpPr txBox="1">
              <a:spLocks noChangeArrowheads="1"/>
            </p:cNvSpPr>
            <p:nvPr/>
          </p:nvSpPr>
          <p:spPr bwMode="auto">
            <a:xfrm>
              <a:off x="1162050" y="838201"/>
              <a:ext cx="6896734" cy="37972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r>
                <a:rPr lang="es-ES_tradnl" sz="900" dirty="0">
                  <a:effectLst/>
                  <a:latin typeface="Calibri" panose="020F0502020204030204" pitchFamily="34" charset="0"/>
                  <a:ea typeface="Times New Roman" panose="02020603050405020304" pitchFamily="18" charset="0"/>
                  <a:cs typeface="Times New Roman" panose="02020603050405020304" pitchFamily="18" charset="0"/>
                </a:rPr>
                <a:t>“Este material se realizó con recursos de FOBAM 2022 del Instituto Nacional de las Mujeres, empero,</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s-ES_tradnl" sz="900" dirty="0">
                  <a:effectLst/>
                  <a:latin typeface="Calibri" panose="020F0502020204030204" pitchFamily="34" charset="0"/>
                  <a:ea typeface="Times New Roman" panose="02020603050405020304" pitchFamily="18" charset="0"/>
                  <a:cs typeface="Times New Roman" panose="02020603050405020304" pitchFamily="18" charset="0"/>
                </a:rPr>
                <a:t>éste no necesariamente comparte los puntos de vista expresados por las(os) autores del presente trabajo.”</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3" name="Título 1">
            <a:extLst>
              <a:ext uri="{FF2B5EF4-FFF2-40B4-BE49-F238E27FC236}">
                <a16:creationId xmlns:a16="http://schemas.microsoft.com/office/drawing/2014/main" xmlns="" id="{8AA6255F-B62F-0259-EE53-E42D213C8A8A}"/>
              </a:ext>
            </a:extLst>
          </p:cNvPr>
          <p:cNvSpPr txBox="1">
            <a:spLocks/>
          </p:cNvSpPr>
          <p:nvPr/>
        </p:nvSpPr>
        <p:spPr>
          <a:xfrm>
            <a:off x="1065472" y="856650"/>
            <a:ext cx="7013056" cy="19048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6000" b="1" dirty="0">
                <a:solidFill>
                  <a:schemeClr val="tx1"/>
                </a:solidFill>
                <a:latin typeface="Montserrat" pitchFamily="2" charset="77"/>
              </a:rPr>
              <a:t>CONCEPTOS GENERALES</a:t>
            </a:r>
          </a:p>
        </p:txBody>
      </p:sp>
    </p:spTree>
    <p:extLst>
      <p:ext uri="{BB962C8B-B14F-4D97-AF65-F5344CB8AC3E}">
        <p14:creationId xmlns:p14="http://schemas.microsoft.com/office/powerpoint/2010/main" val="187683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8</a:t>
            </a:fld>
            <a:endParaRPr lang="en-US"/>
          </a:p>
        </p:txBody>
      </p:sp>
      <p:sp>
        <p:nvSpPr>
          <p:cNvPr id="3" name="Título 1">
            <a:extLst>
              <a:ext uri="{FF2B5EF4-FFF2-40B4-BE49-F238E27FC236}">
                <a16:creationId xmlns:a16="http://schemas.microsoft.com/office/drawing/2014/main" xmlns="" id="{8AA6255F-B62F-0259-EE53-E42D213C8A8A}"/>
              </a:ext>
            </a:extLst>
          </p:cNvPr>
          <p:cNvSpPr txBox="1">
            <a:spLocks/>
          </p:cNvSpPr>
          <p:nvPr/>
        </p:nvSpPr>
        <p:spPr>
          <a:xfrm>
            <a:off x="684482" y="137322"/>
            <a:ext cx="7013056" cy="19048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6000" b="1" dirty="0">
                <a:solidFill>
                  <a:schemeClr val="tx1"/>
                </a:solidFill>
                <a:latin typeface="Montserrat" pitchFamily="2" charset="77"/>
              </a:rPr>
              <a:t>SEXO </a:t>
            </a:r>
          </a:p>
        </p:txBody>
      </p:sp>
      <p:pic>
        <p:nvPicPr>
          <p:cNvPr id="4" name="Imagen 3"/>
          <p:cNvPicPr>
            <a:picLocks noChangeAspect="1"/>
          </p:cNvPicPr>
          <p:nvPr/>
        </p:nvPicPr>
        <p:blipFill rotWithShape="1">
          <a:blip r:embed="rId2"/>
          <a:srcRect l="2590" t="2124" r="6845" b="1853"/>
          <a:stretch/>
        </p:blipFill>
        <p:spPr>
          <a:xfrm>
            <a:off x="550370" y="1295973"/>
            <a:ext cx="4073235" cy="3210133"/>
          </a:xfrm>
          <a:prstGeom prst="rect">
            <a:avLst/>
          </a:prstGeom>
        </p:spPr>
      </p:pic>
      <p:sp>
        <p:nvSpPr>
          <p:cNvPr id="5" name="Google Shape;458;p32"/>
          <p:cNvSpPr txBox="1">
            <a:spLocks/>
          </p:cNvSpPr>
          <p:nvPr/>
        </p:nvSpPr>
        <p:spPr>
          <a:xfrm>
            <a:off x="4928405" y="2799630"/>
            <a:ext cx="3691339" cy="94900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400" dirty="0"/>
              <a:t>Es un hecho </a:t>
            </a:r>
            <a:r>
              <a:rPr lang="es-ES" sz="4400" b="1" dirty="0"/>
              <a:t>biológico</a:t>
            </a:r>
            <a:r>
              <a:rPr lang="es-ES" sz="2400" dirty="0"/>
              <a:t>, se refiere a la diferenciación sexual de la especie humana e implica un proceso complejo de distintos niveles (sexo </a:t>
            </a:r>
            <a:r>
              <a:rPr lang="es-ES" sz="2400" dirty="0" err="1"/>
              <a:t>cromosomático</a:t>
            </a:r>
            <a:r>
              <a:rPr lang="es-ES" sz="2400" dirty="0"/>
              <a:t>, gonadal, hormonal, anatómico y fisiológico).</a:t>
            </a:r>
          </a:p>
          <a:p>
            <a:pPr algn="ctr"/>
            <a:endParaRPr lang="es-ES" sz="2400" dirty="0"/>
          </a:p>
        </p:txBody>
      </p:sp>
    </p:spTree>
    <p:extLst>
      <p:ext uri="{BB962C8B-B14F-4D97-AF65-F5344CB8AC3E}">
        <p14:creationId xmlns:p14="http://schemas.microsoft.com/office/powerpoint/2010/main" val="22371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defTabSz="914378"/>
            <a:fld id="{00000000-1234-1234-1234-123412341234}" type="slidenum">
              <a:rPr lang="en-US" smtClean="0"/>
              <a:pPr defTabSz="914378"/>
              <a:t>9</a:t>
            </a:fld>
            <a:endParaRPr lang="en-US"/>
          </a:p>
        </p:txBody>
      </p:sp>
      <p:sp>
        <p:nvSpPr>
          <p:cNvPr id="5" name="Título 1">
            <a:extLst>
              <a:ext uri="{FF2B5EF4-FFF2-40B4-BE49-F238E27FC236}">
                <a16:creationId xmlns:a16="http://schemas.microsoft.com/office/drawing/2014/main" xmlns="" id="{8AA6255F-B62F-0259-EE53-E42D213C8A8A}"/>
              </a:ext>
            </a:extLst>
          </p:cNvPr>
          <p:cNvSpPr txBox="1">
            <a:spLocks/>
          </p:cNvSpPr>
          <p:nvPr/>
        </p:nvSpPr>
        <p:spPr>
          <a:xfrm>
            <a:off x="684482" y="137322"/>
            <a:ext cx="7013056" cy="19048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6000" b="1" dirty="0">
                <a:solidFill>
                  <a:schemeClr val="tx1"/>
                </a:solidFill>
                <a:latin typeface="Montserrat" pitchFamily="2" charset="77"/>
              </a:rPr>
              <a:t>GÉNERO </a:t>
            </a:r>
          </a:p>
        </p:txBody>
      </p:sp>
      <p:sp>
        <p:nvSpPr>
          <p:cNvPr id="6" name="Rectángulo 5"/>
          <p:cNvSpPr/>
          <p:nvPr/>
        </p:nvSpPr>
        <p:spPr>
          <a:xfrm>
            <a:off x="861749" y="1273552"/>
            <a:ext cx="3352575" cy="3293209"/>
          </a:xfrm>
          <a:prstGeom prst="rect">
            <a:avLst/>
          </a:prstGeom>
        </p:spPr>
        <p:txBody>
          <a:bodyPr wrap="square">
            <a:spAutoFit/>
          </a:bodyPr>
          <a:lstStyle/>
          <a:p>
            <a:pPr algn="ctr"/>
            <a:r>
              <a:rPr lang="es-MX" sz="1600" dirty="0">
                <a:latin typeface="Barlow" panose="020B0604020202020204" charset="0"/>
              </a:rPr>
              <a:t>Género es una </a:t>
            </a:r>
            <a:r>
              <a:rPr lang="es-MX" sz="3200" b="1" dirty="0">
                <a:latin typeface="Barlow" panose="020B0604020202020204" charset="0"/>
              </a:rPr>
              <a:t>construcción social</a:t>
            </a:r>
            <a:r>
              <a:rPr lang="es-MX" sz="1600" dirty="0">
                <a:latin typeface="Barlow" panose="020B0604020202020204" charset="0"/>
              </a:rPr>
              <a:t>-</a:t>
            </a:r>
            <a:r>
              <a:rPr lang="es-MX" sz="3200" b="1" dirty="0">
                <a:latin typeface="Barlow" panose="020B0604020202020204" charset="0"/>
              </a:rPr>
              <a:t>cultural</a:t>
            </a:r>
            <a:r>
              <a:rPr lang="es-MX" sz="1600" dirty="0">
                <a:latin typeface="Barlow" panose="020B0604020202020204" charset="0"/>
              </a:rPr>
              <a:t>, relacional e histórica que a partir del sexo de los individuos va a conformar las formas de ser y de hacer de hombres y mujeres, no se nace con el pero lo vamos adquiriendo socialmente con la suma de valores actitudes, papeles, roles, religión etc. </a:t>
            </a:r>
          </a:p>
        </p:txBody>
      </p:sp>
      <p:pic>
        <p:nvPicPr>
          <p:cNvPr id="8" name="Imagen 7"/>
          <p:cNvPicPr>
            <a:picLocks noChangeAspect="1"/>
          </p:cNvPicPr>
          <p:nvPr/>
        </p:nvPicPr>
        <p:blipFill>
          <a:blip r:embed="rId2"/>
          <a:stretch>
            <a:fillRect/>
          </a:stretch>
        </p:blipFill>
        <p:spPr>
          <a:xfrm>
            <a:off x="4519528" y="1468290"/>
            <a:ext cx="3483214" cy="2787684"/>
          </a:xfrm>
          <a:prstGeom prst="rect">
            <a:avLst/>
          </a:prstGeom>
        </p:spPr>
      </p:pic>
    </p:spTree>
    <p:extLst>
      <p:ext uri="{BB962C8B-B14F-4D97-AF65-F5344CB8AC3E}">
        <p14:creationId xmlns:p14="http://schemas.microsoft.com/office/powerpoint/2010/main" val="3236621333"/>
      </p:ext>
    </p:extLst>
  </p:cSld>
  <p:clrMapOvr>
    <a:masterClrMapping/>
  </p:clrMapOvr>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TotalTime>
  <Words>1749</Words>
  <Application>Microsoft Office PowerPoint</Application>
  <PresentationFormat>Presentación en pantalla (16:9)</PresentationFormat>
  <Paragraphs>185</Paragraphs>
  <Slides>41</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41</vt:i4>
      </vt:variant>
    </vt:vector>
  </HeadingPairs>
  <TitlesOfParts>
    <vt:vector size="56" baseType="lpstr">
      <vt:lpstr>Agency FB</vt:lpstr>
      <vt:lpstr>Raleway Thin</vt:lpstr>
      <vt:lpstr>Symbol</vt:lpstr>
      <vt:lpstr>Satisfy</vt:lpstr>
      <vt:lpstr>Abril Fatface</vt:lpstr>
      <vt:lpstr>Didact Gothic</vt:lpstr>
      <vt:lpstr>Barlow</vt:lpstr>
      <vt:lpstr>Calibri</vt:lpstr>
      <vt:lpstr>Times New Roman</vt:lpstr>
      <vt:lpstr>Courier New</vt:lpstr>
      <vt:lpstr>Roboto Slab</vt:lpstr>
      <vt:lpstr>Arial</vt:lpstr>
      <vt:lpstr>Montserrat</vt:lpstr>
      <vt:lpstr>Aldrich</vt:lpstr>
      <vt:lpstr>SlidesCarnival base template</vt:lpstr>
      <vt:lpstr> EDUCACIÓN INTEGRAL EN SEXUALIDAD  Marzo 2023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Holones sexuales  (componentes de la sexualidad)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Educación Integral en Sexualidad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sexualidad es una parte natural y saludable de la adolescencia. </vt:lpstr>
      <vt:lpstr>Presentación de PowerPoint</vt:lpstr>
      <vt:lpstr>Saber que los niños y los adolescentes quieren oír de sus padres.</vt:lpstr>
      <vt:lpstr>Presentación de PowerPoint</vt:lpstr>
      <vt:lpstr>Comparta sus valores.</vt:lpstr>
      <vt:lpstr>Presentación de PowerPoint</vt:lpstr>
      <vt:lpstr>Sea honesto.</vt:lpstr>
      <vt:lpstr>Ser un adulto responsable.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Fondo para el Bienestar y Avance de las Mujeres FOBAM 2022</dc:title>
  <dc:creator>FOBAM</dc:creator>
  <cp:lastModifiedBy>Usuario</cp:lastModifiedBy>
  <cp:revision>48</cp:revision>
  <dcterms:modified xsi:type="dcterms:W3CDTF">2023-03-09T18:13:16Z</dcterms:modified>
</cp:coreProperties>
</file>