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3" r:id="rId1"/>
  </p:sldMasterIdLst>
  <p:handoutMasterIdLst>
    <p:handoutMasterId r:id="rId55"/>
  </p:handoutMasterIdLst>
  <p:sldIdLst>
    <p:sldId id="256" r:id="rId2"/>
    <p:sldId id="257" r:id="rId3"/>
    <p:sldId id="337" r:id="rId4"/>
    <p:sldId id="338" r:id="rId5"/>
    <p:sldId id="339" r:id="rId6"/>
    <p:sldId id="276" r:id="rId7"/>
    <p:sldId id="277" r:id="rId8"/>
    <p:sldId id="293" r:id="rId9"/>
    <p:sldId id="288" r:id="rId10"/>
    <p:sldId id="261" r:id="rId11"/>
    <p:sldId id="262" r:id="rId12"/>
    <p:sldId id="294" r:id="rId13"/>
    <p:sldId id="304" r:id="rId14"/>
    <p:sldId id="295" r:id="rId15"/>
    <p:sldId id="296" r:id="rId16"/>
    <p:sldId id="297" r:id="rId17"/>
    <p:sldId id="298" r:id="rId18"/>
    <p:sldId id="299" r:id="rId19"/>
    <p:sldId id="300" r:id="rId20"/>
    <p:sldId id="301" r:id="rId21"/>
    <p:sldId id="302" r:id="rId22"/>
    <p:sldId id="303" r:id="rId23"/>
    <p:sldId id="309" r:id="rId24"/>
    <p:sldId id="310" r:id="rId25"/>
    <p:sldId id="316" r:id="rId26"/>
    <p:sldId id="305" r:id="rId27"/>
    <p:sldId id="318" r:id="rId28"/>
    <p:sldId id="315" r:id="rId29"/>
    <p:sldId id="336" r:id="rId30"/>
    <p:sldId id="317"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07" r:id="rId48"/>
    <p:sldId id="308" r:id="rId49"/>
    <p:sldId id="311" r:id="rId50"/>
    <p:sldId id="312" r:id="rId51"/>
    <p:sldId id="314" r:id="rId52"/>
    <p:sldId id="341" r:id="rId53"/>
    <p:sldId id="340" r:id="rId5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8" d="100"/>
          <a:sy n="98" d="100"/>
        </p:scale>
        <p:origin x="114"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s-MX"/>
          </a:p>
        </p:txBody>
      </p:sp>
      <p:sp>
        <p:nvSpPr>
          <p:cNvPr id="3" name="Marcador de fecha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8B50A55-9864-4B51-B57E-39A92299E5F2}" type="datetimeFigureOut">
              <a:rPr lang="es-MX" smtClean="0"/>
              <a:t>08/05/2023</a:t>
            </a:fld>
            <a:endParaRPr lang="es-MX"/>
          </a:p>
        </p:txBody>
      </p:sp>
      <p:sp>
        <p:nvSpPr>
          <p:cNvPr id="4" name="Marcador de pie de página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5C16D1ED-857E-47BC-91ED-A585224024CF}" type="slidenum">
              <a:rPr lang="es-MX" smtClean="0"/>
              <a:t>‹Nº›</a:t>
            </a:fld>
            <a:endParaRPr lang="es-MX"/>
          </a:p>
        </p:txBody>
      </p:sp>
    </p:spTree>
    <p:extLst>
      <p:ext uri="{BB962C8B-B14F-4D97-AF65-F5344CB8AC3E}">
        <p14:creationId xmlns:p14="http://schemas.microsoft.com/office/powerpoint/2010/main" val="33718861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3657916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7DE6118-2437-4B30-8E3C-4D2BE6020583}"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255117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7DE6118-2437-4B30-8E3C-4D2BE6020583}"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84504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7DE6118-2437-4B30-8E3C-4D2BE6020583}"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735116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7DE6118-2437-4B30-8E3C-4D2BE6020583}"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4217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7DE6118-2437-4B30-8E3C-4D2BE6020583}"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738767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2967795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2599519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7074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7DE6118-2437-4B30-8E3C-4D2BE6020583}"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680102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66970327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5/8/2023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83032616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5/8/2023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229986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5/8/2023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2994587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7DE6118-2437-4B30-8E3C-4D2BE6020583}" type="datetimeFigureOut">
              <a:rPr lang="en-US" smtClean="0"/>
              <a:pPr/>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139228589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7DE6118-2437-4B30-8E3C-4D2BE6020583}" type="datetimeFigureOut">
              <a:rPr lang="en-US" smtClean="0"/>
              <a:pPr/>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3150800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DE6118-2437-4B30-8E3C-4D2BE6020583}" type="datetimeFigureOut">
              <a:rPr lang="en-US" smtClean="0"/>
              <a:pPr/>
              <a:t>5/8/2023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72925012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lifeder.com/wp-content/uploads/2019/09/child-817373_960_720.j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lifeder.com/wp-content/uploads/2019/09/brothers-457237_960_720.jp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web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lifeder.com/tipos-de-sentimientos/" TargetMode="Externa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un.org/en/ga/"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48735" y="638318"/>
            <a:ext cx="7766936" cy="1011448"/>
          </a:xfrm>
        </p:spPr>
        <p:txBody>
          <a:bodyPr/>
          <a:lstStyle/>
          <a:p>
            <a:r>
              <a:rPr lang="es-MX" dirty="0" smtClean="0"/>
              <a:t>Inteligencia emocional</a:t>
            </a:r>
            <a:endParaRPr lang="es-MX" dirty="0"/>
          </a:p>
        </p:txBody>
      </p:sp>
      <p:sp>
        <p:nvSpPr>
          <p:cNvPr id="3" name="Subtítulo 2"/>
          <p:cNvSpPr>
            <a:spLocks noGrp="1"/>
          </p:cNvSpPr>
          <p:nvPr>
            <p:ph type="subTitle" idx="1"/>
          </p:nvPr>
        </p:nvSpPr>
        <p:spPr>
          <a:xfrm>
            <a:off x="5910189" y="6070269"/>
            <a:ext cx="4521699" cy="578279"/>
          </a:xfrm>
        </p:spPr>
        <p:txBody>
          <a:bodyPr>
            <a:noAutofit/>
          </a:bodyPr>
          <a:lstStyle/>
          <a:p>
            <a:r>
              <a:rPr lang="es-MX" sz="2000" b="1" dirty="0" smtClean="0">
                <a:solidFill>
                  <a:schemeClr val="tx1"/>
                </a:solidFill>
                <a:latin typeface="Arial" panose="020B0604020202020204" pitchFamily="34" charset="0"/>
                <a:cs typeface="Arial" panose="020B0604020202020204" pitchFamily="34" charset="0"/>
              </a:rPr>
              <a:t>Lic. Patricia Domínguez Coronado</a:t>
            </a:r>
            <a:endParaRPr lang="es-MX" sz="2000" b="1" dirty="0">
              <a:solidFill>
                <a:schemeClr val="tx1"/>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265" y="2155490"/>
            <a:ext cx="6342428" cy="3409055"/>
          </a:xfrm>
          <a:prstGeom prst="rect">
            <a:avLst/>
          </a:prstGeom>
        </p:spPr>
      </p:pic>
    </p:spTree>
    <p:extLst>
      <p:ext uri="{BB962C8B-B14F-4D97-AF65-F5344CB8AC3E}">
        <p14:creationId xmlns:p14="http://schemas.microsoft.com/office/powerpoint/2010/main" val="4224021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Se refiere a: </a:t>
            </a:r>
            <a:endParaRPr lang="es-MX" dirty="0"/>
          </a:p>
        </p:txBody>
      </p:sp>
      <p:sp>
        <p:nvSpPr>
          <p:cNvPr id="3" name="Marcador de contenido 2"/>
          <p:cNvSpPr>
            <a:spLocks noGrp="1"/>
          </p:cNvSpPr>
          <p:nvPr>
            <p:ph idx="1"/>
          </p:nvPr>
        </p:nvSpPr>
        <p:spPr>
          <a:xfrm>
            <a:off x="471272" y="1658313"/>
            <a:ext cx="7075748" cy="3880773"/>
          </a:xfrm>
        </p:spPr>
        <p:txBody>
          <a:bodyPr/>
          <a:lstStyle/>
          <a:p>
            <a:r>
              <a:rPr lang="es-MX" dirty="0" smtClean="0"/>
              <a:t>Saber como te sientes</a:t>
            </a:r>
          </a:p>
          <a:p>
            <a:r>
              <a:rPr lang="es-MX" dirty="0" smtClean="0"/>
              <a:t>Y la razón por que te sientes así </a:t>
            </a:r>
          </a:p>
          <a:p>
            <a:r>
              <a:rPr lang="es-MX" dirty="0" smtClean="0"/>
              <a:t>Decir lo que sentimos de momento a momento (Saber lo que sentimos)</a:t>
            </a:r>
          </a:p>
          <a:p>
            <a:r>
              <a:rPr lang="es-MX" dirty="0" smtClean="0"/>
              <a:t>Estamos atrapados en el flujo del pensamiento. </a:t>
            </a:r>
          </a:p>
          <a:p>
            <a:r>
              <a:rPr lang="es-MX" dirty="0" smtClean="0"/>
              <a:t>Flujo de emociones, siempre estamos sintiendo algo, no lo detectamos hasta que pasa un umbral </a:t>
            </a:r>
          </a:p>
          <a:p>
            <a:r>
              <a:rPr lang="es-MX" dirty="0" smtClean="0"/>
              <a:t>Base para tomar decisiones sanas, de las cuales no nos vamos a arrepentir. </a:t>
            </a:r>
          </a:p>
          <a:p>
            <a:r>
              <a:rPr lang="es-MX" dirty="0" smtClean="0"/>
              <a:t>Escuchar a los instintos al igual que la parte racional. </a:t>
            </a:r>
            <a:endParaRPr lang="es-MX" dirty="0"/>
          </a:p>
        </p:txBody>
      </p:sp>
    </p:spTree>
    <p:extLst>
      <p:ext uri="{BB962C8B-B14F-4D97-AF65-F5344CB8AC3E}">
        <p14:creationId xmlns:p14="http://schemas.microsoft.com/office/powerpoint/2010/main" val="2245593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a:xfrm>
            <a:off x="677334" y="2160589"/>
            <a:ext cx="7243173" cy="3880773"/>
          </a:xfrm>
        </p:spPr>
        <p:txBody>
          <a:bodyPr/>
          <a:lstStyle/>
          <a:p>
            <a:r>
              <a:rPr lang="es-MX" dirty="0" smtClean="0"/>
              <a:t>Poder tomar decisiones, y hacer elecciones. </a:t>
            </a:r>
          </a:p>
          <a:p>
            <a:r>
              <a:rPr lang="es-MX" dirty="0" smtClean="0"/>
              <a:t>Se siente bien, no se siente bien. </a:t>
            </a:r>
          </a:p>
          <a:p>
            <a:r>
              <a:rPr lang="es-MX" dirty="0" smtClean="0"/>
              <a:t>Los instintos son correctos, son datos importantes. </a:t>
            </a:r>
          </a:p>
          <a:p>
            <a:r>
              <a:rPr lang="es-MX" dirty="0" smtClean="0"/>
              <a:t>Amígdala y corteza pre frontal.</a:t>
            </a:r>
          </a:p>
          <a:p>
            <a:r>
              <a:rPr lang="es-MX" dirty="0" smtClean="0"/>
              <a:t>Cualquiera puede enfadarse, pero enfadarse con la persona adecuada, por el motivo adecuado, de la manera adecuada. </a:t>
            </a:r>
            <a:endParaRPr lang="es-MX" dirty="0"/>
          </a:p>
        </p:txBody>
      </p:sp>
    </p:spTree>
    <p:extLst>
      <p:ext uri="{BB962C8B-B14F-4D97-AF65-F5344CB8AC3E}">
        <p14:creationId xmlns:p14="http://schemas.microsoft.com/office/powerpoint/2010/main" val="3297995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El secuestro de la amígdala</a:t>
            </a:r>
            <a:endParaRPr lang="es-MX" dirty="0"/>
          </a:p>
        </p:txBody>
      </p:sp>
      <p:sp>
        <p:nvSpPr>
          <p:cNvPr id="3" name="Marcador de contenido 2"/>
          <p:cNvSpPr>
            <a:spLocks noGrp="1"/>
          </p:cNvSpPr>
          <p:nvPr>
            <p:ph idx="1"/>
          </p:nvPr>
        </p:nvSpPr>
        <p:spPr>
          <a:xfrm>
            <a:off x="381121" y="2959813"/>
            <a:ext cx="9175004" cy="3401187"/>
          </a:xfrm>
        </p:spPr>
        <p:txBody>
          <a:bodyPr/>
          <a:lstStyle/>
          <a:p>
            <a:pPr algn="just"/>
            <a:r>
              <a:rPr lang="es-MX" b="1" dirty="0"/>
              <a:t> </a:t>
            </a:r>
            <a:r>
              <a:rPr lang="es-MX" dirty="0"/>
              <a:t>E</a:t>
            </a:r>
            <a:r>
              <a:rPr lang="es-MX" dirty="0" smtClean="0"/>
              <a:t>s </a:t>
            </a:r>
            <a:r>
              <a:rPr lang="es-MX" dirty="0"/>
              <a:t>un término acuñado por el psicólogo</a:t>
            </a:r>
            <a:r>
              <a:rPr lang="es-MX" b="1" dirty="0"/>
              <a:t> Daniel Goleman </a:t>
            </a:r>
            <a:r>
              <a:rPr lang="es-MX" dirty="0"/>
              <a:t> que describe aquellas respuestas emocionales inmediatas y abrumadoras que no son proporcionales al estímulo real. </a:t>
            </a:r>
            <a:endParaRPr lang="es-MX" dirty="0" smtClean="0"/>
          </a:p>
          <a:p>
            <a:pPr algn="just"/>
            <a:r>
              <a:rPr lang="es-MX" dirty="0" smtClean="0"/>
              <a:t>Goleman</a:t>
            </a:r>
            <a:r>
              <a:rPr lang="es-MX" dirty="0"/>
              <a:t>, como experto en inteligencia emocional, nos cuenta que el secreto de que nos volvamos irracionales tiene que ver con la</a:t>
            </a:r>
            <a:r>
              <a:rPr lang="es-MX" b="1" dirty="0"/>
              <a:t> falta momentánea e inmediata de control emocional</a:t>
            </a:r>
            <a:r>
              <a:rPr lang="es-MX" dirty="0"/>
              <a:t> porque la amígdala asume el mando en nuestro </a:t>
            </a:r>
            <a:r>
              <a:rPr lang="es-MX" b="1" dirty="0"/>
              <a:t>cerebro</a:t>
            </a:r>
            <a:r>
              <a:rPr lang="es-MX" b="1" dirty="0" smtClean="0"/>
              <a:t>.</a:t>
            </a:r>
          </a:p>
          <a:p>
            <a:pPr algn="just"/>
            <a:r>
              <a:rPr lang="es-MX" dirty="0"/>
              <a:t>Durante un secuestro emocional, las personas pueden hacer cosas que no harían normalmente, y de las que salen arrepentirse cuando recuperan la calma, la emoción les ciega y el pensamiento racional parece quedar totalmente desplazado.</a:t>
            </a:r>
          </a:p>
          <a:p>
            <a:pPr algn="just"/>
            <a:endParaRPr lang="es-MX" dirty="0"/>
          </a:p>
        </p:txBody>
      </p:sp>
      <p:pic>
        <p:nvPicPr>
          <p:cNvPr id="1026" name="Picture 2" descr="El ''secuestro de la amígdala'': Cuando el miedo se apodera de nuestros pensamientos racion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1224" y="0"/>
            <a:ext cx="5220776" cy="29352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116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Manejo de un secuestro por la amígdala.</a:t>
            </a:r>
            <a:endParaRPr lang="es-MX" dirty="0"/>
          </a:p>
        </p:txBody>
      </p:sp>
      <p:sp>
        <p:nvSpPr>
          <p:cNvPr id="3" name="Marcador de contenido 2"/>
          <p:cNvSpPr>
            <a:spLocks noGrp="1"/>
          </p:cNvSpPr>
          <p:nvPr>
            <p:ph idx="1"/>
          </p:nvPr>
        </p:nvSpPr>
        <p:spPr>
          <a:xfrm>
            <a:off x="677334" y="2160589"/>
            <a:ext cx="7101505" cy="3880773"/>
          </a:xfrm>
        </p:spPr>
        <p:txBody>
          <a:bodyPr>
            <a:normAutofit/>
          </a:bodyPr>
          <a:lstStyle/>
          <a:p>
            <a:r>
              <a:rPr lang="es-MX" dirty="0" smtClean="0"/>
              <a:t>1 obsérvese al principio, cuando su temperamento se descontrola, quien lo provoca</a:t>
            </a:r>
          </a:p>
          <a:p>
            <a:r>
              <a:rPr lang="es-MX" dirty="0" smtClean="0"/>
              <a:t>2.- encuentre un modelo, una persona que maneja las situaciones sin problemas</a:t>
            </a:r>
          </a:p>
          <a:p>
            <a:r>
              <a:rPr lang="es-MX" dirty="0" smtClean="0"/>
              <a:t>3.- note las señales en su cuerpo que le indican </a:t>
            </a:r>
          </a:p>
          <a:p>
            <a:r>
              <a:rPr lang="es-MX" dirty="0" smtClean="0"/>
              <a:t>4.- hágale un corto circuito al secuestro cuando trate de desarrollarse, cuente hasta 10</a:t>
            </a:r>
          </a:p>
          <a:p>
            <a:r>
              <a:rPr lang="es-MX" dirty="0" smtClean="0"/>
              <a:t>5.- pregúntese tengo que encargarme de esto en este momento, lo pensare, explotar no le ayudara</a:t>
            </a:r>
          </a:p>
          <a:p>
            <a:r>
              <a:rPr lang="es-MX" dirty="0" smtClean="0"/>
              <a:t>Repita estos pasos en cada oportunidad</a:t>
            </a:r>
          </a:p>
          <a:p>
            <a:r>
              <a:rPr lang="es-MX" dirty="0" smtClean="0"/>
              <a:t>Si falla perdónese, asegúrese de hacerlo mejor la próxima vez. </a:t>
            </a:r>
            <a:endParaRPr lang="es-MX" dirty="0"/>
          </a:p>
        </p:txBody>
      </p:sp>
      <p:sp>
        <p:nvSpPr>
          <p:cNvPr id="4" name="AutoShape 2" descr="Con Mindfulness te cambiará la vida | Vidas En Positivo Centro de  Psicología en Majadahon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14828" r="19357"/>
          <a:stretch/>
        </p:blipFill>
        <p:spPr>
          <a:xfrm>
            <a:off x="7598534" y="1930400"/>
            <a:ext cx="4222751" cy="31222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24359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2.- Manejo </a:t>
            </a:r>
            <a:r>
              <a:rPr lang="es-MX" b="1" dirty="0"/>
              <a:t>de las emociones</a:t>
            </a:r>
            <a:r>
              <a:rPr lang="es-MX" dirty="0"/>
              <a:t>.</a:t>
            </a:r>
          </a:p>
        </p:txBody>
      </p:sp>
      <p:sp>
        <p:nvSpPr>
          <p:cNvPr id="3" name="Marcador de contenido 2"/>
          <p:cNvSpPr>
            <a:spLocks noGrp="1"/>
          </p:cNvSpPr>
          <p:nvPr>
            <p:ph idx="1"/>
          </p:nvPr>
        </p:nvSpPr>
        <p:spPr/>
        <p:txBody>
          <a:bodyPr/>
          <a:lstStyle/>
          <a:p>
            <a:pPr algn="just"/>
            <a:r>
              <a:rPr lang="es-MX" dirty="0" smtClean="0"/>
              <a:t>El </a:t>
            </a:r>
            <a:r>
              <a:rPr lang="es-MX" dirty="0"/>
              <a:t>manejo de las emociones es la capacidad para gestionar los comportamientos que responden a impulsos emocionales y, de esta forma, adaptarnos a las dinámicas sociales. </a:t>
            </a:r>
            <a:endParaRPr lang="es-MX" dirty="0" smtClean="0"/>
          </a:p>
          <a:p>
            <a:pPr algn="just"/>
            <a:r>
              <a:rPr lang="es-MX" dirty="0" smtClean="0"/>
              <a:t>Pongamos </a:t>
            </a:r>
            <a:r>
              <a:rPr lang="es-MX" dirty="0"/>
              <a:t>un ejemplo: tu jefe te llama la atención sobre algo en lo que sabes que no tiene razón, y además se trata de un asunto que te enfada especialmente. Una persona con inteligencia emocional y que tiene la habilidad de controlar sus emociones es capaz de dominar su frustración y de exponer de manera correcta y educada su punto de vista a su jefe. </a:t>
            </a:r>
            <a:endParaRPr lang="es-MX" dirty="0" smtClean="0"/>
          </a:p>
          <a:p>
            <a:pPr algn="just"/>
            <a:r>
              <a:rPr lang="es-MX" dirty="0" smtClean="0"/>
              <a:t>Esta </a:t>
            </a:r>
            <a:r>
              <a:rPr lang="es-MX" dirty="0"/>
              <a:t>reacción es fruto de que esa persona identifica qué está sintiendo y regula su comportamiento porque es consciente de que si pierde los papeles también puede perder su empleo.</a:t>
            </a:r>
          </a:p>
        </p:txBody>
      </p:sp>
    </p:spTree>
    <p:extLst>
      <p:ext uri="{BB962C8B-B14F-4D97-AF65-F5344CB8AC3E}">
        <p14:creationId xmlns:p14="http://schemas.microsoft.com/office/powerpoint/2010/main" val="11890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2.- Gestionar tus emociones: </a:t>
            </a:r>
            <a:endParaRPr lang="es-MX" dirty="0"/>
          </a:p>
        </p:txBody>
      </p:sp>
      <p:sp>
        <p:nvSpPr>
          <p:cNvPr id="3" name="Marcador de contenido 2"/>
          <p:cNvSpPr>
            <a:spLocks noGrp="1"/>
          </p:cNvSpPr>
          <p:nvPr>
            <p:ph idx="1"/>
          </p:nvPr>
        </p:nvSpPr>
        <p:spPr>
          <a:xfrm>
            <a:off x="1371600" y="2286000"/>
            <a:ext cx="5376930" cy="3581400"/>
          </a:xfrm>
        </p:spPr>
        <p:txBody>
          <a:bodyPr/>
          <a:lstStyle/>
          <a:p>
            <a:r>
              <a:rPr lang="es-MX" dirty="0" err="1" smtClean="0"/>
              <a:t>Emo</a:t>
            </a:r>
            <a:r>
              <a:rPr lang="es-MX" dirty="0" smtClean="0"/>
              <a:t> significado, moverse hacia… </a:t>
            </a:r>
          </a:p>
          <a:p>
            <a:r>
              <a:rPr lang="es-MX" dirty="0" smtClean="0"/>
              <a:t>En la raíz de cada emoción hay un impulso </a:t>
            </a:r>
          </a:p>
          <a:p>
            <a:r>
              <a:rPr lang="es-MX" dirty="0" smtClean="0"/>
              <a:t>Cada emoción es importante y tiene su lugar</a:t>
            </a:r>
          </a:p>
          <a:p>
            <a:r>
              <a:rPr lang="es-MX" dirty="0" smtClean="0"/>
              <a:t>Cada emoción tiene su propósito </a:t>
            </a:r>
          </a:p>
          <a:p>
            <a:endParaRPr lang="es-MX" dirty="0"/>
          </a:p>
        </p:txBody>
      </p:sp>
      <p:sp>
        <p:nvSpPr>
          <p:cNvPr id="4" name="CuadroTexto 3"/>
          <p:cNvSpPr txBox="1"/>
          <p:nvPr/>
        </p:nvSpPr>
        <p:spPr>
          <a:xfrm>
            <a:off x="7418231" y="2408349"/>
            <a:ext cx="2651239" cy="923330"/>
          </a:xfrm>
          <a:prstGeom prst="rect">
            <a:avLst/>
          </a:prstGeom>
          <a:noFill/>
        </p:spPr>
        <p:txBody>
          <a:bodyPr wrap="none" rtlCol="0">
            <a:spAutoFit/>
          </a:bodyPr>
          <a:lstStyle/>
          <a:p>
            <a:r>
              <a:rPr lang="es-MX" dirty="0" smtClean="0"/>
              <a:t>Inapropiadas</a:t>
            </a:r>
          </a:p>
          <a:p>
            <a:r>
              <a:rPr lang="es-MX" dirty="0" smtClean="0"/>
              <a:t>Duran demasiado tiempo</a:t>
            </a:r>
          </a:p>
          <a:p>
            <a:r>
              <a:rPr lang="es-MX" dirty="0" smtClean="0"/>
              <a:t>Fuera de lugar</a:t>
            </a:r>
            <a:endParaRPr lang="es-MX" dirty="0"/>
          </a:p>
        </p:txBody>
      </p:sp>
      <p:sp>
        <p:nvSpPr>
          <p:cNvPr id="5" name="CuadroTexto 4"/>
          <p:cNvSpPr txBox="1"/>
          <p:nvPr/>
        </p:nvSpPr>
        <p:spPr>
          <a:xfrm>
            <a:off x="1661375" y="4881093"/>
            <a:ext cx="6507102" cy="369332"/>
          </a:xfrm>
          <a:prstGeom prst="rect">
            <a:avLst/>
          </a:prstGeom>
          <a:noFill/>
        </p:spPr>
        <p:txBody>
          <a:bodyPr wrap="none" rtlCol="0">
            <a:spAutoFit/>
          </a:bodyPr>
          <a:lstStyle/>
          <a:p>
            <a:r>
              <a:rPr lang="es-MX" dirty="0" smtClean="0"/>
              <a:t>Escucha que te dicen las emociones y como puedes manejarlas. </a:t>
            </a:r>
            <a:endParaRPr lang="es-MX" dirty="0"/>
          </a:p>
        </p:txBody>
      </p:sp>
    </p:spTree>
    <p:extLst>
      <p:ext uri="{BB962C8B-B14F-4D97-AF65-F5344CB8AC3E}">
        <p14:creationId xmlns:p14="http://schemas.microsoft.com/office/powerpoint/2010/main" val="2174379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2.- Manejar las emociones, controlar los impulsos. </a:t>
            </a:r>
            <a:endParaRPr lang="es-MX" dirty="0"/>
          </a:p>
        </p:txBody>
      </p:sp>
      <p:sp>
        <p:nvSpPr>
          <p:cNvPr id="3" name="Marcador de contenido 2"/>
          <p:cNvSpPr>
            <a:spLocks noGrp="1"/>
          </p:cNvSpPr>
          <p:nvPr>
            <p:ph idx="1"/>
          </p:nvPr>
        </p:nvSpPr>
        <p:spPr>
          <a:xfrm>
            <a:off x="677334" y="2160589"/>
            <a:ext cx="6843928" cy="3880773"/>
          </a:xfrm>
        </p:spPr>
        <p:txBody>
          <a:bodyPr/>
          <a:lstStyle/>
          <a:p>
            <a:pPr algn="just"/>
            <a:r>
              <a:rPr lang="es-MX" dirty="0" smtClean="0"/>
              <a:t>Hay diferencias importantes </a:t>
            </a:r>
          </a:p>
          <a:p>
            <a:pPr algn="just"/>
            <a:r>
              <a:rPr lang="es-MX" dirty="0" smtClean="0"/>
              <a:t>Se derrumban, se irritan, no son muy populares, no pueden resistir la frustración</a:t>
            </a:r>
          </a:p>
          <a:p>
            <a:pPr algn="just"/>
            <a:r>
              <a:rPr lang="es-MX" dirty="0" smtClean="0"/>
              <a:t>Tranquilos, compuestos, simpatizan con las personas, tienen su objetivo claro. </a:t>
            </a:r>
          </a:p>
          <a:p>
            <a:pPr algn="just"/>
            <a:r>
              <a:rPr lang="es-MX" dirty="0" smtClean="0"/>
              <a:t>Quienes esperan tienen ventaja </a:t>
            </a:r>
          </a:p>
          <a:p>
            <a:pPr algn="just"/>
            <a:r>
              <a:rPr lang="es-MX" dirty="0" smtClean="0"/>
              <a:t>Esperar por la recompensa, </a:t>
            </a:r>
          </a:p>
          <a:p>
            <a:pPr algn="just"/>
            <a:r>
              <a:rPr lang="es-MX" dirty="0" smtClean="0"/>
              <a:t>Amígdala (fuente de impulsos ) y lóbulo pre frontal (pensamientos que </a:t>
            </a:r>
            <a:r>
              <a:rPr lang="es-MX" dirty="0"/>
              <a:t>p</a:t>
            </a:r>
            <a:r>
              <a:rPr lang="es-MX" dirty="0" smtClean="0"/>
              <a:t>odemos cambiar como reaccionamos) </a:t>
            </a:r>
            <a:endParaRPr lang="es-MX" dirty="0"/>
          </a:p>
        </p:txBody>
      </p:sp>
      <p:pic>
        <p:nvPicPr>
          <p:cNvPr id="15362" name="Picture 2" descr="claves-para-manejo-de-emoc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000" y="2317078"/>
            <a:ext cx="4016480" cy="26789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019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3.- Automotivación</a:t>
            </a:r>
            <a:r>
              <a:rPr lang="es-MX" b="1" dirty="0"/>
              <a:t>.</a:t>
            </a:r>
            <a:endParaRPr lang="es-MX" dirty="0"/>
          </a:p>
        </p:txBody>
      </p:sp>
      <p:sp>
        <p:nvSpPr>
          <p:cNvPr id="3" name="Marcador de contenido 2"/>
          <p:cNvSpPr>
            <a:spLocks noGrp="1"/>
          </p:cNvSpPr>
          <p:nvPr>
            <p:ph idx="1"/>
          </p:nvPr>
        </p:nvSpPr>
        <p:spPr>
          <a:xfrm>
            <a:off x="677334" y="2160589"/>
            <a:ext cx="5684829" cy="3880773"/>
          </a:xfrm>
        </p:spPr>
        <p:txBody>
          <a:bodyPr>
            <a:normAutofit/>
          </a:bodyPr>
          <a:lstStyle/>
          <a:p>
            <a:pPr algn="just"/>
            <a:r>
              <a:rPr lang="es-MX" sz="2000" dirty="0" smtClean="0"/>
              <a:t>Las </a:t>
            </a:r>
            <a:r>
              <a:rPr lang="es-MX" sz="2000" dirty="0"/>
              <a:t>emociones actúan como un resorte con las acciones, por eso nuestro comportamiento y las emociones caminan de la mano. </a:t>
            </a:r>
            <a:endParaRPr lang="es-MX" sz="2000" dirty="0" smtClean="0"/>
          </a:p>
          <a:p>
            <a:pPr algn="just"/>
            <a:r>
              <a:rPr lang="es-MX" sz="2000" dirty="0" smtClean="0"/>
              <a:t>La </a:t>
            </a:r>
            <a:r>
              <a:rPr lang="es-MX" sz="2000" dirty="0"/>
              <a:t>automotivación es la capacidad de saber enfocar las emociones a las metas y objetivos que nos marcamos.</a:t>
            </a:r>
          </a:p>
        </p:txBody>
      </p:sp>
      <p:pic>
        <p:nvPicPr>
          <p:cNvPr id="4098" name="Picture 2" descr="La importancia de la auto motivación personal | Gustavo Sarna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3261" y="479980"/>
            <a:ext cx="4874245" cy="29008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0" name="Picture 4" descr="Qué es la Automotivación? La clave para alcanzar el éxito personal | by  Marcelo Fabian Balmaceda | 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2626" y="3766263"/>
            <a:ext cx="4148638" cy="2763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124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3.- Motivación </a:t>
            </a:r>
            <a:endParaRPr lang="es-MX" dirty="0"/>
          </a:p>
        </p:txBody>
      </p:sp>
      <p:sp>
        <p:nvSpPr>
          <p:cNvPr id="3" name="Marcador de contenido 2"/>
          <p:cNvSpPr>
            <a:spLocks noGrp="1"/>
          </p:cNvSpPr>
          <p:nvPr>
            <p:ph idx="1"/>
          </p:nvPr>
        </p:nvSpPr>
        <p:spPr/>
        <p:txBody>
          <a:bodyPr/>
          <a:lstStyle/>
          <a:p>
            <a:r>
              <a:rPr lang="es-MX" dirty="0" smtClean="0"/>
              <a:t>Las emociones tienen que ver con nuestras metas</a:t>
            </a:r>
          </a:p>
          <a:p>
            <a:r>
              <a:rPr lang="es-MX" dirty="0" smtClean="0"/>
              <a:t>El optimismo es importante</a:t>
            </a:r>
          </a:p>
          <a:p>
            <a:r>
              <a:rPr lang="es-MX" dirty="0" smtClean="0"/>
              <a:t>El obstáculo aprender a superarlo</a:t>
            </a:r>
          </a:p>
          <a:p>
            <a:r>
              <a:rPr lang="es-MX" dirty="0" smtClean="0"/>
              <a:t>Aprender a pensar como un optimista</a:t>
            </a:r>
          </a:p>
          <a:p>
            <a:endParaRPr lang="es-MX" dirty="0"/>
          </a:p>
        </p:txBody>
      </p:sp>
      <p:pic>
        <p:nvPicPr>
          <p:cNvPr id="14338" name="Picture 2" descr="Guía de Motivación Labo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2300" y="1600334"/>
            <a:ext cx="5743403" cy="4723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121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4.- Empatía</a:t>
            </a:r>
            <a:r>
              <a:rPr lang="es-MX" b="1" dirty="0"/>
              <a:t>.</a:t>
            </a:r>
            <a:endParaRPr lang="es-MX" dirty="0"/>
          </a:p>
        </p:txBody>
      </p:sp>
      <p:sp>
        <p:nvSpPr>
          <p:cNvPr id="3" name="Marcador de contenido 2"/>
          <p:cNvSpPr>
            <a:spLocks noGrp="1"/>
          </p:cNvSpPr>
          <p:nvPr>
            <p:ph idx="1"/>
          </p:nvPr>
        </p:nvSpPr>
        <p:spPr>
          <a:xfrm>
            <a:off x="870517" y="1930400"/>
            <a:ext cx="6277258" cy="3880773"/>
          </a:xfrm>
        </p:spPr>
        <p:txBody>
          <a:bodyPr>
            <a:normAutofit/>
          </a:bodyPr>
          <a:lstStyle/>
          <a:p>
            <a:pPr algn="just"/>
            <a:r>
              <a:rPr lang="es-MX" sz="2400" dirty="0" smtClean="0"/>
              <a:t>La </a:t>
            </a:r>
            <a:r>
              <a:rPr lang="es-MX" sz="2400" dirty="0"/>
              <a:t>empatía es la capacidad para ponerse en el lugar del otro y para comprender qué siente en cada momento. </a:t>
            </a:r>
            <a:endParaRPr lang="es-MX" sz="2400" dirty="0" smtClean="0"/>
          </a:p>
          <a:p>
            <a:pPr algn="just"/>
            <a:r>
              <a:rPr lang="es-MX" sz="2400" dirty="0" smtClean="0"/>
              <a:t>Si </a:t>
            </a:r>
            <a:r>
              <a:rPr lang="es-MX" sz="2400" dirty="0"/>
              <a:t>lo llevamos al ámbito laboral, podemos comentar que un jefe que no es empático difícilmente contará con una buena reputación entre sus empleados.</a:t>
            </a:r>
          </a:p>
        </p:txBody>
      </p:sp>
      <p:pic>
        <p:nvPicPr>
          <p:cNvPr id="5122" name="Picture 2" descr="EMPATÍA EMOCIONAL Y EMPATÍA COGNITIVA | Identidad Organizac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7235" y="1930400"/>
            <a:ext cx="4378538" cy="27365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830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Objetivo </a:t>
            </a:r>
            <a:endParaRPr lang="es-MX" dirty="0"/>
          </a:p>
        </p:txBody>
      </p:sp>
      <p:sp>
        <p:nvSpPr>
          <p:cNvPr id="3" name="Marcador de contenido 2"/>
          <p:cNvSpPr>
            <a:spLocks noGrp="1"/>
          </p:cNvSpPr>
          <p:nvPr>
            <p:ph idx="1"/>
          </p:nvPr>
        </p:nvSpPr>
        <p:spPr/>
        <p:txBody>
          <a:bodyPr/>
          <a:lstStyle/>
          <a:p>
            <a:endParaRPr lang="es-MX" dirty="0" smtClean="0"/>
          </a:p>
          <a:p>
            <a:pPr algn="just"/>
            <a:r>
              <a:rPr lang="es-MX" dirty="0" smtClean="0"/>
              <a:t>Entender la importancia de comprender nuestras propias emociones, las emociones de quienes nos rodean y el impacto que tienen en nuestra vida, en la calidad de nuestras relaciones y en el éxito que experimentamos en la vida. </a:t>
            </a:r>
          </a:p>
          <a:p>
            <a:pPr algn="just"/>
            <a:r>
              <a:rPr lang="es-MX" dirty="0" smtClean="0"/>
              <a:t>Reconocer que en cualquier momento podemos aprender nuevas formas de relacionarnos con las personas que nos rodean, nuestros hijos, la familia, en el entorno laboral, en la comunidad. </a:t>
            </a:r>
            <a:endParaRPr lang="es-MX" dirty="0"/>
          </a:p>
        </p:txBody>
      </p:sp>
    </p:spTree>
    <p:extLst>
      <p:ext uri="{BB962C8B-B14F-4D97-AF65-F5344CB8AC3E}">
        <p14:creationId xmlns:p14="http://schemas.microsoft.com/office/powerpoint/2010/main" val="3395104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4.- Empatía</a:t>
            </a:r>
            <a:endParaRPr lang="es-MX" dirty="0"/>
          </a:p>
        </p:txBody>
      </p:sp>
      <p:sp>
        <p:nvSpPr>
          <p:cNvPr id="3" name="Marcador de contenido 2"/>
          <p:cNvSpPr>
            <a:spLocks noGrp="1"/>
          </p:cNvSpPr>
          <p:nvPr>
            <p:ph idx="1"/>
          </p:nvPr>
        </p:nvSpPr>
        <p:spPr>
          <a:xfrm>
            <a:off x="677334" y="2160589"/>
            <a:ext cx="6560593" cy="3880773"/>
          </a:xfrm>
        </p:spPr>
        <p:txBody>
          <a:bodyPr>
            <a:normAutofit/>
          </a:bodyPr>
          <a:lstStyle/>
          <a:p>
            <a:r>
              <a:rPr lang="es-MX" dirty="0" smtClean="0"/>
              <a:t>Saber lo que sienten los demás, sin necesidad de palabras</a:t>
            </a:r>
          </a:p>
          <a:p>
            <a:r>
              <a:rPr lang="es-MX" dirty="0" smtClean="0"/>
              <a:t>Es crucial para relacionarse con los demás </a:t>
            </a:r>
          </a:p>
          <a:p>
            <a:r>
              <a:rPr lang="es-MX" dirty="0" smtClean="0"/>
              <a:t>Raíces desde los bebes. </a:t>
            </a:r>
          </a:p>
          <a:p>
            <a:r>
              <a:rPr lang="es-MX" dirty="0" smtClean="0"/>
              <a:t>Se sabe lo que se siente y se responde. </a:t>
            </a:r>
          </a:p>
          <a:p>
            <a:r>
              <a:rPr lang="es-MX" dirty="0" smtClean="0"/>
              <a:t>Al reconfortar a un bebe que llora, es una lección de empatía, fortalece los circuitos del bebe para entender los sentimientos de los demás. </a:t>
            </a:r>
          </a:p>
          <a:p>
            <a:r>
              <a:rPr lang="es-MX" dirty="0" smtClean="0"/>
              <a:t>Niños abusados o maltratados: gritan, golpean, empiezan a tratar a los demás como a ellos los han tratado. </a:t>
            </a:r>
          </a:p>
          <a:p>
            <a:r>
              <a:rPr lang="es-MX" dirty="0" smtClean="0"/>
              <a:t>Relación entre el coeficiente intelectual y la empatía en cero. </a:t>
            </a:r>
            <a:endParaRPr lang="es-MX" dirty="0"/>
          </a:p>
        </p:txBody>
      </p:sp>
      <p:pic>
        <p:nvPicPr>
          <p:cNvPr id="7170" name="Picture 2" descr="63 frases sobre la empatía para educar a los niños en valores"/>
          <p:cNvPicPr>
            <a:picLocks noChangeAspect="1" noChangeArrowheads="1"/>
          </p:cNvPicPr>
          <p:nvPr/>
        </p:nvPicPr>
        <p:blipFill rotWithShape="1">
          <a:blip r:embed="rId2">
            <a:extLst>
              <a:ext uri="{28A0092B-C50C-407E-A947-70E740481C1C}">
                <a14:useLocalDpi xmlns:a14="http://schemas.microsoft.com/office/drawing/2010/main" val="0"/>
              </a:ext>
            </a:extLst>
          </a:blip>
          <a:srcRect l="35301"/>
          <a:stretch/>
        </p:blipFill>
        <p:spPr bwMode="auto">
          <a:xfrm>
            <a:off x="7650050" y="1342366"/>
            <a:ext cx="4105757" cy="3326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172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5.- Habilidades </a:t>
            </a:r>
            <a:r>
              <a:rPr lang="es-MX" b="1" dirty="0"/>
              <a:t>sociales.</a:t>
            </a:r>
            <a:endParaRPr lang="es-MX" dirty="0"/>
          </a:p>
        </p:txBody>
      </p:sp>
      <p:sp>
        <p:nvSpPr>
          <p:cNvPr id="3" name="Marcador de contenido 2"/>
          <p:cNvSpPr>
            <a:spLocks noGrp="1"/>
          </p:cNvSpPr>
          <p:nvPr>
            <p:ph idx="1"/>
          </p:nvPr>
        </p:nvSpPr>
        <p:spPr>
          <a:xfrm>
            <a:off x="677334" y="2160589"/>
            <a:ext cx="6354531" cy="3880773"/>
          </a:xfrm>
        </p:spPr>
        <p:txBody>
          <a:bodyPr/>
          <a:lstStyle/>
          <a:p>
            <a:pPr algn="just"/>
            <a:r>
              <a:rPr lang="es-MX" dirty="0" smtClean="0"/>
              <a:t>Una </a:t>
            </a:r>
            <a:r>
              <a:rPr lang="es-MX" dirty="0"/>
              <a:t>persona con habilidades sociales comprende el entorno en el que se encuentra, la relación que tiene con las personas con las que está en ese momento, las normas y usos sociales, es empática… </a:t>
            </a:r>
            <a:endParaRPr lang="es-MX" dirty="0" smtClean="0"/>
          </a:p>
          <a:p>
            <a:pPr algn="just"/>
            <a:r>
              <a:rPr lang="es-MX" dirty="0" smtClean="0"/>
              <a:t>Y </a:t>
            </a:r>
            <a:r>
              <a:rPr lang="es-MX" dirty="0"/>
              <a:t>por todo esto es capaz de adaptarse, de comportarse y de responder de una manera adecuada en cada </a:t>
            </a:r>
            <a:r>
              <a:rPr lang="es-MX" dirty="0" smtClean="0"/>
              <a:t>situación.</a:t>
            </a:r>
          </a:p>
          <a:p>
            <a:pPr algn="just"/>
            <a:r>
              <a:rPr lang="es-MX" dirty="0"/>
              <a:t>L</a:t>
            </a:r>
            <a:r>
              <a:rPr lang="es-MX" dirty="0" smtClean="0"/>
              <a:t>a </a:t>
            </a:r>
            <a:r>
              <a:rPr lang="es-MX" dirty="0"/>
              <a:t>inteligencia emocional es básica para establecer relaciones de todo tipo: de pareja, de amistad, laborales y sociales. </a:t>
            </a:r>
          </a:p>
        </p:txBody>
      </p:sp>
      <p:sp>
        <p:nvSpPr>
          <p:cNvPr id="4" name="AutoShape 2" descr="Colegio La Paz - Las habilidades sociales son el arte de relacionarse con  las personas y el mundo que les rodea.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570" y="1270000"/>
            <a:ext cx="3130864" cy="38248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50240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5.- Manejo de las emociones con las otras personas. </a:t>
            </a:r>
            <a:endParaRPr lang="es-MX" dirty="0"/>
          </a:p>
        </p:txBody>
      </p:sp>
      <p:sp>
        <p:nvSpPr>
          <p:cNvPr id="3" name="Marcador de contenido 2"/>
          <p:cNvSpPr>
            <a:spLocks noGrp="1"/>
          </p:cNvSpPr>
          <p:nvPr>
            <p:ph idx="1"/>
          </p:nvPr>
        </p:nvSpPr>
        <p:spPr>
          <a:xfrm>
            <a:off x="677334" y="2160589"/>
            <a:ext cx="7178779" cy="3880773"/>
          </a:xfrm>
        </p:spPr>
        <p:txBody>
          <a:bodyPr/>
          <a:lstStyle/>
          <a:p>
            <a:r>
              <a:rPr lang="es-MX" dirty="0" smtClean="0"/>
              <a:t>En cada interacción podemos hacer sentir a las personas de manera mejor o peor. </a:t>
            </a:r>
          </a:p>
          <a:p>
            <a:r>
              <a:rPr lang="es-MX" dirty="0" smtClean="0"/>
              <a:t>Las personas expertas en relaciones sociales, las utilizan.</a:t>
            </a:r>
          </a:p>
          <a:p>
            <a:r>
              <a:rPr lang="es-MX" dirty="0" smtClean="0"/>
              <a:t>Ser inteligente en nuestras emociones es bueno para nuestra salud. </a:t>
            </a:r>
          </a:p>
          <a:p>
            <a:r>
              <a:rPr lang="es-MX" dirty="0" smtClean="0"/>
              <a:t>Nuestras emociones afectan nuestra salud. Alteradas, estresadas, están más propensas a las enfermedades. </a:t>
            </a:r>
          </a:p>
          <a:p>
            <a:r>
              <a:rPr lang="es-MX" dirty="0" smtClean="0"/>
              <a:t>Darse formas de recuperarse de calmarse de lo que le esté alterando. </a:t>
            </a:r>
          </a:p>
          <a:p>
            <a:r>
              <a:rPr lang="es-MX" dirty="0" smtClean="0"/>
              <a:t>Como reaccionamos a ellas. </a:t>
            </a:r>
          </a:p>
          <a:p>
            <a:r>
              <a:rPr lang="es-MX" dirty="0" smtClean="0"/>
              <a:t>Persuadir, comunicar, liderazgo. </a:t>
            </a:r>
            <a:endParaRPr lang="es-MX" dirty="0"/>
          </a:p>
        </p:txBody>
      </p:sp>
      <p:pic>
        <p:nvPicPr>
          <p:cNvPr id="13314" name="Picture 2" descr="Entrenamiento en habilidades sociales - IS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3549" y="1930400"/>
            <a:ext cx="3541691" cy="35416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928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Inteligencia emocional </a:t>
            </a:r>
            <a:endParaRPr lang="es-MX" dirty="0"/>
          </a:p>
        </p:txBody>
      </p:sp>
      <p:sp>
        <p:nvSpPr>
          <p:cNvPr id="3" name="Marcador de contenido 2"/>
          <p:cNvSpPr>
            <a:spLocks noGrp="1"/>
          </p:cNvSpPr>
          <p:nvPr>
            <p:ph idx="1"/>
          </p:nvPr>
        </p:nvSpPr>
        <p:spPr>
          <a:xfrm>
            <a:off x="677334" y="2160589"/>
            <a:ext cx="7165900" cy="3880773"/>
          </a:xfrm>
        </p:spPr>
        <p:txBody>
          <a:bodyPr>
            <a:normAutofit fontScale="92500" lnSpcReduction="10000"/>
          </a:bodyPr>
          <a:lstStyle/>
          <a:p>
            <a:r>
              <a:rPr lang="es-MX" dirty="0" smtClean="0"/>
              <a:t>En nuestras relaciones</a:t>
            </a:r>
          </a:p>
          <a:p>
            <a:r>
              <a:rPr lang="es-MX" dirty="0" smtClean="0"/>
              <a:t>Esperamos hasta que estamos irritados, furiosas</a:t>
            </a:r>
          </a:p>
          <a:p>
            <a:r>
              <a:rPr lang="es-MX" dirty="0" smtClean="0"/>
              <a:t>Ataque y contra ataque </a:t>
            </a:r>
          </a:p>
          <a:p>
            <a:r>
              <a:rPr lang="es-MX" dirty="0" smtClean="0"/>
              <a:t>Cuando se tiene una queja se quiere ser comprendido </a:t>
            </a:r>
          </a:p>
          <a:p>
            <a:r>
              <a:rPr lang="es-MX" dirty="0" smtClean="0"/>
              <a:t>Aumentando el volumen, desprecio y asco </a:t>
            </a:r>
          </a:p>
          <a:p>
            <a:r>
              <a:rPr lang="es-MX" dirty="0" smtClean="0"/>
              <a:t>El sarcasmo, la burla, son mensajes hirientes de alguien a quien se ama, su ritmo cardiaco aumenta, secuestro por la amígdala, sentimiento abrumador del que harían lo que fuera por escapar, mutismo total (min 38).</a:t>
            </a:r>
          </a:p>
          <a:p>
            <a:r>
              <a:rPr lang="es-MX" dirty="0" smtClean="0"/>
              <a:t>Hay que aprender a reconocer cuando las personas están secuestradas por la amígdala.  </a:t>
            </a:r>
          </a:p>
          <a:p>
            <a:r>
              <a:rPr lang="es-MX" dirty="0" smtClean="0"/>
              <a:t>Pueden destruir un matrimonio </a:t>
            </a:r>
            <a:endParaRPr lang="es-MX" dirty="0"/>
          </a:p>
        </p:txBody>
      </p:sp>
      <p:pic>
        <p:nvPicPr>
          <p:cNvPr id="11266" name="Picture 2" descr="11 habilidades sociales para triunfar en el mercado laboral - eTítu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938" y="609600"/>
            <a:ext cx="3241072" cy="21567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268" name="Picture 4" descr="Habilidades sociales más valoradas por las empresas | E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1342" y="3447894"/>
            <a:ext cx="3890202" cy="25934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268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Relaciones laborales</a:t>
            </a:r>
            <a:endParaRPr lang="es-MX" dirty="0"/>
          </a:p>
        </p:txBody>
      </p:sp>
      <p:sp>
        <p:nvSpPr>
          <p:cNvPr id="3" name="Marcador de contenido 2"/>
          <p:cNvSpPr>
            <a:spLocks noGrp="1"/>
          </p:cNvSpPr>
          <p:nvPr>
            <p:ph idx="1"/>
          </p:nvPr>
        </p:nvSpPr>
        <p:spPr/>
        <p:txBody>
          <a:bodyPr/>
          <a:lstStyle/>
          <a:p>
            <a:r>
              <a:rPr lang="es-MX" dirty="0" smtClean="0"/>
              <a:t>Temperamento terrible</a:t>
            </a:r>
          </a:p>
          <a:p>
            <a:r>
              <a:rPr lang="es-MX" dirty="0" smtClean="0"/>
              <a:t>Buena comunicación, relaciones armoniosas, </a:t>
            </a:r>
          </a:p>
          <a:p>
            <a:r>
              <a:rPr lang="es-MX" dirty="0" smtClean="0"/>
              <a:t>Baja moral, empleados </a:t>
            </a:r>
          </a:p>
          <a:p>
            <a:r>
              <a:rPr lang="es-MX" dirty="0" smtClean="0"/>
              <a:t>Comunicación abierta y clara</a:t>
            </a:r>
          </a:p>
          <a:p>
            <a:r>
              <a:rPr lang="es-MX" dirty="0" smtClean="0"/>
              <a:t>Encuentre un momento en el cual no este alterado</a:t>
            </a:r>
          </a:p>
          <a:p>
            <a:r>
              <a:rPr lang="es-MX" dirty="0" smtClean="0"/>
              <a:t>Comunique objetivamente</a:t>
            </a:r>
          </a:p>
          <a:p>
            <a:r>
              <a:rPr lang="es-MX" dirty="0" smtClean="0"/>
              <a:t>De alternativas de que pueden hacer</a:t>
            </a:r>
          </a:p>
          <a:p>
            <a:r>
              <a:rPr lang="es-MX" dirty="0" smtClean="0"/>
              <a:t>Trabajar bien juntos, inteligencia emocional </a:t>
            </a:r>
            <a:endParaRPr lang="es-MX" dirty="0"/>
          </a:p>
        </p:txBody>
      </p:sp>
      <p:pic>
        <p:nvPicPr>
          <p:cNvPr id="12290" name="Picture 2" descr="Cuáles son las habilidades sociales del candidato id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3093" y="2047741"/>
            <a:ext cx="5521817" cy="31553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992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8850" y="1986924"/>
            <a:ext cx="3585573" cy="1320800"/>
          </a:xfrm>
        </p:spPr>
        <p:txBody>
          <a:bodyPr>
            <a:normAutofit fontScale="90000"/>
          </a:bodyPr>
          <a:lstStyle/>
          <a:p>
            <a:pPr algn="ctr"/>
            <a:r>
              <a:rPr lang="es-MX" dirty="0" smtClean="0"/>
              <a:t>Inteligencia Emocional en el Trabajo </a:t>
            </a:r>
            <a:br>
              <a:rPr lang="es-MX" dirty="0" smtClean="0"/>
            </a:br>
            <a:endParaRPr lang="es-MX" dirty="0"/>
          </a:p>
        </p:txBody>
      </p:sp>
      <p:sp>
        <p:nvSpPr>
          <p:cNvPr id="5" name="AutoShape 2" descr="C:\Users\Capacitaci%C3%B3n\Desktop\PATTY\RESGUARDO 12 - 21\2021\2023\PRESENTACIONES\inteligencia_emocionalresized.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Imagen 5"/>
          <p:cNvPicPr>
            <a:picLocks noChangeAspect="1"/>
          </p:cNvPicPr>
          <p:nvPr/>
        </p:nvPicPr>
        <p:blipFill rotWithShape="1">
          <a:blip r:embed="rId2"/>
          <a:srcRect l="28685" t="14216" r="28851" b="12016"/>
          <a:stretch/>
        </p:blipFill>
        <p:spPr>
          <a:xfrm>
            <a:off x="5297639" y="841419"/>
            <a:ext cx="5525037" cy="5396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12339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t>
            </a:r>
            <a:r>
              <a:rPr lang="es-MX" dirty="0" smtClean="0"/>
              <a:t>Podemos enseñarles a nuestros hijos inteligencia emocional?</a:t>
            </a:r>
            <a:endParaRPr lang="es-MX" dirty="0"/>
          </a:p>
        </p:txBody>
      </p:sp>
      <p:sp>
        <p:nvSpPr>
          <p:cNvPr id="3" name="Marcador de contenido 2"/>
          <p:cNvSpPr>
            <a:spLocks noGrp="1"/>
          </p:cNvSpPr>
          <p:nvPr>
            <p:ph idx="1"/>
          </p:nvPr>
        </p:nvSpPr>
        <p:spPr>
          <a:xfrm>
            <a:off x="677334" y="2160589"/>
            <a:ext cx="6882565" cy="3880773"/>
          </a:xfrm>
        </p:spPr>
        <p:txBody>
          <a:bodyPr/>
          <a:lstStyle/>
          <a:p>
            <a:pPr algn="just"/>
            <a:r>
              <a:rPr lang="es-MX" dirty="0" smtClean="0">
                <a:solidFill>
                  <a:schemeClr val="tx1"/>
                </a:solidFill>
                <a:latin typeface="Arial" panose="020B0604020202020204" pitchFamily="34" charset="0"/>
                <a:cs typeface="Arial" panose="020B0604020202020204" pitchFamily="34" charset="0"/>
              </a:rPr>
              <a:t>Los padres son los principales maestros, los niños observan y aprenden</a:t>
            </a:r>
          </a:p>
          <a:p>
            <a:pPr algn="just"/>
            <a:r>
              <a:rPr lang="es-MX" dirty="0" smtClean="0">
                <a:solidFill>
                  <a:schemeClr val="tx1"/>
                </a:solidFill>
                <a:latin typeface="Arial" panose="020B0604020202020204" pitchFamily="34" charset="0"/>
                <a:cs typeface="Arial" panose="020B0604020202020204" pitchFamily="34" charset="0"/>
              </a:rPr>
              <a:t>Desde que nacen cuando lloran y los abrazamos les enseñamos a calmarse a si mismos. </a:t>
            </a:r>
          </a:p>
          <a:p>
            <a:pPr algn="just"/>
            <a:r>
              <a:rPr lang="es-MX" dirty="0" smtClean="0">
                <a:solidFill>
                  <a:schemeClr val="tx1"/>
                </a:solidFill>
                <a:latin typeface="Arial" panose="020B0604020202020204" pitchFamily="34" charset="0"/>
                <a:cs typeface="Arial" panose="020B0604020202020204" pitchFamily="34" charset="0"/>
              </a:rPr>
              <a:t>Podemos enseñarles a través del dialogo, cuando están enfadados, entender por que se sienten así, y posteriormente a gestionar esa emoción, respirando, y también pueden elegir hacer una actividad que disfruten. </a:t>
            </a:r>
          </a:p>
          <a:p>
            <a:pPr lvl="0" algn="just"/>
            <a:r>
              <a:rPr lang="es-MX" dirty="0">
                <a:solidFill>
                  <a:schemeClr val="tx1"/>
                </a:solidFill>
                <a:latin typeface="Arial" panose="020B0604020202020204" pitchFamily="34" charset="0"/>
                <a:cs typeface="Arial" panose="020B0604020202020204" pitchFamily="34" charset="0"/>
              </a:rPr>
              <a:t>Desarrollar la </a:t>
            </a:r>
            <a:r>
              <a:rPr lang="es-MX" b="1" dirty="0">
                <a:solidFill>
                  <a:schemeClr val="tx1"/>
                </a:solidFill>
                <a:latin typeface="Arial" panose="020B0604020202020204" pitchFamily="34" charset="0"/>
                <a:cs typeface="Arial" panose="020B0604020202020204" pitchFamily="34" charset="0"/>
              </a:rPr>
              <a:t>inteligencia emocional </a:t>
            </a:r>
            <a:r>
              <a:rPr lang="es-MX" b="1" dirty="0" smtClean="0">
                <a:solidFill>
                  <a:schemeClr val="tx1"/>
                </a:solidFill>
                <a:latin typeface="Arial" panose="020B0604020202020204" pitchFamily="34" charset="0"/>
                <a:cs typeface="Arial" panose="020B0604020202020204" pitchFamily="34" charset="0"/>
              </a:rPr>
              <a:t>en los NNA</a:t>
            </a:r>
            <a:r>
              <a:rPr lang="es-MX" dirty="0">
                <a:solidFill>
                  <a:schemeClr val="tx1"/>
                </a:solidFill>
                <a:latin typeface="Arial" panose="020B0604020202020204" pitchFamily="34" charset="0"/>
                <a:cs typeface="Arial" panose="020B0604020202020204" pitchFamily="34" charset="0"/>
              </a:rPr>
              <a:t> es muy importante, ya que es una de las habilidades que más les ayudará para desarrollarse personalmente, tener relaciones personales sanas y tener éxito en la vida.</a:t>
            </a:r>
          </a:p>
          <a:p>
            <a:pPr algn="just"/>
            <a:endParaRPr lang="es-MX" dirty="0" smtClean="0"/>
          </a:p>
          <a:p>
            <a:pPr algn="just"/>
            <a:endParaRPr lang="es-MX" dirty="0"/>
          </a:p>
        </p:txBody>
      </p:sp>
      <p:pic>
        <p:nvPicPr>
          <p:cNvPr id="2050" name="Picture 2" descr="Consejos prácticos para fomentar la inteligencia emocional en ca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5206" y="1270000"/>
            <a:ext cx="3824846" cy="25498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Los cinco pilares de la inteligencia emocional para aplicar en la crianza  de los hij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1863" y="4224272"/>
            <a:ext cx="3628189" cy="24196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rPr>
              <a:t/>
            </a:r>
            <a:br>
              <a:rPr kumimoji="0" lang="es-MX" sz="1100" b="0" i="0" u="none" strike="noStrike" cap="none" normalizeH="0" baseline="0" smtClean="0">
                <a:ln>
                  <a:noFill/>
                </a:ln>
                <a:solidFill>
                  <a:schemeClr val="tx1"/>
                </a:solidFill>
                <a:effectLst/>
              </a:rPr>
            </a:br>
            <a:endParaRPr kumimoji="0" lang="es-MX"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4709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algn="just"/>
            <a:r>
              <a:rPr lang="es-MX" dirty="0">
                <a:solidFill>
                  <a:schemeClr val="tx1"/>
                </a:solidFill>
                <a:latin typeface="Arial" panose="020B0604020202020204" pitchFamily="34" charset="0"/>
                <a:cs typeface="Arial" panose="020B0604020202020204" pitchFamily="34" charset="0"/>
              </a:rPr>
              <a:t>Cuando hay desajustes emocionales se altera el comportamiento de los niños y de los adolescentes, afecta a la convivencia familiar, escolar y social y también a su bienestar psicológico</a:t>
            </a:r>
            <a:r>
              <a:rPr lang="es-MX" dirty="0" smtClean="0">
                <a:solidFill>
                  <a:schemeClr val="tx1"/>
                </a:solidFill>
                <a:latin typeface="Arial" panose="020B0604020202020204" pitchFamily="34" charset="0"/>
                <a:cs typeface="Arial" panose="020B0604020202020204" pitchFamily="34" charset="0"/>
              </a:rPr>
              <a:t>.</a:t>
            </a:r>
          </a:p>
          <a:p>
            <a:pPr algn="just"/>
            <a:endParaRPr lang="es-MX" dirty="0">
              <a:solidFill>
                <a:schemeClr val="tx1"/>
              </a:solidFill>
              <a:latin typeface="Arial" panose="020B0604020202020204" pitchFamily="34" charset="0"/>
              <a:cs typeface="Arial" panose="020B0604020202020204" pitchFamily="34" charset="0"/>
            </a:endParaRPr>
          </a:p>
          <a:p>
            <a:pPr algn="just"/>
            <a:r>
              <a:rPr lang="es-MX" dirty="0">
                <a:solidFill>
                  <a:schemeClr val="tx1"/>
                </a:solidFill>
                <a:latin typeface="Arial" panose="020B0604020202020204" pitchFamily="34" charset="0"/>
                <a:cs typeface="Arial" panose="020B0604020202020204" pitchFamily="34" charset="0"/>
              </a:rPr>
              <a:t>Estos desajustes aparecen cuando el niño no reconoce sus emociones adecuadamente, no las expresa o lo hace de modo inadecuado o interpreta de manera errónea las conductas o emociones ajenas, por ejemplo. Para todo ello, construir una adecuada inteligencia emocional en nuestros hijos puede ayudarlos a ser emocionalmente más sanos.</a:t>
            </a:r>
          </a:p>
        </p:txBody>
      </p:sp>
    </p:spTree>
    <p:extLst>
      <p:ext uri="{BB962C8B-B14F-4D97-AF65-F5344CB8AC3E}">
        <p14:creationId xmlns:p14="http://schemas.microsoft.com/office/powerpoint/2010/main" val="2947273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abilidades sociales básicas en los ni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319" y="355509"/>
            <a:ext cx="5061399" cy="6502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318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MX" dirty="0" smtClean="0"/>
              <a:t>Acciones que pueden ayudar a desarrollar la inteligencia emocional en los NNA</a:t>
            </a:r>
            <a:endParaRPr lang="es-MX" dirty="0"/>
          </a:p>
        </p:txBody>
      </p:sp>
      <p:pic>
        <p:nvPicPr>
          <p:cNvPr id="10242" name="Picture 2" descr="Cómo POTENCIAR la INTELIGENCIA EMOCIONAL de los NIÑOS: 13 TRUCOS FÁCILES -  Club Peques Lectores: cuentos y creatividad infantil"/>
          <p:cNvPicPr>
            <a:picLocks noChangeAspect="1" noChangeArrowheads="1"/>
          </p:cNvPicPr>
          <p:nvPr/>
        </p:nvPicPr>
        <p:blipFill rotWithShape="1">
          <a:blip r:embed="rId2">
            <a:extLst>
              <a:ext uri="{28A0092B-C50C-407E-A947-70E740481C1C}">
                <a14:useLocalDpi xmlns:a14="http://schemas.microsoft.com/office/drawing/2010/main" val="0"/>
              </a:ext>
            </a:extLst>
          </a:blip>
          <a:srcRect r="35223"/>
          <a:stretch/>
        </p:blipFill>
        <p:spPr bwMode="auto">
          <a:xfrm>
            <a:off x="2422256" y="2053531"/>
            <a:ext cx="5356583" cy="43422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9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Introducción: </a:t>
            </a:r>
            <a:endParaRPr lang="es-MX" dirty="0"/>
          </a:p>
        </p:txBody>
      </p:sp>
      <p:sp>
        <p:nvSpPr>
          <p:cNvPr id="3" name="Marcador de contenido 2"/>
          <p:cNvSpPr>
            <a:spLocks noGrp="1"/>
          </p:cNvSpPr>
          <p:nvPr>
            <p:ph idx="1"/>
          </p:nvPr>
        </p:nvSpPr>
        <p:spPr/>
        <p:txBody>
          <a:bodyPr/>
          <a:lstStyle/>
          <a:p>
            <a:pPr algn="just"/>
            <a:r>
              <a:rPr lang="es-MX" dirty="0" smtClean="0">
                <a:latin typeface="Arial" panose="020B0604020202020204" pitchFamily="34" charset="0"/>
                <a:cs typeface="Arial" panose="020B0604020202020204" pitchFamily="34" charset="0"/>
              </a:rPr>
              <a:t>El 17 de Mayo de 2019, se llevaron a cabo diversas conferencias sobre el papel de la Inteligencia Emocional en el logro de los Objetivos de Desarrollo Sostenible (ODS), en la Sede de las Naciones Unidas en Nueva York. </a:t>
            </a:r>
          </a:p>
          <a:p>
            <a:pPr algn="just"/>
            <a:r>
              <a:rPr lang="es-MX" dirty="0" smtClean="0">
                <a:latin typeface="Arial" panose="020B0604020202020204" pitchFamily="34" charset="0"/>
                <a:cs typeface="Arial" panose="020B0604020202020204" pitchFamily="34" charset="0"/>
              </a:rPr>
              <a:t>Exploraron diversos aspectos de la Inteligencia Emocional y de como puede utilizarse en diversos entornos para ayudar a generar empatía y lograr un mundo mejor. </a:t>
            </a:r>
          </a:p>
          <a:p>
            <a:pPr algn="just"/>
            <a:r>
              <a:rPr lang="es-MX" dirty="0" smtClean="0">
                <a:latin typeface="Arial" panose="020B0604020202020204" pitchFamily="34" charset="0"/>
                <a:cs typeface="Arial" panose="020B0604020202020204" pitchFamily="34" charset="0"/>
              </a:rPr>
              <a:t>Por ejemplo: ayudar a las comunidades a colaborar más estrechamente, ayudar a las personas a mejorar sus relaciones interpersonales, a cuidar más el medio ambiente, a ser mejores ciudadanos. </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097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r>
              <a:rPr lang="es-MX" b="1" dirty="0" smtClean="0">
                <a:latin typeface="Satoshi"/>
              </a:rPr>
              <a:t>Ayúdale </a:t>
            </a:r>
            <a:r>
              <a:rPr lang="es-MX" b="1" dirty="0">
                <a:latin typeface="Satoshi"/>
              </a:rPr>
              <a:t>a conocerse mejor y </a:t>
            </a:r>
            <a:r>
              <a:rPr lang="es-MX" b="1" dirty="0" smtClean="0">
                <a:latin typeface="Satoshi"/>
              </a:rPr>
              <a:t>a ponerle nombre </a:t>
            </a:r>
            <a:r>
              <a:rPr lang="es-MX" b="1" dirty="0">
                <a:latin typeface="Satoshi"/>
              </a:rPr>
              <a:t>a lo que siente</a:t>
            </a:r>
            <a:r>
              <a:rPr lang="es-MX" b="1" dirty="0">
                <a:solidFill>
                  <a:srgbClr val="000000"/>
                </a:solidFill>
                <a:latin typeface="Satoshi"/>
              </a:rPr>
              <a:t/>
            </a:r>
            <a:br>
              <a:rPr lang="es-MX" b="1" dirty="0">
                <a:solidFill>
                  <a:srgbClr val="000000"/>
                </a:solidFill>
                <a:latin typeface="Satoshi"/>
              </a:rPr>
            </a:br>
            <a:endParaRPr lang="es-MX" dirty="0"/>
          </a:p>
        </p:txBody>
      </p:sp>
      <p:sp>
        <p:nvSpPr>
          <p:cNvPr id="3" name="Marcador de contenido 2"/>
          <p:cNvSpPr>
            <a:spLocks noGrp="1"/>
          </p:cNvSpPr>
          <p:nvPr>
            <p:ph idx="1"/>
          </p:nvPr>
        </p:nvSpPr>
        <p:spPr>
          <a:xfrm>
            <a:off x="677334" y="1930400"/>
            <a:ext cx="7256052" cy="3880773"/>
          </a:xfrm>
        </p:spPr>
        <p:txBody>
          <a:bodyPr/>
          <a:lstStyle/>
          <a:p>
            <a:pPr lvl="1" algn="just"/>
            <a:r>
              <a:rPr lang="es-MX" sz="2000" dirty="0" smtClean="0">
                <a:latin typeface="Arial" panose="020B0604020202020204" pitchFamily="34" charset="0"/>
                <a:cs typeface="Arial" panose="020B0604020202020204" pitchFamily="34" charset="0"/>
              </a:rPr>
              <a:t>El </a:t>
            </a:r>
            <a:r>
              <a:rPr lang="es-MX" sz="2000" dirty="0">
                <a:latin typeface="Arial" panose="020B0604020202020204" pitchFamily="34" charset="0"/>
                <a:cs typeface="Arial" panose="020B0604020202020204" pitchFamily="34" charset="0"/>
              </a:rPr>
              <a:t>autoconocimiento o conocimiento de un mismo es la piedra angular de la inteligencia emocional. S</a:t>
            </a:r>
            <a:r>
              <a:rPr lang="es-MX" sz="2000" dirty="0" smtClean="0">
                <a:latin typeface="Arial" panose="020B0604020202020204" pitchFamily="34" charset="0"/>
                <a:cs typeface="Arial" panose="020B0604020202020204" pitchFamily="34" charset="0"/>
              </a:rPr>
              <a:t>in </a:t>
            </a:r>
            <a:r>
              <a:rPr lang="es-MX" sz="2000" dirty="0">
                <a:latin typeface="Arial" panose="020B0604020202020204" pitchFamily="34" charset="0"/>
                <a:cs typeface="Arial" panose="020B0604020202020204" pitchFamily="34" charset="0"/>
              </a:rPr>
              <a:t>ella difícilmente pueden darse las demás</a:t>
            </a:r>
            <a:r>
              <a:rPr lang="es-MX" sz="2000" dirty="0" smtClean="0">
                <a:latin typeface="Arial" panose="020B0604020202020204" pitchFamily="34" charset="0"/>
                <a:cs typeface="Arial" panose="020B0604020202020204" pitchFamily="34" charset="0"/>
              </a:rPr>
              <a:t>.</a:t>
            </a:r>
          </a:p>
          <a:p>
            <a:pPr lvl="1" algn="just"/>
            <a:r>
              <a:rPr lang="es-MX" sz="2000" dirty="0">
                <a:solidFill>
                  <a:schemeClr val="accent1">
                    <a:lumMod val="75000"/>
                  </a:schemeClr>
                </a:solidFill>
                <a:latin typeface="Arial" panose="020B0604020202020204" pitchFamily="34" charset="0"/>
                <a:cs typeface="Arial" panose="020B0604020202020204" pitchFamily="34" charset="0"/>
              </a:rPr>
              <a:t>En vez de intentar eliminar y minimizar la emoción negativa, parte de ella para nombrarla y explicarle a tu </a:t>
            </a:r>
            <a:r>
              <a:rPr lang="es-MX" sz="2000" dirty="0" smtClean="0">
                <a:solidFill>
                  <a:schemeClr val="accent1">
                    <a:lumMod val="75000"/>
                  </a:schemeClr>
                </a:solidFill>
                <a:latin typeface="Arial" panose="020B0604020202020204" pitchFamily="34" charset="0"/>
                <a:cs typeface="Arial" panose="020B0604020202020204" pitchFamily="34" charset="0"/>
              </a:rPr>
              <a:t>hijo (a) </a:t>
            </a:r>
            <a:r>
              <a:rPr lang="es-MX" sz="2000" dirty="0">
                <a:solidFill>
                  <a:schemeClr val="accent1">
                    <a:lumMod val="75000"/>
                  </a:schemeClr>
                </a:solidFill>
                <a:latin typeface="Arial" panose="020B0604020202020204" pitchFamily="34" charset="0"/>
                <a:cs typeface="Arial" panose="020B0604020202020204" pitchFamily="34" charset="0"/>
              </a:rPr>
              <a:t>qué siente y por qué. De este modo estarás trabajando la autoconciencia</a:t>
            </a:r>
            <a:r>
              <a:rPr lang="es-MX" sz="2000" dirty="0" smtClean="0">
                <a:solidFill>
                  <a:schemeClr val="accent1">
                    <a:lumMod val="75000"/>
                  </a:schemeClr>
                </a:solidFill>
                <a:latin typeface="Arial" panose="020B0604020202020204" pitchFamily="34" charset="0"/>
                <a:cs typeface="Arial" panose="020B0604020202020204" pitchFamily="34" charset="0"/>
              </a:rPr>
              <a:t>.</a:t>
            </a:r>
          </a:p>
          <a:p>
            <a:pPr lvl="1" algn="just"/>
            <a:endParaRPr lang="es-MX" b="1" dirty="0">
              <a:solidFill>
                <a:srgbClr val="000000"/>
              </a:solidFill>
              <a:latin typeface="Satoshi"/>
            </a:endParaRPr>
          </a:p>
          <a:p>
            <a:pPr lvl="1" algn="just"/>
            <a:endParaRPr lang="es-MX" b="1" dirty="0" smtClean="0">
              <a:solidFill>
                <a:srgbClr val="000000"/>
              </a:solidFill>
              <a:latin typeface="Satoshi"/>
            </a:endParaRPr>
          </a:p>
          <a:p>
            <a:pPr lvl="1" algn="just"/>
            <a:endParaRPr lang="es-MX" b="1" dirty="0">
              <a:solidFill>
                <a:srgbClr val="000000"/>
              </a:solidFill>
              <a:latin typeface="Satoshi"/>
            </a:endParaRPr>
          </a:p>
          <a:p>
            <a:pPr lvl="1" algn="just"/>
            <a:endParaRPr lang="es-MX" b="1" dirty="0" smtClean="0">
              <a:solidFill>
                <a:srgbClr val="000000"/>
              </a:solidFill>
              <a:latin typeface="Satoshi"/>
            </a:endParaRPr>
          </a:p>
          <a:p>
            <a:pPr lvl="1" algn="just"/>
            <a:endParaRPr lang="es-MX" b="1" dirty="0">
              <a:solidFill>
                <a:srgbClr val="000000"/>
              </a:solidFill>
              <a:latin typeface="Satoshi"/>
            </a:endParaRPr>
          </a:p>
          <a:p>
            <a:pPr lvl="1" algn="just"/>
            <a:endParaRPr lang="es-MX" b="1" dirty="0" smtClean="0">
              <a:solidFill>
                <a:srgbClr val="000000"/>
              </a:solidFill>
              <a:latin typeface="Satoshi"/>
            </a:endParaRPr>
          </a:p>
          <a:p>
            <a:pPr lvl="1" algn="just"/>
            <a:endParaRPr lang="es-MX" b="1" dirty="0">
              <a:solidFill>
                <a:srgbClr val="000000"/>
              </a:solidFill>
              <a:latin typeface="Satoshi"/>
            </a:endParaRPr>
          </a:p>
          <a:p>
            <a:endParaRPr lang="es-MX" dirty="0"/>
          </a:p>
        </p:txBody>
      </p:sp>
      <p:sp>
        <p:nvSpPr>
          <p:cNvPr id="4" name="Rectangle 1"/>
          <p:cNvSpPr>
            <a:spLocks noChangeArrowheads="1"/>
          </p:cNvSpPr>
          <p:nvPr/>
        </p:nvSpPr>
        <p:spPr bwMode="auto">
          <a:xfrm>
            <a:off x="0" y="-1202561"/>
            <a:ext cx="92365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hlinkClick r:id="rId2"/>
              </a:rPr>
              <a:t>  </a:t>
            </a:r>
            <a:r>
              <a:rPr kumimoji="0" lang="es-MX" sz="18300" b="0" i="0" u="none" strike="noStrike" cap="none" normalizeH="0" baseline="0" dirty="0" smtClean="0">
                <a:ln>
                  <a:noFill/>
                </a:ln>
                <a:solidFill>
                  <a:schemeClr val="tx1"/>
                </a:solidFill>
                <a:effectLst/>
                <a:latin typeface="Arial" panose="020B0604020202020204" pitchFamily="34" charset="0"/>
              </a:rPr>
              <a:t> </a:t>
            </a:r>
            <a:endParaRPr kumimoji="0" lang="es-MX" sz="1800" b="0" i="0" u="none" strike="noStrike" cap="none" normalizeH="0" baseline="0" dirty="0" smtClean="0">
              <a:ln>
                <a:noFill/>
              </a:ln>
              <a:solidFill>
                <a:schemeClr val="tx1"/>
              </a:solidFill>
              <a:effectLst/>
              <a:latin typeface="Arial" panose="020B0604020202020204" pitchFamily="34" charset="0"/>
            </a:endParaRPr>
          </a:p>
        </p:txBody>
      </p:sp>
      <p:pic>
        <p:nvPicPr>
          <p:cNvPr id="2050" name="Picture 2" descr="https://www.lifeder.com/wp-content/uploads/2019/09/child-817373_960_7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6879" y="2150772"/>
            <a:ext cx="2905752" cy="1926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472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es-MX" b="1" dirty="0">
                <a:latin typeface="Satoshi"/>
              </a:rPr>
              <a:t>Trabaja la alfabetización emocional</a:t>
            </a:r>
            <a:r>
              <a:rPr lang="es-MX" b="1" dirty="0">
                <a:solidFill>
                  <a:srgbClr val="000000"/>
                </a:solidFill>
                <a:latin typeface="Satoshi"/>
              </a:rPr>
              <a:t/>
            </a:r>
            <a:br>
              <a:rPr lang="es-MX" b="1" dirty="0">
                <a:solidFill>
                  <a:srgbClr val="000000"/>
                </a:solidFill>
                <a:latin typeface="Satoshi"/>
              </a:rPr>
            </a:br>
            <a:endParaRPr lang="es-MX" dirty="0"/>
          </a:p>
        </p:txBody>
      </p:sp>
      <p:sp>
        <p:nvSpPr>
          <p:cNvPr id="3" name="Marcador de contenido 2"/>
          <p:cNvSpPr>
            <a:spLocks noGrp="1"/>
          </p:cNvSpPr>
          <p:nvPr>
            <p:ph idx="1"/>
          </p:nvPr>
        </p:nvSpPr>
        <p:spPr>
          <a:xfrm>
            <a:off x="677334" y="2160589"/>
            <a:ext cx="7281810" cy="3880773"/>
          </a:xfrm>
        </p:spPr>
        <p:txBody>
          <a:bodyPr/>
          <a:lstStyle/>
          <a:p>
            <a:pPr algn="just"/>
            <a:r>
              <a:rPr lang="es-MX" dirty="0">
                <a:latin typeface="Arial" panose="020B0604020202020204" pitchFamily="34" charset="0"/>
                <a:cs typeface="Arial" panose="020B0604020202020204" pitchFamily="34" charset="0"/>
              </a:rPr>
              <a:t>La alfabetización emocional es lograr que los niños tengan un vocabulario amplio y fluido sobre las emociones es una cuestión básica durante toda su etapa de desarrollo.</a:t>
            </a:r>
          </a:p>
          <a:p>
            <a:pPr algn="just"/>
            <a:r>
              <a:rPr lang="es-MX" dirty="0">
                <a:solidFill>
                  <a:schemeClr val="accent1">
                    <a:lumMod val="75000"/>
                  </a:schemeClr>
                </a:solidFill>
                <a:latin typeface="Arial" panose="020B0604020202020204" pitchFamily="34" charset="0"/>
                <a:cs typeface="Arial" panose="020B0604020202020204" pitchFamily="34" charset="0"/>
              </a:rPr>
              <a:t>Saber poner nombre a las emociones que sentimos es el primer paso para reconocerlas y aceptarlas. </a:t>
            </a:r>
            <a:endParaRPr lang="es-MX" dirty="0" smtClean="0">
              <a:solidFill>
                <a:schemeClr val="accent1">
                  <a:lumMod val="75000"/>
                </a:schemeClr>
              </a:solidFill>
              <a:latin typeface="Arial" panose="020B0604020202020204" pitchFamily="34" charset="0"/>
              <a:cs typeface="Arial" panose="020B0604020202020204" pitchFamily="34" charset="0"/>
            </a:endParaRPr>
          </a:p>
          <a:p>
            <a:pPr algn="just"/>
            <a:r>
              <a:rPr lang="es-MX" dirty="0" smtClean="0">
                <a:latin typeface="Arial" panose="020B0604020202020204" pitchFamily="34" charset="0"/>
                <a:cs typeface="Arial" panose="020B0604020202020204" pitchFamily="34" charset="0"/>
              </a:rPr>
              <a:t>Muchas </a:t>
            </a:r>
            <a:r>
              <a:rPr lang="es-MX" dirty="0">
                <a:latin typeface="Arial" panose="020B0604020202020204" pitchFamily="34" charset="0"/>
                <a:cs typeface="Arial" panose="020B0604020202020204" pitchFamily="34" charset="0"/>
              </a:rPr>
              <a:t>veces los niños no saben qué emoción están sintiendo. Ni saben identificar la parte física ni emocional de cada emoción.</a:t>
            </a:r>
          </a:p>
          <a:p>
            <a:endParaRPr lang="es-MX" dirty="0"/>
          </a:p>
        </p:txBody>
      </p:sp>
      <p:sp>
        <p:nvSpPr>
          <p:cNvPr id="4" name="Rectangle 1"/>
          <p:cNvSpPr>
            <a:spLocks noChangeArrowheads="1"/>
          </p:cNvSpPr>
          <p:nvPr/>
        </p:nvSpPr>
        <p:spPr bwMode="auto">
          <a:xfrm>
            <a:off x="0" y="-1202561"/>
            <a:ext cx="92365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hlinkClick r:id="rId2"/>
              </a:rPr>
              <a:t>  </a:t>
            </a:r>
            <a:r>
              <a:rPr kumimoji="0" lang="es-MX" sz="18300" b="0" i="0" u="none" strike="noStrike" cap="none" normalizeH="0" baseline="0" dirty="0" smtClean="0">
                <a:ln>
                  <a:noFill/>
                </a:ln>
                <a:solidFill>
                  <a:schemeClr val="tx1"/>
                </a:solidFill>
                <a:effectLst/>
                <a:latin typeface="Arial" panose="020B0604020202020204" pitchFamily="34" charset="0"/>
              </a:rPr>
              <a:t> </a:t>
            </a:r>
            <a:endParaRPr kumimoji="0" lang="es-MX" sz="1800" b="0" i="0" u="none" strike="noStrike" cap="none" normalizeH="0" baseline="0" dirty="0" smtClean="0">
              <a:ln>
                <a:noFill/>
              </a:ln>
              <a:solidFill>
                <a:schemeClr val="tx1"/>
              </a:solidFill>
              <a:effectLst/>
              <a:latin typeface="Arial" panose="020B0604020202020204" pitchFamily="34" charset="0"/>
            </a:endParaRPr>
          </a:p>
        </p:txBody>
      </p:sp>
      <p:pic>
        <p:nvPicPr>
          <p:cNvPr id="3078" name="Picture 6" descr="Cómo trabajar la inteligencia emocional en los niños | Padres y Colegi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9522" y="1659761"/>
            <a:ext cx="3378395" cy="33783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786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Valida sus emociones</a:t>
            </a:r>
            <a:br>
              <a:rPr lang="es-MX" b="1" dirty="0"/>
            </a:br>
            <a:endParaRPr lang="es-MX" dirty="0"/>
          </a:p>
        </p:txBody>
      </p:sp>
      <p:sp>
        <p:nvSpPr>
          <p:cNvPr id="3" name="Marcador de contenido 2"/>
          <p:cNvSpPr>
            <a:spLocks noGrp="1"/>
          </p:cNvSpPr>
          <p:nvPr>
            <p:ph idx="1"/>
          </p:nvPr>
        </p:nvSpPr>
        <p:spPr>
          <a:xfrm>
            <a:off x="677334" y="1609859"/>
            <a:ext cx="7500751" cy="4431503"/>
          </a:xfrm>
        </p:spPr>
        <p:txBody>
          <a:bodyPr>
            <a:normAutofit fontScale="92500" lnSpcReduction="10000"/>
          </a:bodyPr>
          <a:lstStyle/>
          <a:p>
            <a:pPr algn="just"/>
            <a:r>
              <a:rPr lang="es-MX" sz="1900" dirty="0">
                <a:solidFill>
                  <a:schemeClr val="accent1">
                    <a:lumMod val="75000"/>
                  </a:schemeClr>
                </a:solidFill>
                <a:latin typeface="Arial" panose="020B0604020202020204" pitchFamily="34" charset="0"/>
                <a:cs typeface="Arial" panose="020B0604020202020204" pitchFamily="34" charset="0"/>
              </a:rPr>
              <a:t>Aunque pueda no parecerte importante lo que siente tu hijo en determinadas ocasiones, para él es importante, así que </a:t>
            </a:r>
            <a:r>
              <a:rPr lang="es-MX" sz="1900" dirty="0" smtClean="0">
                <a:solidFill>
                  <a:schemeClr val="accent1">
                    <a:lumMod val="75000"/>
                  </a:schemeClr>
                </a:solidFill>
                <a:latin typeface="Arial" panose="020B0604020202020204" pitchFamily="34" charset="0"/>
                <a:cs typeface="Arial" panose="020B0604020202020204" pitchFamily="34" charset="0"/>
              </a:rPr>
              <a:t>es importante  </a:t>
            </a:r>
            <a:r>
              <a:rPr lang="es-MX" sz="1900" dirty="0">
                <a:solidFill>
                  <a:schemeClr val="accent1">
                    <a:lumMod val="75000"/>
                  </a:schemeClr>
                </a:solidFill>
                <a:latin typeface="Arial" panose="020B0604020202020204" pitchFamily="34" charset="0"/>
                <a:cs typeface="Arial" panose="020B0604020202020204" pitchFamily="34" charset="0"/>
              </a:rPr>
              <a:t>tomarlo en </a:t>
            </a:r>
            <a:r>
              <a:rPr lang="es-MX" sz="1900" dirty="0" smtClean="0">
                <a:solidFill>
                  <a:schemeClr val="accent1">
                    <a:lumMod val="75000"/>
                  </a:schemeClr>
                </a:solidFill>
                <a:latin typeface="Arial" panose="020B0604020202020204" pitchFamily="34" charset="0"/>
                <a:cs typeface="Arial" panose="020B0604020202020204" pitchFamily="34" charset="0"/>
              </a:rPr>
              <a:t>cuenta.</a:t>
            </a:r>
          </a:p>
          <a:p>
            <a:pPr algn="just"/>
            <a:r>
              <a:rPr lang="es-MX" sz="1900" dirty="0" smtClean="0">
                <a:latin typeface="Arial" panose="020B0604020202020204" pitchFamily="34" charset="0"/>
                <a:cs typeface="Arial" panose="020B0604020202020204" pitchFamily="34" charset="0"/>
              </a:rPr>
              <a:t>Reconoce </a:t>
            </a:r>
            <a:r>
              <a:rPr lang="es-MX" sz="1900" dirty="0">
                <a:latin typeface="Arial" panose="020B0604020202020204" pitchFamily="34" charset="0"/>
                <a:cs typeface="Arial" panose="020B0604020202020204" pitchFamily="34" charset="0"/>
              </a:rPr>
              <a:t>sus emociones, </a:t>
            </a:r>
            <a:r>
              <a:rPr lang="es-MX" sz="1900" dirty="0" smtClean="0">
                <a:latin typeface="Arial" panose="020B0604020202020204" pitchFamily="34" charset="0"/>
                <a:cs typeface="Arial" panose="020B0604020202020204" pitchFamily="34" charset="0"/>
              </a:rPr>
              <a:t>puedes expresarle que lo comprendes y ayudarlo a </a:t>
            </a:r>
            <a:r>
              <a:rPr lang="es-MX" sz="1900" dirty="0">
                <a:latin typeface="Arial" panose="020B0604020202020204" pitchFamily="34" charset="0"/>
                <a:cs typeface="Arial" panose="020B0604020202020204" pitchFamily="34" charset="0"/>
              </a:rPr>
              <a:t>buscar una solución. </a:t>
            </a:r>
            <a:endParaRPr lang="es-MX" sz="1900" dirty="0" smtClean="0">
              <a:latin typeface="Arial" panose="020B0604020202020204" pitchFamily="34" charset="0"/>
              <a:cs typeface="Arial" panose="020B0604020202020204" pitchFamily="34" charset="0"/>
            </a:endParaRPr>
          </a:p>
          <a:p>
            <a:pPr algn="just"/>
            <a:r>
              <a:rPr lang="es-MX" sz="1900" dirty="0" smtClean="0">
                <a:solidFill>
                  <a:schemeClr val="accent1">
                    <a:lumMod val="75000"/>
                  </a:schemeClr>
                </a:solidFill>
                <a:latin typeface="Arial" panose="020B0604020202020204" pitchFamily="34" charset="0"/>
                <a:cs typeface="Arial" panose="020B0604020202020204" pitchFamily="34" charset="0"/>
              </a:rPr>
              <a:t>Muchas veces, dado que no nos gusta que los niños sufran, </a:t>
            </a:r>
            <a:r>
              <a:rPr lang="es-MX" sz="1900" dirty="0">
                <a:solidFill>
                  <a:schemeClr val="accent1">
                    <a:lumMod val="75000"/>
                  </a:schemeClr>
                </a:solidFill>
                <a:latin typeface="Arial" panose="020B0604020202020204" pitchFamily="34" charset="0"/>
                <a:cs typeface="Arial" panose="020B0604020202020204" pitchFamily="34" charset="0"/>
              </a:rPr>
              <a:t>intentamos eliminar directamente las emociones negativas (cuando lloran, cuando están enfadados).</a:t>
            </a:r>
          </a:p>
          <a:p>
            <a:pPr algn="just"/>
            <a:r>
              <a:rPr lang="es-MX" sz="1900" dirty="0" smtClean="0">
                <a:latin typeface="Arial" panose="020B0604020202020204" pitchFamily="34" charset="0"/>
                <a:cs typeface="Arial" panose="020B0604020202020204" pitchFamily="34" charset="0"/>
              </a:rPr>
              <a:t>En ocasiones los </a:t>
            </a:r>
            <a:r>
              <a:rPr lang="es-MX" sz="1900" dirty="0">
                <a:latin typeface="Arial" panose="020B0604020202020204" pitchFamily="34" charset="0"/>
                <a:cs typeface="Arial" panose="020B0604020202020204" pitchFamily="34" charset="0"/>
              </a:rPr>
              <a:t>distraemos con otras cosas (un juguete, con la televisión, </a:t>
            </a:r>
            <a:r>
              <a:rPr lang="es-MX" sz="1900" dirty="0" smtClean="0">
                <a:latin typeface="Arial" panose="020B0604020202020204" pitchFamily="34" charset="0"/>
                <a:cs typeface="Arial" panose="020B0604020202020204" pitchFamily="34" charset="0"/>
              </a:rPr>
              <a:t>comida, dulces, etc</a:t>
            </a:r>
            <a:r>
              <a:rPr lang="es-MX" sz="1900" dirty="0">
                <a:latin typeface="Arial" panose="020B0604020202020204" pitchFamily="34" charset="0"/>
                <a:cs typeface="Arial" panose="020B0604020202020204" pitchFamily="34" charset="0"/>
              </a:rPr>
              <a:t>.). </a:t>
            </a:r>
            <a:endParaRPr lang="es-MX" sz="1900" dirty="0" smtClean="0">
              <a:latin typeface="Arial" panose="020B0604020202020204" pitchFamily="34" charset="0"/>
              <a:cs typeface="Arial" panose="020B0604020202020204" pitchFamily="34" charset="0"/>
            </a:endParaRPr>
          </a:p>
          <a:p>
            <a:pPr algn="just"/>
            <a:r>
              <a:rPr lang="es-MX" sz="1900" dirty="0" smtClean="0">
                <a:solidFill>
                  <a:schemeClr val="accent1">
                    <a:lumMod val="75000"/>
                  </a:schemeClr>
                </a:solidFill>
                <a:latin typeface="Arial" panose="020B0604020202020204" pitchFamily="34" charset="0"/>
                <a:cs typeface="Arial" panose="020B0604020202020204" pitchFamily="34" charset="0"/>
              </a:rPr>
              <a:t>Es importante que tengas en cuenta que todo lo que tu hijo piensa y siente debes tenerlo en cuenta, respetarlo y hacerlo valer. </a:t>
            </a:r>
          </a:p>
          <a:p>
            <a:pPr algn="just"/>
            <a:r>
              <a:rPr lang="es-MX" sz="1900" dirty="0" smtClean="0">
                <a:latin typeface="Arial" panose="020B0604020202020204" pitchFamily="34" charset="0"/>
                <a:cs typeface="Arial" panose="020B0604020202020204" pitchFamily="34" charset="0"/>
              </a:rPr>
              <a:t>Es importante para que crezca con una autoestima fuerte y para que sienta que es importante.</a:t>
            </a:r>
          </a:p>
          <a:p>
            <a:pPr algn="just"/>
            <a:endParaRPr lang="es-MX" dirty="0"/>
          </a:p>
        </p:txBody>
      </p:sp>
      <p:pic>
        <p:nvPicPr>
          <p:cNvPr id="4102" name="Picture 6" descr="Cómo validar las emociones de los niños y las niñ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6517" y="2234943"/>
            <a:ext cx="3666541" cy="19249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436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Atiende a su autoestima</a:t>
            </a:r>
            <a:br>
              <a:rPr lang="es-MX" b="1" dirty="0"/>
            </a:br>
            <a:endParaRPr lang="es-MX" dirty="0"/>
          </a:p>
        </p:txBody>
      </p:sp>
      <p:sp>
        <p:nvSpPr>
          <p:cNvPr id="3" name="Marcador de contenido 2"/>
          <p:cNvSpPr>
            <a:spLocks noGrp="1"/>
          </p:cNvSpPr>
          <p:nvPr>
            <p:ph idx="1"/>
          </p:nvPr>
        </p:nvSpPr>
        <p:spPr>
          <a:xfrm>
            <a:off x="368241" y="1264276"/>
            <a:ext cx="6702260" cy="2756079"/>
          </a:xfrm>
        </p:spPr>
        <p:txBody>
          <a:bodyPr>
            <a:noAutofit/>
          </a:bodyPr>
          <a:lstStyle/>
          <a:p>
            <a:pPr algn="just"/>
            <a:r>
              <a:rPr lang="es-MX" dirty="0">
                <a:solidFill>
                  <a:schemeClr val="tx1"/>
                </a:solidFill>
                <a:latin typeface="Arial" panose="020B0604020202020204" pitchFamily="34" charset="0"/>
                <a:cs typeface="Arial" panose="020B0604020202020204" pitchFamily="34" charset="0"/>
              </a:rPr>
              <a:t>L</a:t>
            </a:r>
            <a:r>
              <a:rPr lang="es-MX" dirty="0" smtClean="0">
                <a:solidFill>
                  <a:schemeClr val="tx1"/>
                </a:solidFill>
                <a:latin typeface="Arial" panose="020B0604020202020204" pitchFamily="34" charset="0"/>
                <a:cs typeface="Arial" panose="020B0604020202020204" pitchFamily="34" charset="0"/>
              </a:rPr>
              <a:t>a </a:t>
            </a:r>
            <a:r>
              <a:rPr lang="es-MX" dirty="0">
                <a:solidFill>
                  <a:schemeClr val="tx1"/>
                </a:solidFill>
                <a:latin typeface="Arial" panose="020B0604020202020204" pitchFamily="34" charset="0"/>
                <a:cs typeface="Arial" panose="020B0604020202020204" pitchFamily="34" charset="0"/>
              </a:rPr>
              <a:t>autoestima es un aspecto esencial en la personalidad del niño, que está desarrollándose durante toda la infancia. Si una persona se acepta, será capaz de avanzar y madurar y seguir realizándose personalmente.</a:t>
            </a:r>
          </a:p>
          <a:p>
            <a:pPr algn="just"/>
            <a:r>
              <a:rPr lang="es-MX" dirty="0">
                <a:solidFill>
                  <a:schemeClr val="accent1">
                    <a:lumMod val="75000"/>
                  </a:schemeClr>
                </a:solidFill>
                <a:latin typeface="Arial" panose="020B0604020202020204" pitchFamily="34" charset="0"/>
                <a:cs typeface="Arial" panose="020B0604020202020204" pitchFamily="34" charset="0"/>
              </a:rPr>
              <a:t>El niño y el adulto que será necesita tener una autoestima positiva y un buen concepto de sí mismo, lo que le permitirá superar los obstáculos que encontrará en la vida y solucionar conflictos</a:t>
            </a:r>
            <a:r>
              <a:rPr lang="es-MX" dirty="0" smtClean="0">
                <a:solidFill>
                  <a:schemeClr val="accent1">
                    <a:lumMod val="75000"/>
                  </a:schemeClr>
                </a:solidFill>
                <a:latin typeface="Arial" panose="020B0604020202020204" pitchFamily="34" charset="0"/>
                <a:cs typeface="Arial" panose="020B0604020202020204" pitchFamily="34" charset="0"/>
              </a:rPr>
              <a:t>.</a:t>
            </a:r>
            <a:endParaRPr lang="es-MX" dirty="0">
              <a:solidFill>
                <a:schemeClr val="accent1">
                  <a:lumMod val="75000"/>
                </a:schemeClr>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5973" y="506569"/>
            <a:ext cx="3796881" cy="2847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CuadroTexto 8"/>
          <p:cNvSpPr txBox="1"/>
          <p:nvPr/>
        </p:nvSpPr>
        <p:spPr>
          <a:xfrm>
            <a:off x="368241" y="3891705"/>
            <a:ext cx="10135673" cy="2862322"/>
          </a:xfrm>
          <a:prstGeom prst="rect">
            <a:avLst/>
          </a:prstGeom>
          <a:noFill/>
        </p:spPr>
        <p:txBody>
          <a:bodyPr wrap="square" rtlCol="0">
            <a:spAutoFit/>
          </a:bodyPr>
          <a:lstStyle/>
          <a:p>
            <a:pPr marL="342900" indent="-342900" algn="just">
              <a:buFont typeface="Wingdings" panose="05000000000000000000" pitchFamily="2" charset="2"/>
              <a:buChar char="ü"/>
            </a:pPr>
            <a:r>
              <a:rPr lang="es-MX" dirty="0">
                <a:latin typeface="Arial" panose="020B0604020202020204" pitchFamily="34" charset="0"/>
                <a:cs typeface="Arial" panose="020B0604020202020204" pitchFamily="34" charset="0"/>
              </a:rPr>
              <a:t>La autoestima es la apreciación de la propia valía personal. Y la autoestima del niño se forma a partir de las experiencias que vive también con sus padres</a:t>
            </a:r>
            <a:r>
              <a:rPr lang="es-MX" dirty="0" smtClean="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ü"/>
            </a:pPr>
            <a:endParaRPr lang="es-MX"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s-MX" dirty="0">
                <a:solidFill>
                  <a:schemeClr val="accent1">
                    <a:lumMod val="75000"/>
                  </a:schemeClr>
                </a:solidFill>
                <a:latin typeface="Arial" panose="020B0604020202020204" pitchFamily="34" charset="0"/>
                <a:cs typeface="Arial" panose="020B0604020202020204" pitchFamily="34" charset="0"/>
              </a:rPr>
              <a:t>Mostrarle que es importante y que aprenda a aceptarse tal y como es, es una buena manera de desarrollar una autoestima positiva</a:t>
            </a:r>
            <a:r>
              <a:rPr lang="es-MX" dirty="0" smtClean="0">
                <a:solidFill>
                  <a:schemeClr val="accent1">
                    <a:lumMod val="75000"/>
                  </a:schemeClr>
                </a:solidFill>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ü"/>
            </a:pPr>
            <a:endParaRPr lang="es-MX" dirty="0">
              <a:solidFill>
                <a:schemeClr val="accent1">
                  <a:lumMod val="75000"/>
                </a:schemeClr>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s-MX" dirty="0">
                <a:latin typeface="Arial" panose="020B0604020202020204" pitchFamily="34" charset="0"/>
                <a:cs typeface="Arial" panose="020B0604020202020204" pitchFamily="34" charset="0"/>
              </a:rPr>
              <a:t>Si la persona siente y percibe que los demás le aceptan, le quieren y le consideran importante, se sentirá competente, seguro y con buena autoestima.</a:t>
            </a:r>
          </a:p>
          <a:p>
            <a:endParaRPr lang="es-MX" dirty="0"/>
          </a:p>
          <a:p>
            <a:endParaRPr lang="es-MX" dirty="0"/>
          </a:p>
        </p:txBody>
      </p:sp>
    </p:spTree>
    <p:extLst>
      <p:ext uri="{BB962C8B-B14F-4D97-AF65-F5344CB8AC3E}">
        <p14:creationId xmlns:p14="http://schemas.microsoft.com/office/powerpoint/2010/main" val="4032022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just"/>
            <a:r>
              <a:rPr lang="es-MX" b="1" dirty="0"/>
              <a:t>Ayúdale a descubrir sus fortalezas y debilidades</a:t>
            </a:r>
            <a:br>
              <a:rPr lang="es-MX" b="1" dirty="0"/>
            </a:br>
            <a:endParaRPr lang="es-MX" dirty="0"/>
          </a:p>
        </p:txBody>
      </p:sp>
      <p:sp>
        <p:nvSpPr>
          <p:cNvPr id="3" name="Marcador de contenido 2"/>
          <p:cNvSpPr>
            <a:spLocks noGrp="1"/>
          </p:cNvSpPr>
          <p:nvPr>
            <p:ph idx="1"/>
          </p:nvPr>
        </p:nvSpPr>
        <p:spPr>
          <a:xfrm>
            <a:off x="677334" y="1930400"/>
            <a:ext cx="7256052" cy="3880773"/>
          </a:xfrm>
        </p:spPr>
        <p:txBody>
          <a:bodyPr>
            <a:noAutofit/>
          </a:bodyPr>
          <a:lstStyle/>
          <a:p>
            <a:pPr algn="just"/>
            <a:r>
              <a:rPr lang="es-MX" dirty="0">
                <a:latin typeface="Arial" panose="020B0604020202020204" pitchFamily="34" charset="0"/>
                <a:cs typeface="Arial" panose="020B0604020202020204" pitchFamily="34" charset="0"/>
              </a:rPr>
              <a:t>Conocer las propias fortalezas y debilidades es también un aspecto esencial de la conciencia de uno mismo.</a:t>
            </a:r>
          </a:p>
          <a:p>
            <a:pPr algn="just"/>
            <a:r>
              <a:rPr lang="es-MX" dirty="0">
                <a:solidFill>
                  <a:schemeClr val="accent1">
                    <a:lumMod val="75000"/>
                  </a:schemeClr>
                </a:solidFill>
                <a:latin typeface="Arial" panose="020B0604020202020204" pitchFamily="34" charset="0"/>
                <a:cs typeface="Arial" panose="020B0604020202020204" pitchFamily="34" charset="0"/>
              </a:rPr>
              <a:t>Cuando uno conoce cuáles son sus fortalezas y sus debilidades se siente más seguro de su mismo, de sus habilidades y de sus capacidades. Sabe hasta dónde puede llegar, qué puede esperar y qué debe mejorar.</a:t>
            </a:r>
          </a:p>
          <a:p>
            <a:pPr algn="just"/>
            <a:r>
              <a:rPr lang="es-MX" dirty="0">
                <a:latin typeface="Arial" panose="020B0604020202020204" pitchFamily="34" charset="0"/>
                <a:cs typeface="Arial" panose="020B0604020202020204" pitchFamily="34" charset="0"/>
              </a:rPr>
              <a:t>Hay que enseñar a nuestro hijo que todos tenemos aspectos positivos y debilidades y que eso no nos hace mejores ni peores que los demás. No tenemos por qué ser buenos en todo y tampoco nuestros errores ni nuestras debilidades nos definen como personas.</a:t>
            </a:r>
          </a:p>
          <a:p>
            <a:pPr algn="just"/>
            <a:r>
              <a:rPr lang="es-MX" dirty="0">
                <a:solidFill>
                  <a:schemeClr val="accent1">
                    <a:lumMod val="75000"/>
                  </a:schemeClr>
                </a:solidFill>
                <a:latin typeface="Arial" panose="020B0604020202020204" pitchFamily="34" charset="0"/>
                <a:cs typeface="Arial" panose="020B0604020202020204" pitchFamily="34" charset="0"/>
              </a:rPr>
              <a:t>Ayudar a tu hijo a detectar sus fortalezas y debilidades le ayudará a reconocer cuándo necesita ayuda, cómo puede afrontar las dificultades, cuándo puede dar lo mejor de sí mismo y estarás contribuyendo a su desarrollo personal.</a:t>
            </a:r>
          </a:p>
          <a:p>
            <a:endParaRPr lang="es-MX" dirty="0">
              <a:latin typeface="Arial" panose="020B0604020202020204" pitchFamily="34" charset="0"/>
              <a:cs typeface="Arial" panose="020B0604020202020204" pitchFamily="34" charset="0"/>
            </a:endParaRPr>
          </a:p>
        </p:txBody>
      </p:sp>
      <p:pic>
        <p:nvPicPr>
          <p:cNvPr id="11266" name="Picture 2" descr="Juegos para fomentar la autoestima en los ni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7177" y="2160589"/>
            <a:ext cx="3047955" cy="30479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397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b="1" dirty="0"/>
              <a:t>Trabaja el autocontrol y la adaptabilidad</a:t>
            </a:r>
            <a:br>
              <a:rPr lang="es-MX" b="1" dirty="0"/>
            </a:br>
            <a:endParaRPr lang="es-MX" dirty="0"/>
          </a:p>
        </p:txBody>
      </p:sp>
      <p:sp>
        <p:nvSpPr>
          <p:cNvPr id="3" name="Marcador de contenido 2"/>
          <p:cNvSpPr>
            <a:spLocks noGrp="1"/>
          </p:cNvSpPr>
          <p:nvPr>
            <p:ph idx="1"/>
          </p:nvPr>
        </p:nvSpPr>
        <p:spPr>
          <a:xfrm>
            <a:off x="677334" y="1426493"/>
            <a:ext cx="6805291" cy="2462927"/>
          </a:xfrm>
        </p:spPr>
        <p:txBody>
          <a:bodyPr>
            <a:normAutofit lnSpcReduction="10000"/>
          </a:bodyPr>
          <a:lstStyle/>
          <a:p>
            <a:pPr algn="just"/>
            <a:r>
              <a:rPr lang="es-MX" dirty="0" smtClean="0"/>
              <a:t>El </a:t>
            </a:r>
            <a:r>
              <a:rPr lang="es-MX" dirty="0"/>
              <a:t>autocontrol y la automotivación forman parte de la inteligencia intrapersonal que ya nombró Gardner.</a:t>
            </a:r>
          </a:p>
          <a:p>
            <a:pPr algn="just"/>
            <a:r>
              <a:rPr lang="es-MX" dirty="0">
                <a:solidFill>
                  <a:schemeClr val="accent1">
                    <a:lumMod val="75000"/>
                  </a:schemeClr>
                </a:solidFill>
              </a:rPr>
              <a:t>El autocontrol forma parte de la autogestión, de saber gestionar adecuadamente las propias emociones.</a:t>
            </a:r>
          </a:p>
          <a:p>
            <a:pPr algn="just"/>
            <a:r>
              <a:rPr lang="es-MX" dirty="0"/>
              <a:t>Tener autocontrol no </a:t>
            </a:r>
            <a:r>
              <a:rPr lang="es-MX" dirty="0" smtClean="0"/>
              <a:t>significa </a:t>
            </a:r>
            <a:r>
              <a:rPr lang="es-MX" dirty="0"/>
              <a:t>reprimir o negar las emociones ni que tu hijo no las exprese. </a:t>
            </a:r>
            <a:endParaRPr lang="es-MX" dirty="0" smtClean="0"/>
          </a:p>
          <a:p>
            <a:pPr algn="just"/>
            <a:r>
              <a:rPr lang="es-MX" dirty="0" smtClean="0">
                <a:solidFill>
                  <a:schemeClr val="accent1">
                    <a:lumMod val="75000"/>
                  </a:schemeClr>
                </a:solidFill>
              </a:rPr>
              <a:t>La </a:t>
            </a:r>
            <a:r>
              <a:rPr lang="es-MX" dirty="0">
                <a:solidFill>
                  <a:schemeClr val="accent1">
                    <a:lumMod val="75000"/>
                  </a:schemeClr>
                </a:solidFill>
              </a:rPr>
              <a:t>gestión adecuada de las emociones es un aprendizaje que requiere tiempo y esfuerzo.</a:t>
            </a:r>
          </a:p>
          <a:p>
            <a:endParaRPr lang="es-MX" dirty="0"/>
          </a:p>
        </p:txBody>
      </p:sp>
      <p:pic>
        <p:nvPicPr>
          <p:cNvPr id="12290" name="Picture 2" descr="10 técnicas para fomentar el autocontrol en los niños - ARTE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871" y="1276477"/>
            <a:ext cx="3756293" cy="25054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677334" y="4075314"/>
            <a:ext cx="9780311" cy="2031325"/>
          </a:xfrm>
          <a:prstGeom prst="rect">
            <a:avLst/>
          </a:prstGeom>
          <a:noFill/>
        </p:spPr>
        <p:txBody>
          <a:bodyPr wrap="square" rtlCol="0">
            <a:spAutoFit/>
          </a:bodyPr>
          <a:lstStyle/>
          <a:p>
            <a:pPr marL="342900" indent="-342900" algn="just">
              <a:buFont typeface="Wingdings" panose="05000000000000000000" pitchFamily="2" charset="2"/>
              <a:buChar char="ü"/>
            </a:pPr>
            <a:r>
              <a:rPr lang="es-MX" dirty="0"/>
              <a:t>En primer lugar, el niño debe reconocer las emociones que tiene, y si no es capaz de hacerlo, difícilmente podrá gestionarlo de manera adecuada</a:t>
            </a:r>
            <a:r>
              <a:rPr lang="es-MX" dirty="0" smtClean="0"/>
              <a:t>.</a:t>
            </a:r>
          </a:p>
          <a:p>
            <a:pPr algn="just"/>
            <a:endParaRPr lang="es-MX" dirty="0">
              <a:solidFill>
                <a:schemeClr val="accent1">
                  <a:lumMod val="75000"/>
                </a:schemeClr>
              </a:solidFill>
            </a:endParaRPr>
          </a:p>
          <a:p>
            <a:pPr marL="342900" indent="-342900" algn="just">
              <a:buFont typeface="Wingdings" panose="05000000000000000000" pitchFamily="2" charset="2"/>
              <a:buChar char="ü"/>
            </a:pPr>
            <a:r>
              <a:rPr lang="es-MX" dirty="0" smtClean="0">
                <a:solidFill>
                  <a:schemeClr val="accent1">
                    <a:lumMod val="75000"/>
                  </a:schemeClr>
                </a:solidFill>
              </a:rPr>
              <a:t>Tener </a:t>
            </a:r>
            <a:r>
              <a:rPr lang="es-MX" dirty="0">
                <a:solidFill>
                  <a:schemeClr val="accent1">
                    <a:lumMod val="75000"/>
                  </a:schemeClr>
                </a:solidFill>
              </a:rPr>
              <a:t>autocontrol significa comprender la emoción y transformar la emoción en nuestro beneficio. Requiere que la persona sea flexible, esté abierta a nuevos enfoques y adapte nuevas perspectivas en la solución de problemas.</a:t>
            </a:r>
          </a:p>
          <a:p>
            <a:endParaRPr lang="es-MX" dirty="0"/>
          </a:p>
        </p:txBody>
      </p:sp>
    </p:spTree>
    <p:extLst>
      <p:ext uri="{BB962C8B-B14F-4D97-AF65-F5344CB8AC3E}">
        <p14:creationId xmlns:p14="http://schemas.microsoft.com/office/powerpoint/2010/main" val="1586467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8855" y="609600"/>
            <a:ext cx="2645415" cy="1320800"/>
          </a:xfrm>
        </p:spPr>
        <p:txBody>
          <a:bodyPr>
            <a:normAutofit fontScale="90000"/>
          </a:bodyPr>
          <a:lstStyle/>
          <a:p>
            <a:pPr algn="ctr"/>
            <a:r>
              <a:rPr lang="es-MX" b="1" dirty="0"/>
              <a:t>Trabaja </a:t>
            </a:r>
            <a:r>
              <a:rPr lang="es-MX" b="1" dirty="0" smtClean="0"/>
              <a:t>la</a:t>
            </a:r>
            <a:br>
              <a:rPr lang="es-MX" b="1" dirty="0" smtClean="0"/>
            </a:br>
            <a:r>
              <a:rPr lang="es-MX" b="1" dirty="0" smtClean="0"/>
              <a:t> </a:t>
            </a:r>
            <a:r>
              <a:rPr lang="es-MX" b="1" dirty="0"/>
              <a:t>motivación</a:t>
            </a:r>
            <a:br>
              <a:rPr lang="es-MX" b="1" dirty="0"/>
            </a:br>
            <a:endParaRPr lang="es-MX" dirty="0"/>
          </a:p>
        </p:txBody>
      </p:sp>
      <p:sp>
        <p:nvSpPr>
          <p:cNvPr id="3" name="Marcador de contenido 2"/>
          <p:cNvSpPr>
            <a:spLocks noGrp="1"/>
          </p:cNvSpPr>
          <p:nvPr>
            <p:ph idx="1"/>
          </p:nvPr>
        </p:nvSpPr>
        <p:spPr>
          <a:xfrm>
            <a:off x="909154" y="2471889"/>
            <a:ext cx="8596668" cy="3880773"/>
          </a:xfrm>
        </p:spPr>
        <p:txBody>
          <a:bodyPr/>
          <a:lstStyle/>
          <a:p>
            <a:pPr algn="just"/>
            <a:r>
              <a:rPr lang="es-MX" dirty="0" smtClean="0"/>
              <a:t>Tener </a:t>
            </a:r>
            <a:r>
              <a:rPr lang="es-MX" dirty="0"/>
              <a:t>automotivación es capacitarse emocionalmente para mantener un comportamiento orientado a los objetivos. </a:t>
            </a:r>
            <a:endParaRPr lang="es-MX" dirty="0" smtClean="0"/>
          </a:p>
          <a:p>
            <a:pPr algn="just"/>
            <a:r>
              <a:rPr lang="es-MX" dirty="0" smtClean="0">
                <a:solidFill>
                  <a:schemeClr val="accent1">
                    <a:lumMod val="75000"/>
                  </a:schemeClr>
                </a:solidFill>
              </a:rPr>
              <a:t>Se </a:t>
            </a:r>
            <a:r>
              <a:rPr lang="es-MX" dirty="0">
                <a:solidFill>
                  <a:schemeClr val="accent1">
                    <a:lumMod val="75000"/>
                  </a:schemeClr>
                </a:solidFill>
              </a:rPr>
              <a:t>trata de que el niño tenga en mente la meta y recuerde las recompensas que logrará.</a:t>
            </a:r>
          </a:p>
          <a:p>
            <a:pPr algn="just"/>
            <a:r>
              <a:rPr lang="es-MX" dirty="0"/>
              <a:t>T</a:t>
            </a:r>
            <a:r>
              <a:rPr lang="es-MX" dirty="0" smtClean="0"/>
              <a:t>rabajar </a:t>
            </a:r>
            <a:r>
              <a:rPr lang="es-MX" dirty="0"/>
              <a:t>en los niños la persistencia, el hecho de no desalentarse, de ser aplicados, de conseguir a pesar de los errores, etc.</a:t>
            </a:r>
          </a:p>
          <a:p>
            <a:pPr algn="just"/>
            <a:r>
              <a:rPr lang="es-MX" dirty="0">
                <a:solidFill>
                  <a:schemeClr val="accent1">
                    <a:lumMod val="75000"/>
                  </a:schemeClr>
                </a:solidFill>
              </a:rPr>
              <a:t>La motivación ayudará a tu hijo a conseguir las metas que se proponga en la vida. Para ello, ayúdales a valorar el esfuerzo, a fijarse metas realistas y específicas y a evitar que posterguen las tareas que deben realizar.</a:t>
            </a:r>
          </a:p>
          <a:p>
            <a:endParaRPr lang="es-MX" dirty="0"/>
          </a:p>
        </p:txBody>
      </p:sp>
      <p:pic>
        <p:nvPicPr>
          <p:cNvPr id="13314" name="Picture 2" descr="Cómo motivar a los niños? | Club Famil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741" y="344868"/>
            <a:ext cx="5295062" cy="1850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586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4319669" cy="1320800"/>
          </a:xfrm>
        </p:spPr>
        <p:txBody>
          <a:bodyPr>
            <a:normAutofit fontScale="90000"/>
          </a:bodyPr>
          <a:lstStyle/>
          <a:p>
            <a:pPr algn="ctr"/>
            <a:r>
              <a:rPr lang="es-MX" b="1" dirty="0"/>
              <a:t>Ayúdale a desarrollar </a:t>
            </a:r>
            <a:r>
              <a:rPr lang="es-MX" b="1" dirty="0" smtClean="0"/>
              <a:t/>
            </a:r>
            <a:br>
              <a:rPr lang="es-MX" b="1" dirty="0" smtClean="0"/>
            </a:br>
            <a:r>
              <a:rPr lang="es-MX" b="1" dirty="0" smtClean="0"/>
              <a:t>la </a:t>
            </a:r>
            <a:r>
              <a:rPr lang="es-MX" b="1" dirty="0"/>
              <a:t>empatía</a:t>
            </a:r>
            <a:br>
              <a:rPr lang="es-MX" b="1" dirty="0"/>
            </a:br>
            <a:endParaRPr lang="es-MX" dirty="0"/>
          </a:p>
        </p:txBody>
      </p:sp>
      <p:sp>
        <p:nvSpPr>
          <p:cNvPr id="3" name="Marcador de contenido 2"/>
          <p:cNvSpPr>
            <a:spLocks noGrp="1"/>
          </p:cNvSpPr>
          <p:nvPr>
            <p:ph idx="1"/>
          </p:nvPr>
        </p:nvSpPr>
        <p:spPr>
          <a:xfrm>
            <a:off x="403537" y="2977227"/>
            <a:ext cx="9475641" cy="3880773"/>
          </a:xfrm>
        </p:spPr>
        <p:txBody>
          <a:bodyPr/>
          <a:lstStyle/>
          <a:p>
            <a:pPr algn="just"/>
            <a:r>
              <a:rPr lang="es-MX" dirty="0" smtClean="0">
                <a:latin typeface="Arial" panose="020B0604020202020204" pitchFamily="34" charset="0"/>
                <a:cs typeface="Arial" panose="020B0604020202020204" pitchFamily="34" charset="0"/>
              </a:rPr>
              <a:t>La </a:t>
            </a:r>
            <a:r>
              <a:rPr lang="es-MX" dirty="0">
                <a:latin typeface="Arial" panose="020B0604020202020204" pitchFamily="34" charset="0"/>
                <a:cs typeface="Arial" panose="020B0604020202020204" pitchFamily="34" charset="0"/>
              </a:rPr>
              <a:t>empatía ayuda al niño a comprender a los demás, a ponerse en su lugar, a comprender sus estados de ánimo y también los estados psicológicos o motivacionales</a:t>
            </a:r>
            <a:r>
              <a:rPr lang="es-MX" dirty="0" smtClean="0">
                <a:latin typeface="Arial" panose="020B0604020202020204" pitchFamily="34" charset="0"/>
                <a:cs typeface="Arial" panose="020B0604020202020204" pitchFamily="34" charset="0"/>
              </a:rPr>
              <a:t>.</a:t>
            </a:r>
          </a:p>
          <a:p>
            <a:pPr algn="just"/>
            <a:r>
              <a:rPr lang="es-MX" dirty="0">
                <a:solidFill>
                  <a:schemeClr val="accent1">
                    <a:lumMod val="75000"/>
                  </a:schemeClr>
                </a:solidFill>
                <a:latin typeface="Arial" panose="020B0604020202020204" pitchFamily="34" charset="0"/>
                <a:cs typeface="Arial" panose="020B0604020202020204" pitchFamily="34" charset="0"/>
              </a:rPr>
              <a:t>Para poder reconocer los estados emocionales ajenos necesitamos ser comprensivos, sensibles, tener destrezas perceptivas y la capacidad de adoptar distintos papeles</a:t>
            </a:r>
            <a:r>
              <a:rPr lang="es-MX" dirty="0" smtClean="0">
                <a:solidFill>
                  <a:schemeClr val="accent1">
                    <a:lumMod val="75000"/>
                  </a:schemeClr>
                </a:solidFill>
                <a:latin typeface="Arial" panose="020B0604020202020204" pitchFamily="34" charset="0"/>
                <a:cs typeface="Arial" panose="020B0604020202020204" pitchFamily="34" charset="0"/>
              </a:rPr>
              <a:t>.</a:t>
            </a:r>
          </a:p>
          <a:p>
            <a:pPr algn="just"/>
            <a:r>
              <a:rPr lang="es-MX" dirty="0">
                <a:latin typeface="Arial" panose="020B0604020202020204" pitchFamily="34" charset="0"/>
                <a:cs typeface="Arial" panose="020B0604020202020204" pitchFamily="34" charset="0"/>
              </a:rPr>
              <a:t>Desarrollar la empatía es algo imprescindible para ser inteligente emocionalmente, dado que es el punto del que parten relaciones sociales satisfactorias con nuestros pares.</a:t>
            </a:r>
          </a:p>
          <a:p>
            <a:endParaRPr lang="es-MX" dirty="0"/>
          </a:p>
        </p:txBody>
      </p:sp>
      <p:pic>
        <p:nvPicPr>
          <p:cNvPr id="14338" name="Picture 2" descr="Cómo desarrollar la empatía en los ni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358" y="209969"/>
            <a:ext cx="4593465" cy="21200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335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Comunícate con él</a:t>
            </a:r>
            <a:br>
              <a:rPr lang="es-MX" b="1" dirty="0"/>
            </a:br>
            <a:endParaRPr lang="es-MX" dirty="0"/>
          </a:p>
        </p:txBody>
      </p:sp>
      <p:sp>
        <p:nvSpPr>
          <p:cNvPr id="3" name="Marcador de contenido 2"/>
          <p:cNvSpPr>
            <a:spLocks noGrp="1"/>
          </p:cNvSpPr>
          <p:nvPr>
            <p:ph idx="1"/>
          </p:nvPr>
        </p:nvSpPr>
        <p:spPr>
          <a:xfrm>
            <a:off x="460375" y="1735586"/>
            <a:ext cx="7616660" cy="3880773"/>
          </a:xfrm>
        </p:spPr>
        <p:txBody>
          <a:bodyPr>
            <a:normAutofit fontScale="85000" lnSpcReduction="20000"/>
          </a:bodyPr>
          <a:lstStyle/>
          <a:p>
            <a:pPr algn="just"/>
            <a:r>
              <a:rPr lang="es-MX" sz="1900" dirty="0"/>
              <a:t>Las competencias comunicativas en los niños también tienen un papel importante en su competencia social, y por tanto, en la inteligencia emocional.</a:t>
            </a:r>
          </a:p>
          <a:p>
            <a:pPr algn="just"/>
            <a:r>
              <a:rPr lang="es-MX" sz="1900" dirty="0">
                <a:solidFill>
                  <a:schemeClr val="accent1">
                    <a:lumMod val="75000"/>
                  </a:schemeClr>
                </a:solidFill>
              </a:rPr>
              <a:t>Dentro de la comunicación hacemos referencia a las habilidades básicas no verbales (por ejemplo, contacto ocular o gestos), a la competencia en conversaciones o las habilidades lingüísticas.</a:t>
            </a:r>
          </a:p>
          <a:p>
            <a:pPr algn="just"/>
            <a:r>
              <a:rPr lang="es-MX" sz="1900" dirty="0"/>
              <a:t>Comunicarte con tu hijo también es importante porque te ayudará a conectar y a exteriorizar los </a:t>
            </a:r>
            <a:r>
              <a:rPr lang="es-MX" sz="1900" dirty="0">
                <a:hlinkClick r:id="rId2" tooltip="sentimientos"/>
              </a:rPr>
              <a:t>sentimientos</a:t>
            </a:r>
            <a:r>
              <a:rPr lang="es-MX" sz="1900" dirty="0"/>
              <a:t>, a detectar las emociones que les paralizan, que les bloquean o que les importan.</a:t>
            </a:r>
          </a:p>
          <a:p>
            <a:pPr algn="just"/>
            <a:r>
              <a:rPr lang="es-MX" sz="1900" dirty="0">
                <a:solidFill>
                  <a:schemeClr val="accent1">
                    <a:lumMod val="75000"/>
                  </a:schemeClr>
                </a:solidFill>
              </a:rPr>
              <a:t>Para conseguir que el niño aprenda a manejar adecuadamente sus emociones es necesario que padres y educadores cuenten con información para manejar sus estados emocionales y faciliten el aprendizaje a los niños.</a:t>
            </a:r>
          </a:p>
          <a:p>
            <a:pPr algn="just"/>
            <a:r>
              <a:rPr lang="es-MX" sz="1900" dirty="0"/>
              <a:t>También es importante que le dejes hablar, y algunos trucos que puedes utilizar para comunicarte adecuadamente con él es utilizar mensajes que reflejen sentimientos.</a:t>
            </a:r>
          </a:p>
          <a:p>
            <a:endParaRPr lang="es-MX" dirty="0"/>
          </a:p>
        </p:txBody>
      </p:sp>
      <p:sp>
        <p:nvSpPr>
          <p:cNvPr id="4" name="AutoShape 2" descr="7 consejos para favorecer la comunicación, lenguaje y habla de los niños |  Sonríe Mam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6388" name="Picture 4" descr="7 consejos para favorecer la comunicación, lenguaje y habla de los niños |  Sonríe Mam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2042" y="872849"/>
            <a:ext cx="2817696" cy="21151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390" name="Picture 6" descr="Cómo mejorar la comunicación con los niños de 0 a 6 añ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5387" y="3675972"/>
            <a:ext cx="3080865" cy="19805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123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Trabaja las habilidades sociales</a:t>
            </a:r>
            <a:br>
              <a:rPr lang="es-MX" b="1" dirty="0"/>
            </a:br>
            <a:endParaRPr lang="es-MX" dirty="0"/>
          </a:p>
        </p:txBody>
      </p:sp>
      <p:sp>
        <p:nvSpPr>
          <p:cNvPr id="3" name="Marcador de contenido 2"/>
          <p:cNvSpPr>
            <a:spLocks noGrp="1"/>
          </p:cNvSpPr>
          <p:nvPr>
            <p:ph idx="1"/>
          </p:nvPr>
        </p:nvSpPr>
        <p:spPr>
          <a:xfrm>
            <a:off x="677334" y="1773984"/>
            <a:ext cx="7320446" cy="1342703"/>
          </a:xfrm>
        </p:spPr>
        <p:txBody>
          <a:bodyPr>
            <a:normAutofit/>
          </a:bodyPr>
          <a:lstStyle/>
          <a:p>
            <a:pPr algn="just"/>
            <a:r>
              <a:rPr lang="es-MX" dirty="0" smtClean="0"/>
              <a:t>Son </a:t>
            </a:r>
            <a:r>
              <a:rPr lang="es-MX" dirty="0"/>
              <a:t>el conjunto de conductas que emite un sujeto dentro de una relación interpersonal donde es capaz de expresar sus emociones, deseos y opiniones, teniendo en cuenta a los demás y resolviendo problemas inmediatos y previniendo problemas futuros.</a:t>
            </a:r>
          </a:p>
          <a:p>
            <a:endParaRPr lang="es-MX" dirty="0"/>
          </a:p>
        </p:txBody>
      </p:sp>
      <p:pic>
        <p:nvPicPr>
          <p:cNvPr id="17410" name="Picture 2" descr="Como trabajar las habilidades sociales en ni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8575" y="883394"/>
            <a:ext cx="3731275" cy="20940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677334" y="3387144"/>
            <a:ext cx="10011730" cy="2862322"/>
          </a:xfrm>
          <a:prstGeom prst="rect">
            <a:avLst/>
          </a:prstGeom>
          <a:noFill/>
        </p:spPr>
        <p:txBody>
          <a:bodyPr wrap="square" rtlCol="0">
            <a:spAutoFit/>
          </a:bodyPr>
          <a:lstStyle/>
          <a:p>
            <a:pPr marL="285750" indent="-285750" algn="just">
              <a:buFont typeface="Wingdings" panose="05000000000000000000" pitchFamily="2" charset="2"/>
              <a:buChar char="ü"/>
            </a:pPr>
            <a:r>
              <a:rPr lang="es-MX" dirty="0">
                <a:solidFill>
                  <a:schemeClr val="accent1">
                    <a:lumMod val="75000"/>
                  </a:schemeClr>
                </a:solidFill>
              </a:rPr>
              <a:t>La interacción con otras personas es primordial en el desarrollo de la persona y condiciona su proceso de socialización. </a:t>
            </a:r>
            <a:endParaRPr lang="es-MX" dirty="0" smtClean="0">
              <a:solidFill>
                <a:schemeClr val="accent1">
                  <a:lumMod val="75000"/>
                </a:schemeClr>
              </a:solidFill>
            </a:endParaRPr>
          </a:p>
          <a:p>
            <a:pPr marL="285750" indent="-285750" algn="just">
              <a:buFont typeface="Wingdings" panose="05000000000000000000" pitchFamily="2" charset="2"/>
              <a:buChar char="ü"/>
            </a:pPr>
            <a:r>
              <a:rPr lang="es-MX" dirty="0" smtClean="0"/>
              <a:t>Las </a:t>
            </a:r>
            <a:r>
              <a:rPr lang="es-MX" dirty="0"/>
              <a:t>habilidades sociales pueden ir de conductas simples a complejas: saludar, expresar opiniones, hacer amigos.</a:t>
            </a:r>
          </a:p>
          <a:p>
            <a:pPr marL="285750" indent="-285750" algn="just">
              <a:buFont typeface="Wingdings" panose="05000000000000000000" pitchFamily="2" charset="2"/>
              <a:buChar char="ü"/>
            </a:pPr>
            <a:r>
              <a:rPr lang="es-MX" dirty="0">
                <a:solidFill>
                  <a:schemeClr val="accent1">
                    <a:lumMod val="75000"/>
                  </a:schemeClr>
                </a:solidFill>
              </a:rPr>
              <a:t>Para ello, ofrece un modelo adecuado de habilidades sociales, el niño aprenderá con el ejemplo cuando ve en sus padres manifestaciones de cortesía, de respeto, de solidaridad hacia otras personas.</a:t>
            </a:r>
          </a:p>
          <a:p>
            <a:pPr marL="285750" indent="-285750" algn="just">
              <a:buFont typeface="Wingdings" panose="05000000000000000000" pitchFamily="2" charset="2"/>
              <a:buChar char="ü"/>
            </a:pPr>
            <a:r>
              <a:rPr lang="es-MX" dirty="0"/>
              <a:t>Además, valora los aspectos positivos y refuerza a tu hijo y proporciónale ocasiones donde pueda relacionarse con situaciones sociales.</a:t>
            </a:r>
          </a:p>
          <a:p>
            <a:endParaRPr lang="es-MX" dirty="0"/>
          </a:p>
        </p:txBody>
      </p:sp>
    </p:spTree>
    <p:extLst>
      <p:ext uri="{BB962C8B-B14F-4D97-AF65-F5344CB8AC3E}">
        <p14:creationId xmlns:p14="http://schemas.microsoft.com/office/powerpoint/2010/main" val="2962165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algn="just"/>
            <a:r>
              <a:rPr lang="es-MX" dirty="0" smtClean="0">
                <a:latin typeface="Arial" panose="020B0604020202020204" pitchFamily="34" charset="0"/>
                <a:cs typeface="Arial" panose="020B0604020202020204" pitchFamily="34" charset="0"/>
              </a:rPr>
              <a:t>Estas aptitudes pueden aplicarse a diversos entornos, desde la vida cotidiana, el lugar de trabajo, el entorno escolar.  </a:t>
            </a:r>
          </a:p>
          <a:p>
            <a:pPr algn="just"/>
            <a:r>
              <a:rPr lang="es-MX" dirty="0" smtClean="0">
                <a:latin typeface="Arial" panose="020B0604020202020204" pitchFamily="34" charset="0"/>
                <a:cs typeface="Arial" panose="020B0604020202020204" pitchFamily="34" charset="0"/>
              </a:rPr>
              <a:t>Y pueden enseñarse en las aulas, al igual que las matemáticas, el inglés o cualquier otra aptitud o materia. </a:t>
            </a:r>
          </a:p>
          <a:p>
            <a:pPr algn="just"/>
            <a:r>
              <a:rPr lang="es-MX" dirty="0" smtClean="0">
                <a:latin typeface="Arial" panose="020B0604020202020204" pitchFamily="34" charset="0"/>
                <a:cs typeface="Arial" panose="020B0604020202020204" pitchFamily="34" charset="0"/>
              </a:rPr>
              <a:t>Los resultados de cientos de estudios controlados indican que la enseñanza de la Inteligencia Emocional mejora las aptitudes socioemocionales de los estudiantes, las actitudes hacia ellos mismos y hacia los demás, la conexión con la escuela, los resultados académicos y la conducta social positiva.</a:t>
            </a:r>
          </a:p>
          <a:p>
            <a:pPr algn="just"/>
            <a:r>
              <a:rPr lang="es-MX" dirty="0">
                <a:latin typeface="Arial" panose="020B0604020202020204" pitchFamily="34" charset="0"/>
                <a:cs typeface="Arial" panose="020B0604020202020204" pitchFamily="34" charset="0"/>
              </a:rPr>
              <a:t>R</a:t>
            </a:r>
            <a:r>
              <a:rPr lang="es-MX" dirty="0" smtClean="0">
                <a:latin typeface="Arial" panose="020B0604020202020204" pitchFamily="34" charset="0"/>
                <a:cs typeface="Arial" panose="020B0604020202020204" pitchFamily="34" charset="0"/>
              </a:rPr>
              <a:t>educen los problemas de conducta como las agresiones, el acoso, el consumo de drogas y la tasa de abandono escolar. </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2866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3920424" cy="1320800"/>
          </a:xfrm>
        </p:spPr>
        <p:txBody>
          <a:bodyPr>
            <a:normAutofit fontScale="90000"/>
          </a:bodyPr>
          <a:lstStyle/>
          <a:p>
            <a:pPr algn="ctr"/>
            <a:r>
              <a:rPr lang="es-MX" b="1" dirty="0"/>
              <a:t>Ayúdale a </a:t>
            </a:r>
            <a:r>
              <a:rPr lang="es-MX" b="1" dirty="0" smtClean="0"/>
              <a:t/>
            </a:r>
            <a:br>
              <a:rPr lang="es-MX" b="1" dirty="0" smtClean="0"/>
            </a:br>
            <a:r>
              <a:rPr lang="es-MX" b="1" dirty="0" smtClean="0"/>
              <a:t>resolver </a:t>
            </a:r>
            <a:r>
              <a:rPr lang="es-MX" b="1" dirty="0"/>
              <a:t>conflictos</a:t>
            </a:r>
            <a:br>
              <a:rPr lang="es-MX" b="1" dirty="0"/>
            </a:br>
            <a:endParaRPr lang="es-MX" dirty="0"/>
          </a:p>
        </p:txBody>
      </p:sp>
      <p:sp>
        <p:nvSpPr>
          <p:cNvPr id="3" name="Marcador de contenido 2"/>
          <p:cNvSpPr>
            <a:spLocks noGrp="1"/>
          </p:cNvSpPr>
          <p:nvPr>
            <p:ph idx="1"/>
          </p:nvPr>
        </p:nvSpPr>
        <p:spPr>
          <a:xfrm>
            <a:off x="303847" y="2276499"/>
            <a:ext cx="7474993" cy="3880773"/>
          </a:xfrm>
        </p:spPr>
        <p:txBody>
          <a:bodyPr/>
          <a:lstStyle/>
          <a:p>
            <a:pPr algn="just"/>
            <a:r>
              <a:rPr lang="es-MX" dirty="0"/>
              <a:t>Los conflictos suelen tener lugar en muchas ocasiones por emociones mal gestionadas. Enseña a tu hijo que el enfado es una emocional normal y que no hay problema en enfadarse.</a:t>
            </a:r>
          </a:p>
          <a:p>
            <a:pPr algn="just"/>
            <a:r>
              <a:rPr lang="es-MX" dirty="0"/>
              <a:t>Lo que debe aprender es a gestionar ese enfado. Para ello, muéstrale que aunque todo el mundo se enfada, la manera en la que actuamos después es la que determina las consecuencias.</a:t>
            </a:r>
          </a:p>
          <a:p>
            <a:pPr algn="just"/>
            <a:r>
              <a:rPr lang="es-MX" dirty="0"/>
              <a:t>Enséñale a detectar las señales que le conducen al enfado y que pueden llevar al conflicto, así como maneras diferentes de actuar a como lo hace siempre.</a:t>
            </a:r>
          </a:p>
          <a:p>
            <a:pPr algn="just"/>
            <a:r>
              <a:rPr lang="es-MX" dirty="0"/>
              <a:t>Muéstrale a gestionar la ira y a evitar problemas que acaban ocasionando conflictos. Ayúdale a evitar con actos impulsivos, a calmarse con distintas técnicas (respiración, relajación).</a:t>
            </a:r>
          </a:p>
          <a:p>
            <a:endParaRPr lang="es-MX" dirty="0"/>
          </a:p>
        </p:txBody>
      </p:sp>
      <p:pic>
        <p:nvPicPr>
          <p:cNvPr id="18434" name="Picture 2" descr="Libros para gestionar de forma eficaz los conflictos en el a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3385" y="609600"/>
            <a:ext cx="3778563" cy="25190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9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b="1" dirty="0"/>
              <a:t>Muéstrale la importancia del trabajo en equipo</a:t>
            </a:r>
            <a:br>
              <a:rPr lang="es-MX" b="1" dirty="0"/>
            </a:br>
            <a:endParaRPr lang="es-MX" dirty="0"/>
          </a:p>
        </p:txBody>
      </p:sp>
      <p:sp>
        <p:nvSpPr>
          <p:cNvPr id="3" name="Marcador de contenido 2"/>
          <p:cNvSpPr>
            <a:spLocks noGrp="1"/>
          </p:cNvSpPr>
          <p:nvPr>
            <p:ph idx="1"/>
          </p:nvPr>
        </p:nvSpPr>
        <p:spPr/>
        <p:txBody>
          <a:bodyPr/>
          <a:lstStyle/>
          <a:p>
            <a:pPr algn="just"/>
            <a:r>
              <a:rPr lang="es-MX" dirty="0"/>
              <a:t>El trabajo en equipo es fundamental en la sociedad en la que nos desarrollamos y está presente en la vida de los niños constantemente.</a:t>
            </a:r>
          </a:p>
          <a:p>
            <a:pPr algn="just"/>
            <a:r>
              <a:rPr lang="es-MX" dirty="0"/>
              <a:t>Aprender a manejarse en un grupo, a lidiar con otras personas, resolver conflictos, comunicarse, etc., son habilidades necesarias para trabajar en equipo.</a:t>
            </a:r>
          </a:p>
          <a:p>
            <a:pPr algn="just"/>
            <a:r>
              <a:rPr lang="es-MX" dirty="0"/>
              <a:t>Cuando trabajamos en equipo, la inteligencia emocional está muy presente. Y ser emocionalmente inteligente puede ayudar a tu hijo a desenvolverse en grupos de una manera más óptima.</a:t>
            </a:r>
          </a:p>
          <a:p>
            <a:pPr algn="just"/>
            <a:r>
              <a:rPr lang="es-MX" dirty="0"/>
              <a:t>Puedes trabajar con tu hijo cómo es el trabajo en equipo: la importancia de establecer una buena comunicación entre compañeros, el hecho de trabajar con distintas soluciones, la importancia de mantener un compromiso, de saber resolver conflictos.</a:t>
            </a:r>
          </a:p>
          <a:p>
            <a:endParaRPr lang="es-MX" dirty="0"/>
          </a:p>
        </p:txBody>
      </p:sp>
    </p:spTree>
    <p:extLst>
      <p:ext uri="{BB962C8B-B14F-4D97-AF65-F5344CB8AC3E}">
        <p14:creationId xmlns:p14="http://schemas.microsoft.com/office/powerpoint/2010/main" val="3761057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Saber escuchar también es importante</a:t>
            </a:r>
            <a:br>
              <a:rPr lang="es-MX" b="1" dirty="0"/>
            </a:br>
            <a:endParaRPr lang="es-MX" dirty="0"/>
          </a:p>
        </p:txBody>
      </p:sp>
      <p:sp>
        <p:nvSpPr>
          <p:cNvPr id="3" name="Marcador de contenido 2"/>
          <p:cNvSpPr>
            <a:spLocks noGrp="1"/>
          </p:cNvSpPr>
          <p:nvPr>
            <p:ph idx="1"/>
          </p:nvPr>
        </p:nvSpPr>
        <p:spPr/>
        <p:txBody>
          <a:bodyPr/>
          <a:lstStyle/>
          <a:p>
            <a:pPr algn="just"/>
            <a:r>
              <a:rPr lang="es-MX" dirty="0"/>
              <a:t>La escucha activa es uno de los pilares de la inteligencia emocional. Escuchar requiere mayor esfuerzo que hablar. Saber escuchar requiere de aprendizaje, y se refiere no sólo escuchar a lo que la persona ha expresado sino también atender a los sentimientos y pensamientos que subyacen.</a:t>
            </a:r>
          </a:p>
          <a:p>
            <a:pPr algn="just"/>
            <a:r>
              <a:rPr lang="es-MX" dirty="0"/>
              <a:t>Para poder escuchar de manera activa se precisa también de empatía.</a:t>
            </a:r>
          </a:p>
          <a:p>
            <a:pPr algn="just"/>
            <a:r>
              <a:rPr lang="es-MX" dirty="0"/>
              <a:t>La escucha activa se aprende y empezar a desarrollarla en la infancia con los niños, les ayudará a comprender la importancia que tiene para poder relacionarnos adecuadamente con los demás.</a:t>
            </a:r>
          </a:p>
          <a:p>
            <a:pPr algn="just"/>
            <a:r>
              <a:rPr lang="es-MX" dirty="0"/>
              <a:t>Enséñales la importancia de respetar el turno de palabra, de no interrumpir a otras personas, de centrar la atención cuando alguien nos está contando algo importante, de mantener el contacto ocular.</a:t>
            </a:r>
          </a:p>
          <a:p>
            <a:endParaRPr lang="es-MX" dirty="0"/>
          </a:p>
        </p:txBody>
      </p:sp>
    </p:spTree>
    <p:extLst>
      <p:ext uri="{BB962C8B-B14F-4D97-AF65-F5344CB8AC3E}">
        <p14:creationId xmlns:p14="http://schemas.microsoft.com/office/powerpoint/2010/main" val="883630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Trabaja la asertividad</a:t>
            </a:r>
            <a:br>
              <a:rPr lang="es-MX" b="1" dirty="0"/>
            </a:br>
            <a:endParaRPr lang="es-MX" dirty="0"/>
          </a:p>
        </p:txBody>
      </p:sp>
      <p:sp>
        <p:nvSpPr>
          <p:cNvPr id="3" name="Marcador de contenido 2"/>
          <p:cNvSpPr>
            <a:spLocks noGrp="1"/>
          </p:cNvSpPr>
          <p:nvPr>
            <p:ph idx="1"/>
          </p:nvPr>
        </p:nvSpPr>
        <p:spPr>
          <a:xfrm>
            <a:off x="677334" y="1585909"/>
            <a:ext cx="7371962" cy="4264439"/>
          </a:xfrm>
        </p:spPr>
        <p:txBody>
          <a:bodyPr>
            <a:normAutofit fontScale="92500" lnSpcReduction="10000"/>
          </a:bodyPr>
          <a:lstStyle/>
          <a:p>
            <a:pPr algn="just"/>
            <a:r>
              <a:rPr lang="es-MX" sz="2000" dirty="0">
                <a:latin typeface="Arial" panose="020B0604020202020204" pitchFamily="34" charset="0"/>
                <a:cs typeface="Arial" panose="020B0604020202020204" pitchFamily="34" charset="0"/>
              </a:rPr>
              <a:t>T</a:t>
            </a:r>
            <a:r>
              <a:rPr lang="es-MX" sz="2000" dirty="0" smtClean="0">
                <a:latin typeface="Arial" panose="020B0604020202020204" pitchFamily="34" charset="0"/>
                <a:cs typeface="Arial" panose="020B0604020202020204" pitchFamily="34" charset="0"/>
              </a:rPr>
              <a:t>ambién </a:t>
            </a:r>
            <a:r>
              <a:rPr lang="es-MX" sz="2000" dirty="0">
                <a:latin typeface="Arial" panose="020B0604020202020204" pitchFamily="34" charset="0"/>
                <a:cs typeface="Arial" panose="020B0604020202020204" pitchFamily="34" charset="0"/>
              </a:rPr>
              <a:t>forma parte de la inteligencia emocional, siendo uno de los pilares básicos de la misma.</a:t>
            </a:r>
          </a:p>
          <a:p>
            <a:pPr algn="just"/>
            <a:r>
              <a:rPr lang="es-MX" sz="2000" dirty="0" smtClean="0">
                <a:solidFill>
                  <a:schemeClr val="accent1">
                    <a:lumMod val="75000"/>
                  </a:schemeClr>
                </a:solidFill>
                <a:latin typeface="Arial" panose="020B0604020202020204" pitchFamily="34" charset="0"/>
                <a:cs typeface="Arial" panose="020B0604020202020204" pitchFamily="34" charset="0"/>
              </a:rPr>
              <a:t>Los NNA se sentirán seguros </a:t>
            </a:r>
            <a:r>
              <a:rPr lang="es-MX" sz="2000" dirty="0">
                <a:solidFill>
                  <a:schemeClr val="accent1">
                    <a:lumMod val="75000"/>
                  </a:schemeClr>
                </a:solidFill>
                <a:latin typeface="Arial" panose="020B0604020202020204" pitchFamily="34" charset="0"/>
                <a:cs typeface="Arial" panose="020B0604020202020204" pitchFamily="34" charset="0"/>
              </a:rPr>
              <a:t>de sí </a:t>
            </a:r>
            <a:r>
              <a:rPr lang="es-MX" sz="2000" dirty="0" smtClean="0">
                <a:solidFill>
                  <a:schemeClr val="accent1">
                    <a:lumMod val="75000"/>
                  </a:schemeClr>
                </a:solidFill>
                <a:latin typeface="Arial" panose="020B0604020202020204" pitchFamily="34" charset="0"/>
                <a:cs typeface="Arial" panose="020B0604020202020204" pitchFamily="34" charset="0"/>
              </a:rPr>
              <a:t>mismos, podrán expresarse </a:t>
            </a:r>
            <a:r>
              <a:rPr lang="es-MX" sz="2000" dirty="0">
                <a:solidFill>
                  <a:schemeClr val="accent1">
                    <a:lumMod val="75000"/>
                  </a:schemeClr>
                </a:solidFill>
                <a:latin typeface="Arial" panose="020B0604020202020204" pitchFamily="34" charset="0"/>
                <a:cs typeface="Arial" panose="020B0604020202020204" pitchFamily="34" charset="0"/>
              </a:rPr>
              <a:t>con claridad y </a:t>
            </a:r>
            <a:r>
              <a:rPr lang="es-MX" sz="2000" dirty="0" smtClean="0">
                <a:solidFill>
                  <a:schemeClr val="accent1">
                    <a:lumMod val="75000"/>
                  </a:schemeClr>
                </a:solidFill>
                <a:latin typeface="Arial" panose="020B0604020202020204" pitchFamily="34" charset="0"/>
                <a:cs typeface="Arial" panose="020B0604020202020204" pitchFamily="34" charset="0"/>
              </a:rPr>
              <a:t>serán capaces </a:t>
            </a:r>
            <a:r>
              <a:rPr lang="es-MX" sz="2000" dirty="0">
                <a:solidFill>
                  <a:schemeClr val="accent1">
                    <a:lumMod val="75000"/>
                  </a:schemeClr>
                </a:solidFill>
                <a:latin typeface="Arial" panose="020B0604020202020204" pitchFamily="34" charset="0"/>
                <a:cs typeface="Arial" panose="020B0604020202020204" pitchFamily="34" charset="0"/>
              </a:rPr>
              <a:t>de expresar sus deseos, motivaciones y necesidades, teniendo en cuenta al mismo tiempo a los demás.</a:t>
            </a:r>
          </a:p>
          <a:p>
            <a:pPr algn="just"/>
            <a:r>
              <a:rPr lang="es-MX" sz="2000" dirty="0" smtClean="0">
                <a:latin typeface="Arial" panose="020B0604020202020204" pitchFamily="34" charset="0"/>
                <a:cs typeface="Arial" panose="020B0604020202020204" pitchFamily="34" charset="0"/>
              </a:rPr>
              <a:t>Un NNA podrá decir NO </a:t>
            </a:r>
            <a:r>
              <a:rPr lang="es-MX" sz="2000" dirty="0">
                <a:latin typeface="Arial" panose="020B0604020202020204" pitchFamily="34" charset="0"/>
                <a:cs typeface="Arial" panose="020B0604020202020204" pitchFamily="34" charset="0"/>
              </a:rPr>
              <a:t>cuando lo necesite, defender sus derechos y expresar sus sentimientos, todo ello de acuerdo a sus intereses y objetivos y respetando el derecho de los demás</a:t>
            </a:r>
            <a:r>
              <a:rPr lang="es-MX" sz="2000" dirty="0" smtClean="0">
                <a:latin typeface="Arial" panose="020B0604020202020204" pitchFamily="34" charset="0"/>
                <a:cs typeface="Arial" panose="020B0604020202020204" pitchFamily="34" charset="0"/>
              </a:rPr>
              <a:t>.</a:t>
            </a:r>
          </a:p>
          <a:p>
            <a:pPr algn="just"/>
            <a:r>
              <a:rPr lang="es-MX" sz="2000" dirty="0">
                <a:solidFill>
                  <a:schemeClr val="accent1">
                    <a:lumMod val="75000"/>
                  </a:schemeClr>
                </a:solidFill>
                <a:latin typeface="Arial" panose="020B0604020202020204" pitchFamily="34" charset="0"/>
                <a:cs typeface="Arial" panose="020B0604020202020204" pitchFamily="34" charset="0"/>
              </a:rPr>
              <a:t>Para ello es importante </a:t>
            </a:r>
            <a:r>
              <a:rPr lang="es-MX" sz="2000" dirty="0" smtClean="0">
                <a:solidFill>
                  <a:schemeClr val="accent1">
                    <a:lumMod val="75000"/>
                  </a:schemeClr>
                </a:solidFill>
                <a:latin typeface="Arial" panose="020B0604020202020204" pitchFamily="34" charset="0"/>
                <a:cs typeface="Arial" panose="020B0604020202020204" pitchFamily="34" charset="0"/>
              </a:rPr>
              <a:t>mostrarles respeto y hacerles saber que sus opiniones son importantes. </a:t>
            </a:r>
          </a:p>
          <a:p>
            <a:pPr algn="just"/>
            <a:r>
              <a:rPr lang="es-MX" sz="2000" dirty="0" smtClean="0">
                <a:latin typeface="Arial" panose="020B0604020202020204" pitchFamily="34" charset="0"/>
                <a:cs typeface="Arial" panose="020B0604020202020204" pitchFamily="34" charset="0"/>
              </a:rPr>
              <a:t>Enseñar con el ejemplo a tener </a:t>
            </a:r>
            <a:r>
              <a:rPr lang="es-MX" sz="2000" dirty="0">
                <a:latin typeface="Arial" panose="020B0604020202020204" pitchFamily="34" charset="0"/>
                <a:cs typeface="Arial" panose="020B0604020202020204" pitchFamily="34" charset="0"/>
              </a:rPr>
              <a:t>consideración </a:t>
            </a:r>
            <a:r>
              <a:rPr lang="es-MX" sz="2000" dirty="0" smtClean="0">
                <a:latin typeface="Arial" panose="020B0604020202020204" pitchFamily="34" charset="0"/>
                <a:cs typeface="Arial" panose="020B0604020202020204" pitchFamily="34" charset="0"/>
              </a:rPr>
              <a:t>con</a:t>
            </a:r>
            <a:r>
              <a:rPr lang="es-MX" sz="2000" dirty="0">
                <a:latin typeface="Arial" panose="020B0604020202020204" pitchFamily="34" charset="0"/>
                <a:cs typeface="Arial" panose="020B0604020202020204" pitchFamily="34" charset="0"/>
              </a:rPr>
              <a:t> los demás.</a:t>
            </a:r>
          </a:p>
          <a:p>
            <a:pPr algn="just"/>
            <a:endParaRPr lang="es-MX" dirty="0"/>
          </a:p>
          <a:p>
            <a:pPr algn="just"/>
            <a:endParaRPr lang="es-MX" dirty="0"/>
          </a:p>
        </p:txBody>
      </p:sp>
      <p:pic>
        <p:nvPicPr>
          <p:cNvPr id="6146" name="Picture 2" descr="Asertividad ➤ Educar niños asertivos para evita la agresividad infant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5510" y="1655839"/>
            <a:ext cx="3524169" cy="35241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513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Ayúdale a que confíe en sí mismo</a:t>
            </a:r>
            <a:br>
              <a:rPr lang="es-MX" b="1" dirty="0"/>
            </a:br>
            <a:endParaRPr lang="es-MX" dirty="0"/>
          </a:p>
        </p:txBody>
      </p:sp>
      <p:sp>
        <p:nvSpPr>
          <p:cNvPr id="3" name="Marcador de contenido 2"/>
          <p:cNvSpPr>
            <a:spLocks noGrp="1"/>
          </p:cNvSpPr>
          <p:nvPr>
            <p:ph idx="1"/>
          </p:nvPr>
        </p:nvSpPr>
        <p:spPr>
          <a:xfrm>
            <a:off x="677334" y="1700011"/>
            <a:ext cx="6960164" cy="4584879"/>
          </a:xfrm>
        </p:spPr>
        <p:txBody>
          <a:bodyPr>
            <a:normAutofit/>
          </a:bodyPr>
          <a:lstStyle/>
          <a:p>
            <a:pPr algn="just"/>
            <a:r>
              <a:rPr lang="es-MX" dirty="0"/>
              <a:t>E</a:t>
            </a:r>
            <a:r>
              <a:rPr lang="es-MX" dirty="0" smtClean="0"/>
              <a:t>s </a:t>
            </a:r>
            <a:r>
              <a:rPr lang="es-MX" dirty="0"/>
              <a:t>necesaria la confianza en uno mismo. L</a:t>
            </a:r>
            <a:r>
              <a:rPr lang="es-MX" dirty="0" smtClean="0"/>
              <a:t>a </a:t>
            </a:r>
            <a:r>
              <a:rPr lang="es-MX" dirty="0"/>
              <a:t>seguridad que uno muestra acerca de la valoración de lo que hace y de sus capacidades y competencias.</a:t>
            </a:r>
          </a:p>
          <a:p>
            <a:pPr algn="just"/>
            <a:r>
              <a:rPr lang="es-MX" dirty="0">
                <a:solidFill>
                  <a:schemeClr val="accent1">
                    <a:lumMod val="75000"/>
                  </a:schemeClr>
                </a:solidFill>
              </a:rPr>
              <a:t>Un niño que confía en sí mismo es un niño que se siente capaz de alcanzar las metas que se propone, que es fuerte para hacer frente a los obstáculos que le propone la vida y por tanto, puede desarrollarse de manera óptima.</a:t>
            </a:r>
          </a:p>
          <a:p>
            <a:pPr algn="just"/>
            <a:r>
              <a:rPr lang="es-MX" dirty="0"/>
              <a:t>Para que un niño confíe en él mismo, es preciso que tú confíes en él. Por eso, ten expectativas altas sobre él, pero que sean realistas, de lo contrario podría sentirse frustrado.</a:t>
            </a:r>
          </a:p>
          <a:p>
            <a:pPr algn="just"/>
            <a:r>
              <a:rPr lang="es-MX" dirty="0">
                <a:solidFill>
                  <a:schemeClr val="accent1">
                    <a:lumMod val="75000"/>
                  </a:schemeClr>
                </a:solidFill>
              </a:rPr>
              <a:t>Si confías en él, el niño también lo hará y no se rendirá, buscando siempre alternativas que le ayuden a conseguir las metas que se proponga.</a:t>
            </a:r>
          </a:p>
          <a:p>
            <a:endParaRPr lang="es-MX" dirty="0"/>
          </a:p>
        </p:txBody>
      </p:sp>
      <p:pic>
        <p:nvPicPr>
          <p:cNvPr id="7170" name="Picture 2" descr="10 consejos para fomentar la CONFIANZA y SEGURIDAD en sí mis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9296" y="2395520"/>
            <a:ext cx="3887227" cy="20537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774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Exprésale afecto y di cómo te sientes</a:t>
            </a:r>
          </a:p>
        </p:txBody>
      </p:sp>
      <p:sp>
        <p:nvSpPr>
          <p:cNvPr id="3" name="Marcador de contenido 2"/>
          <p:cNvSpPr>
            <a:spLocks noGrp="1"/>
          </p:cNvSpPr>
          <p:nvPr>
            <p:ph idx="1"/>
          </p:nvPr>
        </p:nvSpPr>
        <p:spPr>
          <a:xfrm>
            <a:off x="677334" y="2160589"/>
            <a:ext cx="7578024" cy="3880773"/>
          </a:xfrm>
        </p:spPr>
        <p:txBody>
          <a:bodyPr>
            <a:normAutofit/>
          </a:bodyPr>
          <a:lstStyle/>
          <a:p>
            <a:pPr algn="just"/>
            <a:r>
              <a:rPr lang="es-MX" dirty="0"/>
              <a:t>El amor incondicional es algo que se debe expresar y que debe mostrarse en el día a día. </a:t>
            </a:r>
            <a:endParaRPr lang="es-MX" dirty="0" smtClean="0"/>
          </a:p>
          <a:p>
            <a:pPr algn="just"/>
            <a:r>
              <a:rPr lang="es-MX" dirty="0" smtClean="0">
                <a:solidFill>
                  <a:schemeClr val="accent1">
                    <a:lumMod val="75000"/>
                  </a:schemeClr>
                </a:solidFill>
              </a:rPr>
              <a:t>El </a:t>
            </a:r>
            <a:r>
              <a:rPr lang="es-MX" dirty="0">
                <a:solidFill>
                  <a:schemeClr val="accent1">
                    <a:lumMod val="75000"/>
                  </a:schemeClr>
                </a:solidFill>
              </a:rPr>
              <a:t>amor no debe darse a cambio de ninguna cosa, y debe expresarse tanto en ejemplos cotidianos como con la </a:t>
            </a:r>
            <a:r>
              <a:rPr lang="es-MX" dirty="0" smtClean="0">
                <a:solidFill>
                  <a:schemeClr val="accent1">
                    <a:lumMod val="75000"/>
                  </a:schemeClr>
                </a:solidFill>
              </a:rPr>
              <a:t>palabra.</a:t>
            </a:r>
          </a:p>
          <a:p>
            <a:pPr algn="just"/>
            <a:r>
              <a:rPr lang="es-MX" dirty="0" smtClean="0"/>
              <a:t>Es importante respetar </a:t>
            </a:r>
            <a:r>
              <a:rPr lang="es-MX" dirty="0"/>
              <a:t>a tu hijo por ser como es, decirle cuánto le </a:t>
            </a:r>
            <a:r>
              <a:rPr lang="es-MX" dirty="0" smtClean="0"/>
              <a:t>quieres.</a:t>
            </a:r>
          </a:p>
          <a:p>
            <a:pPr algn="just"/>
            <a:r>
              <a:rPr lang="es-MX" dirty="0" smtClean="0">
                <a:solidFill>
                  <a:schemeClr val="accent1">
                    <a:lumMod val="75000"/>
                  </a:schemeClr>
                </a:solidFill>
              </a:rPr>
              <a:t>En el día a día surgen muchas situaciones y emociones, podemos ponerle nombre y expresar como te sientes, esto también les ayuda a desarrollar su inteligencia emocional y empatía. </a:t>
            </a:r>
            <a:endParaRPr lang="es-MX" dirty="0">
              <a:solidFill>
                <a:schemeClr val="accent1">
                  <a:lumMod val="75000"/>
                </a:schemeClr>
              </a:solidFill>
            </a:endParaRPr>
          </a:p>
        </p:txBody>
      </p:sp>
      <p:sp>
        <p:nvSpPr>
          <p:cNvPr id="4" name="AutoShape 2" descr="Mostrarle afecto a tu hijo: 4 Formas efectivas | Consultorios Libe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7175" y="1687132"/>
            <a:ext cx="3514309" cy="2089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31415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6032559" cy="1065047"/>
          </a:xfrm>
        </p:spPr>
        <p:txBody>
          <a:bodyPr>
            <a:normAutofit fontScale="90000"/>
          </a:bodyPr>
          <a:lstStyle/>
          <a:p>
            <a:r>
              <a:rPr lang="es-MX" b="1" dirty="0"/>
              <a:t>Atiende </a:t>
            </a:r>
            <a:r>
              <a:rPr lang="es-MX" b="1" dirty="0" smtClean="0"/>
              <a:t> </a:t>
            </a:r>
            <a:r>
              <a:rPr lang="es-MX" b="1" dirty="0"/>
              <a:t>sus necesidades</a:t>
            </a:r>
            <a:br>
              <a:rPr lang="es-MX" b="1" dirty="0"/>
            </a:br>
            <a:endParaRPr lang="es-MX" dirty="0"/>
          </a:p>
        </p:txBody>
      </p:sp>
      <p:sp>
        <p:nvSpPr>
          <p:cNvPr id="3" name="Marcador de contenido 2"/>
          <p:cNvSpPr>
            <a:spLocks noGrp="1"/>
          </p:cNvSpPr>
          <p:nvPr>
            <p:ph idx="1"/>
          </p:nvPr>
        </p:nvSpPr>
        <p:spPr>
          <a:xfrm>
            <a:off x="390871" y="4071513"/>
            <a:ext cx="9239398" cy="2342165"/>
          </a:xfrm>
        </p:spPr>
        <p:txBody>
          <a:bodyPr>
            <a:normAutofit/>
          </a:bodyPr>
          <a:lstStyle/>
          <a:p>
            <a:pPr algn="just"/>
            <a:r>
              <a:rPr lang="es-MX" dirty="0" smtClean="0">
                <a:latin typeface="Arial" panose="020B0604020202020204" pitchFamily="34" charset="0"/>
                <a:cs typeface="Arial" panose="020B0604020202020204" pitchFamily="34" charset="0"/>
              </a:rPr>
              <a:t>La </a:t>
            </a:r>
            <a:r>
              <a:rPr lang="es-MX" dirty="0">
                <a:latin typeface="Arial" panose="020B0604020202020204" pitchFamily="34" charset="0"/>
                <a:cs typeface="Arial" panose="020B0604020202020204" pitchFamily="34" charset="0"/>
              </a:rPr>
              <a:t>manera en la que los padres atienden las necesidades de sus hijos, muestran empatía por lo que sienten y necesitan, regulan sus emociones, se expresan con ellos o hablan de las emociones, por ejemplo, ayudará a sus hijos a ejercitarlo en ellos mismos.</a:t>
            </a:r>
          </a:p>
          <a:p>
            <a:pPr algn="just"/>
            <a:r>
              <a:rPr lang="es-MX" dirty="0">
                <a:solidFill>
                  <a:schemeClr val="accent1">
                    <a:lumMod val="75000"/>
                  </a:schemeClr>
                </a:solidFill>
                <a:latin typeface="Arial" panose="020B0604020202020204" pitchFamily="34" charset="0"/>
                <a:cs typeface="Arial" panose="020B0604020202020204" pitchFamily="34" charset="0"/>
              </a:rPr>
              <a:t>Los niños aprenden también por imitación, y si ven en el ejemplo de sus padres determinadas actitudes, acabarán por incorporarlas a su propio repertorio.</a:t>
            </a:r>
          </a:p>
          <a:p>
            <a:endParaRPr lang="es-MX" dirty="0">
              <a:latin typeface="Arial" panose="020B0604020202020204" pitchFamily="34" charset="0"/>
              <a:cs typeface="Arial" panose="020B0604020202020204" pitchFamily="34" charset="0"/>
            </a:endParaRPr>
          </a:p>
        </p:txBody>
      </p:sp>
      <p:pic>
        <p:nvPicPr>
          <p:cNvPr id="9218" name="Picture 2" descr="PRINCIPALES NECESIDADES BÁSICAS DE LOS NIÑOS"/>
          <p:cNvPicPr>
            <a:picLocks noChangeAspect="1" noChangeArrowheads="1"/>
          </p:cNvPicPr>
          <p:nvPr/>
        </p:nvPicPr>
        <p:blipFill rotWithShape="1">
          <a:blip r:embed="rId2">
            <a:extLst>
              <a:ext uri="{28A0092B-C50C-407E-A947-70E740481C1C}">
                <a14:useLocalDpi xmlns:a14="http://schemas.microsoft.com/office/drawing/2010/main" val="0"/>
              </a:ext>
            </a:extLst>
          </a:blip>
          <a:srcRect l="1884" r="10571"/>
          <a:stretch/>
        </p:blipFill>
        <p:spPr bwMode="auto">
          <a:xfrm>
            <a:off x="7027499" y="661509"/>
            <a:ext cx="4822360" cy="270778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390871" y="1674647"/>
            <a:ext cx="6562483" cy="2308324"/>
          </a:xfrm>
          <a:prstGeom prst="rect">
            <a:avLst/>
          </a:prstGeom>
          <a:noFill/>
        </p:spPr>
        <p:txBody>
          <a:bodyPr wrap="square" rtlCol="0">
            <a:spAutoFit/>
          </a:bodyPr>
          <a:lstStyle/>
          <a:p>
            <a:pPr marL="285750" indent="-285750" algn="just">
              <a:buFont typeface="Wingdings" panose="05000000000000000000" pitchFamily="2" charset="2"/>
              <a:buChar char="ü"/>
            </a:pPr>
            <a:r>
              <a:rPr lang="es-MX" dirty="0">
                <a:latin typeface="Arial" panose="020B0604020202020204" pitchFamily="34" charset="0"/>
                <a:cs typeface="Arial" panose="020B0604020202020204" pitchFamily="34" charset="0"/>
              </a:rPr>
              <a:t>Una de las labores principales </a:t>
            </a:r>
            <a:r>
              <a:rPr lang="es-MX" dirty="0" smtClean="0">
                <a:latin typeface="Arial" panose="020B0604020202020204" pitchFamily="34" charset="0"/>
                <a:cs typeface="Arial" panose="020B0604020202020204" pitchFamily="34" charset="0"/>
              </a:rPr>
              <a:t>de </a:t>
            </a:r>
            <a:r>
              <a:rPr lang="es-MX" dirty="0">
                <a:latin typeface="Arial" panose="020B0604020202020204" pitchFamily="34" charset="0"/>
                <a:cs typeface="Arial" panose="020B0604020202020204" pitchFamily="34" charset="0"/>
              </a:rPr>
              <a:t>los padres es formarlos en competencias emocionales para que sean adultos responsables y sanos emocionalmente</a:t>
            </a:r>
            <a:r>
              <a:rPr lang="es-MX"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ü"/>
            </a:pP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MX" dirty="0">
                <a:solidFill>
                  <a:schemeClr val="accent1">
                    <a:lumMod val="75000"/>
                  </a:schemeClr>
                </a:solidFill>
                <a:latin typeface="Arial" panose="020B0604020202020204" pitchFamily="34" charset="0"/>
                <a:cs typeface="Arial" panose="020B0604020202020204" pitchFamily="34" charset="0"/>
              </a:rPr>
              <a:t>Los padres </a:t>
            </a:r>
            <a:r>
              <a:rPr lang="es-MX" dirty="0" smtClean="0">
                <a:solidFill>
                  <a:schemeClr val="accent1">
                    <a:lumMod val="75000"/>
                  </a:schemeClr>
                </a:solidFill>
                <a:latin typeface="Arial" panose="020B0604020202020204" pitchFamily="34" charset="0"/>
                <a:cs typeface="Arial" panose="020B0604020202020204" pitchFamily="34" charset="0"/>
              </a:rPr>
              <a:t>pueden </a:t>
            </a:r>
            <a:r>
              <a:rPr lang="es-MX" dirty="0">
                <a:solidFill>
                  <a:schemeClr val="accent1">
                    <a:lumMod val="75000"/>
                  </a:schemeClr>
                </a:solidFill>
                <a:latin typeface="Arial" panose="020B0604020202020204" pitchFamily="34" charset="0"/>
                <a:cs typeface="Arial" panose="020B0604020202020204" pitchFamily="34" charset="0"/>
              </a:rPr>
              <a:t>ayudar a sus hijos a identificar las emociones y a etiquetarlas, a respetar sus sentimientos, a ayudarles a manejarse en situaciones sociales.</a:t>
            </a:r>
          </a:p>
          <a:p>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884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3 ventanas de oportunidad</a:t>
            </a:r>
            <a:endParaRPr lang="es-MX" dirty="0"/>
          </a:p>
        </p:txBody>
      </p:sp>
      <p:sp>
        <p:nvSpPr>
          <p:cNvPr id="3" name="Marcador de contenido 2"/>
          <p:cNvSpPr>
            <a:spLocks noGrp="1"/>
          </p:cNvSpPr>
          <p:nvPr>
            <p:ph idx="1"/>
          </p:nvPr>
        </p:nvSpPr>
        <p:spPr>
          <a:xfrm>
            <a:off x="677334" y="2160589"/>
            <a:ext cx="7230294" cy="3880773"/>
          </a:xfrm>
        </p:spPr>
        <p:txBody>
          <a:bodyPr>
            <a:normAutofit/>
          </a:bodyPr>
          <a:lstStyle/>
          <a:p>
            <a:r>
              <a:rPr lang="es-MX" dirty="0" smtClean="0"/>
              <a:t>Mejorar las cosas cambiándolas</a:t>
            </a:r>
          </a:p>
          <a:p>
            <a:r>
              <a:rPr lang="es-MX" dirty="0" smtClean="0"/>
              <a:t>La manera en la que percibe lo que esta sucediendo</a:t>
            </a:r>
          </a:p>
          <a:p>
            <a:r>
              <a:rPr lang="es-MX" dirty="0" smtClean="0"/>
              <a:t>Algo maravilloso va a ocurrir hoy¡¡</a:t>
            </a:r>
          </a:p>
          <a:p>
            <a:r>
              <a:rPr lang="es-MX" dirty="0" smtClean="0"/>
              <a:t>Manejando la forma en la que nuestro cuerpo responde, (huir o luchar)</a:t>
            </a:r>
          </a:p>
          <a:p>
            <a:r>
              <a:rPr lang="es-MX" dirty="0" smtClean="0"/>
              <a:t>Acelera el proceso de caer en la enfermedad</a:t>
            </a:r>
          </a:p>
          <a:p>
            <a:r>
              <a:rPr lang="es-MX" dirty="0" smtClean="0"/>
              <a:t>Necesidad de calmarse</a:t>
            </a:r>
          </a:p>
          <a:p>
            <a:r>
              <a:rPr lang="es-MX" dirty="0" smtClean="0"/>
              <a:t>Método de meditación: respiración </a:t>
            </a:r>
          </a:p>
          <a:p>
            <a:r>
              <a:rPr lang="es-MX" dirty="0" smtClean="0"/>
              <a:t>Oración sencilla, palabra positiva, funciona como un relajante</a:t>
            </a:r>
          </a:p>
          <a:p>
            <a:r>
              <a:rPr lang="es-MX" dirty="0" err="1" smtClean="0"/>
              <a:t>Minfulness</a:t>
            </a:r>
            <a:endParaRPr lang="es-MX" dirty="0"/>
          </a:p>
        </p:txBody>
      </p:sp>
      <p:pic>
        <p:nvPicPr>
          <p:cNvPr id="10242" name="Picture 2" descr="Qué son las habilidades sociales para ni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9281" y="894323"/>
            <a:ext cx="3831725" cy="25325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783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Que es el Mindfulness</a:t>
            </a:r>
            <a:endParaRPr lang="es-MX" dirty="0"/>
          </a:p>
        </p:txBody>
      </p:sp>
      <p:sp>
        <p:nvSpPr>
          <p:cNvPr id="3" name="Marcador de contenido 2"/>
          <p:cNvSpPr>
            <a:spLocks noGrp="1"/>
          </p:cNvSpPr>
          <p:nvPr>
            <p:ph idx="1"/>
          </p:nvPr>
        </p:nvSpPr>
        <p:spPr/>
        <p:txBody>
          <a:bodyPr/>
          <a:lstStyle/>
          <a:p>
            <a:r>
              <a:rPr lang="es-MX" dirty="0" smtClean="0"/>
              <a:t>Tiempo de calma en cada día, mejor salud, </a:t>
            </a:r>
          </a:p>
          <a:p>
            <a:endParaRPr lang="es-MX" dirty="0"/>
          </a:p>
        </p:txBody>
      </p:sp>
      <p:pic>
        <p:nvPicPr>
          <p:cNvPr id="3074" name="Picture 2" descr="Enseñar a los niños a abrazar y aceptar sus emociones con intelig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3672" y="2252372"/>
            <a:ext cx="4442870" cy="23325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195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677334" y="2160589"/>
            <a:ext cx="8337877" cy="3880773"/>
          </a:xfrm>
        </p:spPr>
        <p:txBody>
          <a:bodyPr>
            <a:normAutofit fontScale="92500" lnSpcReduction="10000"/>
          </a:bodyPr>
          <a:lstStyle/>
          <a:p>
            <a:pPr algn="just"/>
            <a:r>
              <a:rPr lang="es-MX" dirty="0" smtClean="0"/>
              <a:t>Parece que los niños la están perdiendo, están mas ansiosos y deprimidos, solitarios. </a:t>
            </a:r>
          </a:p>
          <a:p>
            <a:pPr algn="just"/>
            <a:r>
              <a:rPr lang="es-MX" dirty="0" smtClean="0"/>
              <a:t>Alfabetización emocional, lecciones para toda la vida, se aprende.</a:t>
            </a:r>
          </a:p>
          <a:p>
            <a:pPr algn="just"/>
            <a:r>
              <a:rPr lang="es-MX" dirty="0" smtClean="0"/>
              <a:t>Para evitar la violencia escolar.  </a:t>
            </a:r>
          </a:p>
          <a:p>
            <a:pPr algn="just"/>
            <a:r>
              <a:rPr lang="es-MX" dirty="0" smtClean="0"/>
              <a:t>Podemos ayudar a nuestros hijos a mejorar su circuito emocional </a:t>
            </a:r>
          </a:p>
          <a:p>
            <a:pPr algn="just"/>
            <a:r>
              <a:rPr lang="es-MX" dirty="0" smtClean="0"/>
              <a:t>Usted es el profesor emocional principal de sus hijos, los padres importan mucho</a:t>
            </a:r>
          </a:p>
          <a:p>
            <a:pPr algn="just"/>
            <a:r>
              <a:rPr lang="es-MX" dirty="0" smtClean="0"/>
              <a:t>Vera de una mejor forma cuando su hijo esta alterado</a:t>
            </a:r>
          </a:p>
          <a:p>
            <a:pPr algn="just"/>
            <a:r>
              <a:rPr lang="es-MX" dirty="0" smtClean="0"/>
              <a:t>Ejemplo: niños llorando por que los otros niños no quieren jugar con ellos, entender los principales sentimientos, así como formas de </a:t>
            </a:r>
            <a:r>
              <a:rPr lang="es-MX" dirty="0" err="1" smtClean="0"/>
              <a:t>autoregularse</a:t>
            </a:r>
            <a:r>
              <a:rPr lang="es-MX" dirty="0" smtClean="0"/>
              <a:t> y sentirse mejor, </a:t>
            </a:r>
          </a:p>
          <a:p>
            <a:pPr algn="just"/>
            <a:r>
              <a:rPr lang="es-MX" dirty="0" smtClean="0"/>
              <a:t>Pensar formas en las que puedan encontrar cosas que todos disfruten </a:t>
            </a:r>
          </a:p>
          <a:p>
            <a:endParaRPr lang="es-MX" dirty="0"/>
          </a:p>
        </p:txBody>
      </p:sp>
      <p:pic>
        <p:nvPicPr>
          <p:cNvPr id="4098" name="Picture 2" descr="Hijos ansiosos | Nucleo Famili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002" y="1087437"/>
            <a:ext cx="2705100" cy="16859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Cómo Identificar Si Mi Hijo Está Deprimido? - Super Mamá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0859" y="3131288"/>
            <a:ext cx="2911385" cy="19393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335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1183" y="5265144"/>
            <a:ext cx="9149246" cy="1162161"/>
          </a:xfrm>
        </p:spPr>
        <p:txBody>
          <a:bodyPr>
            <a:normAutofit/>
          </a:bodyPr>
          <a:lstStyle/>
          <a:p>
            <a:pPr algn="just"/>
            <a:r>
              <a:rPr lang="es-MX" sz="1400" dirty="0"/>
              <a:t>Jefes de Estado, dirigentes gubernamentales, representantes de alto rango de las Naciones Unidas y entidades de la sociedad civil se reunieron en septiembre de 2015 en Nueva York, durante la </a:t>
            </a:r>
            <a:r>
              <a:rPr lang="es-MX" sz="1400" dirty="0">
                <a:hlinkClick r:id="rId2"/>
              </a:rPr>
              <a:t>70a Asamblea General de la ONU(link </a:t>
            </a:r>
            <a:r>
              <a:rPr lang="es-MX" sz="1400" dirty="0" err="1">
                <a:hlinkClick r:id="rId2"/>
              </a:rPr>
              <a:t>is</a:t>
            </a:r>
            <a:r>
              <a:rPr lang="es-MX" sz="1400" dirty="0">
                <a:hlinkClick r:id="rId2"/>
              </a:rPr>
              <a:t> </a:t>
            </a:r>
            <a:r>
              <a:rPr lang="es-MX" sz="1400" dirty="0" err="1">
                <a:hlinkClick r:id="rId2"/>
              </a:rPr>
              <a:t>external</a:t>
            </a:r>
            <a:r>
              <a:rPr lang="es-MX" sz="1400" dirty="0">
                <a:hlinkClick r:id="rId2"/>
              </a:rPr>
              <a:t>)</a:t>
            </a:r>
            <a:r>
              <a:rPr lang="es-MX" sz="1400" dirty="0"/>
              <a:t>, adoptando los </a:t>
            </a:r>
            <a:r>
              <a:rPr lang="es-MX" sz="1400" b="1" dirty="0"/>
              <a:t>Objetivos de Desarrollo Sostenible (ODS)</a:t>
            </a:r>
            <a:r>
              <a:rPr lang="es-MX" sz="1400" dirty="0"/>
              <a:t>. Los Objetivos constituyen una agenda ambiciosa y universal para el desarrollo sostenible, "de las personas, por las personas y para las personas", elaborada con la participación activa de la UNESCO.</a:t>
            </a:r>
          </a:p>
        </p:txBody>
      </p:sp>
      <p:pic>
        <p:nvPicPr>
          <p:cNvPr id="15362" name="Picture 2" descr="Objetivos de Desarrollo Sostenible (ODS) | Comisión Económica para América  Latina y el Cari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34" y="267523"/>
            <a:ext cx="8478144" cy="477288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9606521" y="516089"/>
            <a:ext cx="2373444" cy="4524315"/>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La Agenda 2030 para el Desarrollo Sostenible, aprobada en septiembre de 2015 por la Asamblea General de las Naciones Unidas, establece una visión transformadora hacia la sostenibilidad económica, social y ambiental de los 193 Estados Miembros que la suscribieron y será la guía de referencia para el trabajo de la institución en pos de esta visión durante los próximos 15 años</a:t>
            </a:r>
          </a:p>
        </p:txBody>
      </p:sp>
    </p:spTree>
    <p:extLst>
      <p:ext uri="{BB962C8B-B14F-4D97-AF65-F5344CB8AC3E}">
        <p14:creationId xmlns:p14="http://schemas.microsoft.com/office/powerpoint/2010/main" val="10026773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lnSpcReduction="10000"/>
          </a:bodyPr>
          <a:lstStyle/>
          <a:p>
            <a:r>
              <a:rPr lang="es-MX" dirty="0" smtClean="0"/>
              <a:t>Hay costos cuando a los niños les falta lo fundamental</a:t>
            </a:r>
          </a:p>
          <a:p>
            <a:r>
              <a:rPr lang="es-MX" dirty="0" smtClean="0"/>
              <a:t>Soledad y hambre; cuando están alteradas, desordenes alimenticios 45 minutos</a:t>
            </a:r>
          </a:p>
          <a:p>
            <a:r>
              <a:rPr lang="es-MX" dirty="0" smtClean="0"/>
              <a:t>Niños ansiosos</a:t>
            </a:r>
          </a:p>
          <a:p>
            <a:r>
              <a:rPr lang="es-MX" dirty="0" smtClean="0"/>
              <a:t>Niñas impulsivas: embarazos en adolescentes</a:t>
            </a:r>
          </a:p>
          <a:p>
            <a:r>
              <a:rPr lang="es-MX" dirty="0" smtClean="0"/>
              <a:t>Rostros neutrales como hostiles, defenderse</a:t>
            </a:r>
          </a:p>
          <a:p>
            <a:r>
              <a:rPr lang="es-MX" dirty="0" smtClean="0"/>
              <a:t>Como se reaccionara una vez que se sienta de esa manera </a:t>
            </a:r>
          </a:p>
          <a:p>
            <a:r>
              <a:rPr lang="es-MX" dirty="0" smtClean="0"/>
              <a:t>Menos problemas, sustancias, peleas </a:t>
            </a:r>
          </a:p>
          <a:p>
            <a:r>
              <a:rPr lang="es-MX" dirty="0" smtClean="0"/>
              <a:t>Pueden prestar atención, pueden aprender. Aprender las habilidades desde niños. </a:t>
            </a:r>
          </a:p>
          <a:p>
            <a:r>
              <a:rPr lang="es-MX" dirty="0" smtClean="0"/>
              <a:t>Minuto: </a:t>
            </a:r>
          </a:p>
          <a:p>
            <a:endParaRPr lang="es-MX" dirty="0" smtClean="0"/>
          </a:p>
          <a:p>
            <a:endParaRPr lang="es-MX" dirty="0"/>
          </a:p>
        </p:txBody>
      </p:sp>
      <p:pic>
        <p:nvPicPr>
          <p:cNvPr id="5122" name="Picture 2" descr="TRASTORNOS ALIMENTICIOS: Qué hacer si el niño no quiere co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7768" y="1069645"/>
            <a:ext cx="3035558" cy="172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082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206321"/>
          </a:xfrm>
        </p:spPr>
        <p:txBody>
          <a:bodyPr>
            <a:normAutofit fontScale="90000"/>
          </a:bodyPr>
          <a:lstStyle/>
          <a:p>
            <a:r>
              <a:rPr lang="es-MX" dirty="0"/>
              <a:t>Las escuelas han empezado a enseñar inteligencia emocional, desarrollo social. </a:t>
            </a:r>
            <a:br>
              <a:rPr lang="es-MX" dirty="0"/>
            </a:br>
            <a:endParaRPr lang="es-MX" dirty="0"/>
          </a:p>
        </p:txBody>
      </p:sp>
      <p:sp>
        <p:nvSpPr>
          <p:cNvPr id="3" name="Marcador de contenido 2"/>
          <p:cNvSpPr>
            <a:spLocks noGrp="1"/>
          </p:cNvSpPr>
          <p:nvPr>
            <p:ph idx="1"/>
          </p:nvPr>
        </p:nvSpPr>
        <p:spPr>
          <a:xfrm>
            <a:off x="6864438" y="2160589"/>
            <a:ext cx="4919731" cy="3880773"/>
          </a:xfrm>
        </p:spPr>
        <p:txBody>
          <a:bodyPr/>
          <a:lstStyle/>
          <a:p>
            <a:r>
              <a:rPr lang="es-MX" dirty="0" smtClean="0"/>
              <a:t>Rojo:  </a:t>
            </a:r>
            <a:r>
              <a:rPr lang="es-MX" dirty="0"/>
              <a:t>detente (impulso) y </a:t>
            </a:r>
            <a:r>
              <a:rPr lang="es-MX" dirty="0" smtClean="0"/>
              <a:t>cálmate </a:t>
            </a:r>
          </a:p>
          <a:p>
            <a:endParaRPr lang="es-MX" dirty="0"/>
          </a:p>
          <a:p>
            <a:r>
              <a:rPr lang="es-MX" dirty="0" smtClean="0"/>
              <a:t>Amarillo, piensa en las cosas </a:t>
            </a:r>
            <a:r>
              <a:rPr lang="es-MX" dirty="0"/>
              <a:t>que puedes hacer y </a:t>
            </a:r>
            <a:r>
              <a:rPr lang="es-MX" dirty="0" smtClean="0"/>
              <a:t>las posibles consecuencias </a:t>
            </a:r>
          </a:p>
          <a:p>
            <a:endParaRPr lang="es-MX" dirty="0"/>
          </a:p>
          <a:p>
            <a:r>
              <a:rPr lang="es-MX" dirty="0"/>
              <a:t>V</a:t>
            </a:r>
            <a:r>
              <a:rPr lang="es-MX" dirty="0" smtClean="0"/>
              <a:t>erde</a:t>
            </a:r>
            <a:r>
              <a:rPr lang="es-MX" dirty="0"/>
              <a:t>: elije la </a:t>
            </a:r>
            <a:r>
              <a:rPr lang="es-MX" dirty="0" smtClean="0"/>
              <a:t>mejor alternativa. </a:t>
            </a:r>
            <a:endParaRPr lang="es-MX" dirty="0"/>
          </a:p>
          <a:p>
            <a:endParaRPr lang="es-MX" dirty="0"/>
          </a:p>
        </p:txBody>
      </p:sp>
      <p:pic>
        <p:nvPicPr>
          <p:cNvPr id="6146" name="Picture 2" descr="Control de impulsos: La técnica del semáforo - Psico Ayuda Infant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31" y="1921338"/>
            <a:ext cx="6400801" cy="462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538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teligencia emoc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835" y="757593"/>
            <a:ext cx="6514399" cy="488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8231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ágenes de GRACIAS POR SU ATENCI para Diapositiv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8" name="Picture 4" descr="imagenes de gracias por su atencion | Imagenes para dar gracias, Imágenes  de gracias, Frases de dar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125" y="1065885"/>
            <a:ext cx="8955018" cy="459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701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¿Qué es la inteligencia emocional?</a:t>
            </a:r>
            <a:endParaRPr lang="es-MX" dirty="0"/>
          </a:p>
        </p:txBody>
      </p:sp>
      <p:sp>
        <p:nvSpPr>
          <p:cNvPr id="3" name="Marcador de contenido 2"/>
          <p:cNvSpPr>
            <a:spLocks noGrp="1"/>
          </p:cNvSpPr>
          <p:nvPr>
            <p:ph idx="1"/>
          </p:nvPr>
        </p:nvSpPr>
        <p:spPr>
          <a:xfrm>
            <a:off x="395796" y="2248211"/>
            <a:ext cx="7138345" cy="3880773"/>
          </a:xfrm>
        </p:spPr>
        <p:txBody>
          <a:bodyPr>
            <a:noAutofit/>
          </a:bodyPr>
          <a:lstStyle/>
          <a:p>
            <a:pPr algn="just"/>
            <a:r>
              <a:rPr lang="es-MX" sz="2400" dirty="0" smtClean="0"/>
              <a:t>Es la habilidad de ser inteligente a través de nuestras emociones.</a:t>
            </a:r>
          </a:p>
          <a:p>
            <a:pPr algn="just"/>
            <a:r>
              <a:rPr lang="es-MX" sz="2400" dirty="0" smtClean="0"/>
              <a:t>Comprender </a:t>
            </a:r>
            <a:r>
              <a:rPr lang="es-MX" sz="2400" dirty="0"/>
              <a:t>nuestras propias emociones </a:t>
            </a:r>
            <a:endParaRPr lang="es-MX" sz="2400" dirty="0" smtClean="0"/>
          </a:p>
          <a:p>
            <a:pPr algn="just"/>
            <a:r>
              <a:rPr lang="es-MX" sz="2400" dirty="0"/>
              <a:t>E</a:t>
            </a:r>
            <a:r>
              <a:rPr lang="es-MX" sz="2400" dirty="0" smtClean="0"/>
              <a:t>ntender </a:t>
            </a:r>
            <a:r>
              <a:rPr lang="es-MX" sz="2400" dirty="0"/>
              <a:t>las emociones ajenas </a:t>
            </a:r>
            <a:endParaRPr lang="es-MX" sz="2400" dirty="0" smtClean="0"/>
          </a:p>
          <a:p>
            <a:pPr algn="just"/>
            <a:r>
              <a:rPr lang="es-MX" sz="2400" dirty="0" smtClean="0"/>
              <a:t>Acortar el tiempo de ser reactivos ante las emociones de los demás. </a:t>
            </a:r>
          </a:p>
          <a:p>
            <a:pPr algn="just"/>
            <a:r>
              <a:rPr lang="es-MX" sz="2400" dirty="0" smtClean="0"/>
              <a:t>Saber </a:t>
            </a:r>
            <a:r>
              <a:rPr lang="es-MX" sz="2400" dirty="0"/>
              <a:t>gestionar nuestros estados </a:t>
            </a:r>
            <a:r>
              <a:rPr lang="es-MX" sz="2400" dirty="0" smtClean="0"/>
              <a:t>de animo</a:t>
            </a:r>
          </a:p>
          <a:p>
            <a:pPr algn="just"/>
            <a:r>
              <a:rPr lang="es-MX" sz="2400" dirty="0" smtClean="0"/>
              <a:t>Es necesario para tener buenas relaciones, con nuestra familia, amigos, entorno laboral, etc. </a:t>
            </a:r>
          </a:p>
        </p:txBody>
      </p:sp>
      <p:pic>
        <p:nvPicPr>
          <p:cNvPr id="1026" name="Picture 2" descr="Intensamente: el análisis de la película infantil | Radio Mi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03762">
            <a:off x="8033764" y="1144693"/>
            <a:ext cx="3923620" cy="2207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884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¿Qué es la inteligencia emocional?</a:t>
            </a:r>
          </a:p>
        </p:txBody>
      </p:sp>
      <p:sp>
        <p:nvSpPr>
          <p:cNvPr id="3" name="Marcador de contenido 2"/>
          <p:cNvSpPr>
            <a:spLocks noGrp="1"/>
          </p:cNvSpPr>
          <p:nvPr>
            <p:ph idx="1"/>
          </p:nvPr>
        </p:nvSpPr>
        <p:spPr>
          <a:xfrm>
            <a:off x="677334" y="2160589"/>
            <a:ext cx="6174227" cy="3880773"/>
          </a:xfrm>
        </p:spPr>
        <p:txBody>
          <a:bodyPr>
            <a:normAutofit fontScale="85000" lnSpcReduction="10000"/>
          </a:bodyPr>
          <a:lstStyle/>
          <a:p>
            <a:r>
              <a:rPr lang="es-MX" sz="2400" dirty="0" smtClean="0">
                <a:latin typeface="Arial" panose="020B0604020202020204" pitchFamily="34" charset="0"/>
                <a:cs typeface="Arial" panose="020B0604020202020204" pitchFamily="34" charset="0"/>
              </a:rPr>
              <a:t>Es la habilidad de como te manejas a ti mismo</a:t>
            </a:r>
          </a:p>
          <a:p>
            <a:r>
              <a:rPr lang="es-MX" sz="2400" dirty="0" smtClean="0">
                <a:latin typeface="Arial" panose="020B0604020202020204" pitchFamily="34" charset="0"/>
                <a:cs typeface="Arial" panose="020B0604020202020204" pitchFamily="34" charset="0"/>
              </a:rPr>
              <a:t>Así como manejas tus relaciones con los demás</a:t>
            </a:r>
          </a:p>
          <a:p>
            <a:r>
              <a:rPr lang="es-MX" sz="2400" dirty="0" smtClean="0">
                <a:solidFill>
                  <a:srgbClr val="121212"/>
                </a:solidFill>
                <a:latin typeface="Arial" panose="020B0604020202020204" pitchFamily="34" charset="0"/>
                <a:cs typeface="Arial" panose="020B0604020202020204" pitchFamily="34" charset="0"/>
              </a:rPr>
              <a:t>Es la capacidad de motivarnos </a:t>
            </a:r>
            <a:r>
              <a:rPr lang="es-MX" sz="2400" dirty="0">
                <a:solidFill>
                  <a:srgbClr val="121212"/>
                </a:solidFill>
                <a:latin typeface="Arial" panose="020B0604020202020204" pitchFamily="34" charset="0"/>
                <a:cs typeface="Arial" panose="020B0604020202020204" pitchFamily="34" charset="0"/>
              </a:rPr>
              <a:t>y de manejar adecuadamente las </a:t>
            </a:r>
            <a:r>
              <a:rPr lang="es-MX" sz="2400" dirty="0" smtClean="0">
                <a:solidFill>
                  <a:srgbClr val="121212"/>
                </a:solidFill>
                <a:latin typeface="Arial" panose="020B0604020202020204" pitchFamily="34" charset="0"/>
                <a:cs typeface="Arial" panose="020B0604020202020204" pitchFamily="34" charset="0"/>
              </a:rPr>
              <a:t>relaciones.</a:t>
            </a:r>
          </a:p>
          <a:p>
            <a:r>
              <a:rPr lang="es-MX" sz="2400" dirty="0" smtClean="0">
                <a:latin typeface="Arial" panose="020B0604020202020204" pitchFamily="34" charset="0"/>
                <a:cs typeface="Arial" panose="020B0604020202020204" pitchFamily="34" charset="0"/>
              </a:rPr>
              <a:t>Nos </a:t>
            </a:r>
            <a:r>
              <a:rPr lang="es-MX" sz="2400" dirty="0">
                <a:latin typeface="Arial" panose="020B0604020202020204" pitchFamily="34" charset="0"/>
                <a:cs typeface="Arial" panose="020B0604020202020204" pitchFamily="34" charset="0"/>
              </a:rPr>
              <a:t>permite ser felices. </a:t>
            </a:r>
          </a:p>
          <a:p>
            <a:pPr algn="just"/>
            <a:r>
              <a:rPr lang="es-MX" sz="2400" dirty="0">
                <a:latin typeface="Arial" panose="020B0604020202020204" pitchFamily="34" charset="0"/>
                <a:cs typeface="Arial" panose="020B0604020202020204" pitchFamily="34" charset="0"/>
              </a:rPr>
              <a:t>Alcanzar el éxito. </a:t>
            </a:r>
          </a:p>
          <a:p>
            <a:pPr algn="just"/>
            <a:r>
              <a:rPr lang="es-MX" sz="2400" dirty="0">
                <a:latin typeface="Arial" panose="020B0604020202020204" pitchFamily="34" charset="0"/>
                <a:cs typeface="Arial" panose="020B0604020202020204" pitchFamily="34" charset="0"/>
              </a:rPr>
              <a:t>La inteligencia emocional la aprendemos desde que nacemos y </a:t>
            </a:r>
            <a:r>
              <a:rPr lang="es-MX" sz="2400" dirty="0" smtClean="0">
                <a:solidFill>
                  <a:srgbClr val="121212"/>
                </a:solidFill>
                <a:latin typeface="Arial" panose="020B0604020202020204" pitchFamily="34" charset="0"/>
                <a:cs typeface="Arial" panose="020B0604020202020204" pitchFamily="34" charset="0"/>
              </a:rPr>
              <a:t>todos </a:t>
            </a:r>
            <a:r>
              <a:rPr lang="es-MX" sz="2400" dirty="0">
                <a:solidFill>
                  <a:srgbClr val="121212"/>
                </a:solidFill>
                <a:latin typeface="Arial" panose="020B0604020202020204" pitchFamily="34" charset="0"/>
                <a:cs typeface="Arial" panose="020B0604020202020204" pitchFamily="34" charset="0"/>
              </a:rPr>
              <a:t>podemos potenciar y mejorar esa </a:t>
            </a:r>
            <a:r>
              <a:rPr lang="es-MX" sz="2400" dirty="0" smtClean="0">
                <a:solidFill>
                  <a:srgbClr val="121212"/>
                </a:solidFill>
                <a:latin typeface="Arial" panose="020B0604020202020204" pitchFamily="34" charset="0"/>
                <a:cs typeface="Arial" panose="020B0604020202020204" pitchFamily="34" charset="0"/>
              </a:rPr>
              <a:t>habilidad </a:t>
            </a:r>
            <a:r>
              <a:rPr lang="es-MX" sz="2400" dirty="0" smtClean="0">
                <a:latin typeface="Arial" panose="020B0604020202020204" pitchFamily="34" charset="0"/>
                <a:cs typeface="Arial" panose="020B0604020202020204" pitchFamily="34" charset="0"/>
              </a:rPr>
              <a:t>en </a:t>
            </a:r>
            <a:r>
              <a:rPr lang="es-MX" sz="2400" dirty="0">
                <a:latin typeface="Arial" panose="020B0604020202020204" pitchFamily="34" charset="0"/>
                <a:cs typeface="Arial" panose="020B0604020202020204" pitchFamily="34" charset="0"/>
              </a:rPr>
              <a:t>cualquier momento de nuestra vida. </a:t>
            </a:r>
            <a:endParaRPr lang="es-MX" sz="2400" dirty="0">
              <a:solidFill>
                <a:srgbClr val="121212"/>
              </a:solidFill>
              <a:latin typeface="Arial" panose="020B0604020202020204" pitchFamily="34" charset="0"/>
              <a:cs typeface="Arial" panose="020B0604020202020204" pitchFamily="34" charset="0"/>
            </a:endParaRPr>
          </a:p>
          <a:p>
            <a:pPr algn="just"/>
            <a:endParaRPr lang="es-MX" sz="2400" dirty="0"/>
          </a:p>
          <a:p>
            <a:endParaRPr lang="es-MX" dirty="0" smtClean="0"/>
          </a:p>
          <a:p>
            <a:endParaRPr lang="es-MX" dirty="0"/>
          </a:p>
        </p:txBody>
      </p:sp>
      <p:pic>
        <p:nvPicPr>
          <p:cNvPr id="2050" name="Picture 2" descr="Intensamente, un film para educar la inteligencia emocional - Eres Mam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981" y="1648495"/>
            <a:ext cx="4614956" cy="34704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293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latin typeface="Arial" panose="020B0604020202020204" pitchFamily="34" charset="0"/>
                <a:cs typeface="Arial" panose="020B0604020202020204" pitchFamily="34" charset="0"/>
              </a:rPr>
              <a:t>Daniel Goleman identifica cinco aspectos principales de la inteligencia emocional:</a:t>
            </a:r>
            <a:br>
              <a:rPr lang="es-MX" dirty="0">
                <a:latin typeface="Arial" panose="020B0604020202020204" pitchFamily="34" charset="0"/>
                <a:cs typeface="Arial" panose="020B0604020202020204" pitchFamily="34" charset="0"/>
              </a:rPr>
            </a:br>
            <a:endParaRPr lang="es-MX"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2202" y="2011430"/>
            <a:ext cx="4846570" cy="4846570"/>
          </a:xfrm>
        </p:spPr>
      </p:pic>
    </p:spTree>
    <p:extLst>
      <p:ext uri="{BB962C8B-B14F-4D97-AF65-F5344CB8AC3E}">
        <p14:creationId xmlns:p14="http://schemas.microsoft.com/office/powerpoint/2010/main" val="495509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1.- Autoconciencia </a:t>
            </a:r>
            <a:r>
              <a:rPr lang="es-MX" b="1" dirty="0"/>
              <a:t>emocional</a:t>
            </a:r>
            <a:r>
              <a:rPr lang="es-MX" dirty="0"/>
              <a:t>.</a:t>
            </a:r>
          </a:p>
        </p:txBody>
      </p:sp>
      <p:sp>
        <p:nvSpPr>
          <p:cNvPr id="3" name="Marcador de contenido 2"/>
          <p:cNvSpPr>
            <a:spLocks noGrp="1"/>
          </p:cNvSpPr>
          <p:nvPr>
            <p:ph idx="1"/>
          </p:nvPr>
        </p:nvSpPr>
        <p:spPr>
          <a:xfrm>
            <a:off x="677334" y="2160589"/>
            <a:ext cx="7204536" cy="3880773"/>
          </a:xfrm>
        </p:spPr>
        <p:txBody>
          <a:bodyPr/>
          <a:lstStyle/>
          <a:p>
            <a:pPr algn="just"/>
            <a:r>
              <a:rPr lang="es-MX" dirty="0" smtClean="0"/>
              <a:t>¿</a:t>
            </a:r>
            <a:r>
              <a:rPr lang="es-MX" dirty="0"/>
              <a:t>Cómo vamos a ser capaces de ser empáticos si ni siquiera nos conocemos a nosotros mismos? </a:t>
            </a:r>
            <a:endParaRPr lang="es-MX" dirty="0" smtClean="0"/>
          </a:p>
          <a:p>
            <a:pPr algn="just"/>
            <a:r>
              <a:rPr lang="es-MX" dirty="0" smtClean="0"/>
              <a:t>Poseer </a:t>
            </a:r>
            <a:r>
              <a:rPr lang="es-MX" dirty="0"/>
              <a:t>autoconciencia emocional es identificar un sentimiento o un estado anímico en el momento en el que se está produciendo. </a:t>
            </a:r>
            <a:endParaRPr lang="es-MX" dirty="0" smtClean="0"/>
          </a:p>
          <a:p>
            <a:pPr algn="just"/>
            <a:r>
              <a:rPr lang="es-MX" dirty="0" smtClean="0"/>
              <a:t>Para </a:t>
            </a:r>
            <a:r>
              <a:rPr lang="es-MX" dirty="0"/>
              <a:t>tener control emocional es indispensable saber lo que nos pasa.</a:t>
            </a:r>
          </a:p>
        </p:txBody>
      </p:sp>
    </p:spTree>
    <p:extLst>
      <p:ext uri="{BB962C8B-B14F-4D97-AF65-F5344CB8AC3E}">
        <p14:creationId xmlns:p14="http://schemas.microsoft.com/office/powerpoint/2010/main" val="1076212563"/>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1013</TotalTime>
  <Words>3107</Words>
  <Application>Microsoft Office PowerPoint</Application>
  <PresentationFormat>Panorámica</PresentationFormat>
  <Paragraphs>277</Paragraphs>
  <Slides>53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53</vt:i4>
      </vt:variant>
    </vt:vector>
  </HeadingPairs>
  <TitlesOfParts>
    <vt:vector size="60" baseType="lpstr">
      <vt:lpstr>Arial</vt:lpstr>
      <vt:lpstr>Calibri</vt:lpstr>
      <vt:lpstr>Satoshi</vt:lpstr>
      <vt:lpstr>Trebuchet MS</vt:lpstr>
      <vt:lpstr>Wingdings</vt:lpstr>
      <vt:lpstr>Wingdings 3</vt:lpstr>
      <vt:lpstr>Faceta</vt:lpstr>
      <vt:lpstr>Inteligencia emocional</vt:lpstr>
      <vt:lpstr>Objetivo </vt:lpstr>
      <vt:lpstr>Introducción: </vt:lpstr>
      <vt:lpstr>Presentación de PowerPoint</vt:lpstr>
      <vt:lpstr>Presentación de PowerPoint</vt:lpstr>
      <vt:lpstr>¿Qué es la inteligencia emocional?</vt:lpstr>
      <vt:lpstr>¿Qué es la inteligencia emocional?</vt:lpstr>
      <vt:lpstr>Daniel Goleman identifica cinco aspectos principales de la inteligencia emocional: </vt:lpstr>
      <vt:lpstr>1.- Autoconciencia emocional.</vt:lpstr>
      <vt:lpstr>Se refiere a: </vt:lpstr>
      <vt:lpstr>Presentación de PowerPoint</vt:lpstr>
      <vt:lpstr>El secuestro de la amígdala</vt:lpstr>
      <vt:lpstr>Manejo de un secuestro por la amígdala.</vt:lpstr>
      <vt:lpstr>2.- Manejo de las emociones.</vt:lpstr>
      <vt:lpstr>2.- Gestionar tus emociones: </vt:lpstr>
      <vt:lpstr>2.- Manejar las emociones, controlar los impulsos. </vt:lpstr>
      <vt:lpstr>3.- Automotivación.</vt:lpstr>
      <vt:lpstr>3.- Motivación </vt:lpstr>
      <vt:lpstr>4.- Empatía.</vt:lpstr>
      <vt:lpstr>4.- Empatía</vt:lpstr>
      <vt:lpstr>5.- Habilidades sociales.</vt:lpstr>
      <vt:lpstr>5.- Manejo de las emociones con las otras personas. </vt:lpstr>
      <vt:lpstr>Inteligencia emocional </vt:lpstr>
      <vt:lpstr>Relaciones laborales</vt:lpstr>
      <vt:lpstr>Inteligencia Emocional en el Trabajo  </vt:lpstr>
      <vt:lpstr>¿Podemos enseñarles a nuestros hijos inteligencia emocional?</vt:lpstr>
      <vt:lpstr>Presentación de PowerPoint</vt:lpstr>
      <vt:lpstr>Presentación de PowerPoint</vt:lpstr>
      <vt:lpstr>Acciones que pueden ayudar a desarrollar la inteligencia emocional en los NNA</vt:lpstr>
      <vt:lpstr>Ayúdale a conocerse mejor y a ponerle nombre a lo que siente </vt:lpstr>
      <vt:lpstr>Trabaja la alfabetización emocional </vt:lpstr>
      <vt:lpstr>Valida sus emociones </vt:lpstr>
      <vt:lpstr>Atiende a su autoestima </vt:lpstr>
      <vt:lpstr>Ayúdale a descubrir sus fortalezas y debilidades </vt:lpstr>
      <vt:lpstr>Trabaja el autocontrol y la adaptabilidad </vt:lpstr>
      <vt:lpstr>Trabaja la  motivación </vt:lpstr>
      <vt:lpstr>Ayúdale a desarrollar  la empatía </vt:lpstr>
      <vt:lpstr>Comunícate con él </vt:lpstr>
      <vt:lpstr>Trabaja las habilidades sociales </vt:lpstr>
      <vt:lpstr>Ayúdale a  resolver conflictos </vt:lpstr>
      <vt:lpstr>Muéstrale la importancia del trabajo en equipo </vt:lpstr>
      <vt:lpstr>Saber escuchar también es importante </vt:lpstr>
      <vt:lpstr>Trabaja la asertividad </vt:lpstr>
      <vt:lpstr>Ayúdale a que confíe en sí mismo </vt:lpstr>
      <vt:lpstr>Exprésale afecto y di cómo te sientes</vt:lpstr>
      <vt:lpstr>Atiende  sus necesidades </vt:lpstr>
      <vt:lpstr>3 ventanas de oportunidad</vt:lpstr>
      <vt:lpstr>Que es el Mindfulness</vt:lpstr>
      <vt:lpstr>Presentación de PowerPoint</vt:lpstr>
      <vt:lpstr>Presentación de PowerPoint</vt:lpstr>
      <vt:lpstr>Las escuelas han empezado a enseñar inteligencia emocional, desarrollo social.  </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Inteligencia emocional</dc:title>
  <dc:creator>Capacitación</dc:creator>
  <cp:lastModifiedBy>Usuario</cp:lastModifiedBy>
  <cp:revision>48</cp:revision>
  <cp:lastPrinted>2023-05-08T15:09:59Z</cp:lastPrinted>
  <dcterms:created xsi:type="dcterms:W3CDTF">2023-04-18T19:47:59Z</dcterms:created>
  <dcterms:modified xsi:type="dcterms:W3CDTF">2023-05-08T18:56:59Z</dcterms:modified>
</cp:coreProperties>
</file>