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  <p:sldMasterId id="2147483874" r:id="rId2"/>
    <p:sldMasterId id="2147483886" r:id="rId3"/>
    <p:sldMasterId id="2147483898" r:id="rId4"/>
  </p:sldMasterIdLst>
  <p:notesMasterIdLst>
    <p:notesMasterId r:id="rId51"/>
  </p:notesMasterIdLst>
  <p:sldIdLst>
    <p:sldId id="368" r:id="rId5"/>
    <p:sldId id="259" r:id="rId6"/>
    <p:sldId id="358" r:id="rId7"/>
    <p:sldId id="360" r:id="rId8"/>
    <p:sldId id="316" r:id="rId9"/>
    <p:sldId id="361" r:id="rId10"/>
    <p:sldId id="347" r:id="rId11"/>
    <p:sldId id="362" r:id="rId12"/>
    <p:sldId id="335" r:id="rId13"/>
    <p:sldId id="336" r:id="rId14"/>
    <p:sldId id="337" r:id="rId15"/>
    <p:sldId id="338" r:id="rId16"/>
    <p:sldId id="301" r:id="rId17"/>
    <p:sldId id="307" r:id="rId18"/>
    <p:sldId id="308" r:id="rId19"/>
    <p:sldId id="309" r:id="rId20"/>
    <p:sldId id="326" r:id="rId21"/>
    <p:sldId id="310" r:id="rId22"/>
    <p:sldId id="324" r:id="rId23"/>
    <p:sldId id="369" r:id="rId24"/>
    <p:sldId id="317" r:id="rId25"/>
    <p:sldId id="327" r:id="rId26"/>
    <p:sldId id="314" r:id="rId27"/>
    <p:sldId id="315" r:id="rId28"/>
    <p:sldId id="325" r:id="rId29"/>
    <p:sldId id="312" r:id="rId30"/>
    <p:sldId id="313" r:id="rId31"/>
    <p:sldId id="323" r:id="rId32"/>
    <p:sldId id="304" r:id="rId33"/>
    <p:sldId id="305" r:id="rId34"/>
    <p:sldId id="306" r:id="rId35"/>
    <p:sldId id="328" r:id="rId36"/>
    <p:sldId id="318" r:id="rId37"/>
    <p:sldId id="319" r:id="rId38"/>
    <p:sldId id="322" r:id="rId39"/>
    <p:sldId id="363" r:id="rId40"/>
    <p:sldId id="276" r:id="rId41"/>
    <p:sldId id="302" r:id="rId42"/>
    <p:sldId id="364" r:id="rId43"/>
    <p:sldId id="370" r:id="rId44"/>
    <p:sldId id="260" r:id="rId45"/>
    <p:sldId id="261" r:id="rId46"/>
    <p:sldId id="288" r:id="rId47"/>
    <p:sldId id="300" r:id="rId48"/>
    <p:sldId id="273" r:id="rId49"/>
    <p:sldId id="299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834" y="72"/>
      </p:cViewPr>
      <p:guideLst/>
    </p:cSldViewPr>
  </p:slideViewPr>
  <p:outlineViewPr>
    <p:cViewPr>
      <p:scale>
        <a:sx n="33" d="100"/>
        <a:sy n="33" d="100"/>
      </p:scale>
      <p:origin x="0" y="-1023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4DB6CF-B11F-42B3-B522-66BDC4D93E4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F629B6DB-A3E1-4255-A59A-B258F9F0FD1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Factores de riesgo</a:t>
          </a:r>
        </a:p>
      </dgm:t>
    </dgm:pt>
    <dgm:pt modelId="{69151D71-FBF2-4D87-B371-51F1CB6E6E1B}" type="parTrans" cxnId="{E4B22334-D9D9-4AA3-B210-A989B72887E4}">
      <dgm:prSet/>
      <dgm:spPr/>
    </dgm:pt>
    <dgm:pt modelId="{BE61D3FF-E90B-422E-B983-77721E6B6A00}" type="sibTrans" cxnId="{E4B22334-D9D9-4AA3-B210-A989B72887E4}">
      <dgm:prSet/>
      <dgm:spPr/>
    </dgm:pt>
    <dgm:pt modelId="{89D75B24-7B59-4667-95AB-2F904E1DE04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Propios de la sustancia</a:t>
          </a:r>
        </a:p>
      </dgm:t>
    </dgm:pt>
    <dgm:pt modelId="{2E8B0194-85D6-4CFD-BAD6-D93B9617C795}" type="parTrans" cxnId="{5F0D5A62-1519-4149-86F6-0B8B6BE32C4A}">
      <dgm:prSet/>
      <dgm:spPr/>
    </dgm:pt>
    <dgm:pt modelId="{C93B7A77-7A1A-43DF-8B90-0FFC6576FDD3}" type="sibTrans" cxnId="{5F0D5A62-1519-4149-86F6-0B8B6BE32C4A}">
      <dgm:prSet/>
      <dgm:spPr/>
    </dgm:pt>
    <dgm:pt modelId="{010035BD-4C27-4E28-AFB9-E794E811AE4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Individuales</a:t>
          </a:r>
        </a:p>
      </dgm:t>
    </dgm:pt>
    <dgm:pt modelId="{4E867616-F2B4-47F6-A7BC-338D211AB224}" type="parTrans" cxnId="{6823E2B6-AE71-4109-9FB3-515C8776FFDF}">
      <dgm:prSet/>
      <dgm:spPr/>
    </dgm:pt>
    <dgm:pt modelId="{75B465BF-85DA-4C5F-B7C0-264CE5738ED3}" type="sibTrans" cxnId="{6823E2B6-AE71-4109-9FB3-515C8776FFDF}">
      <dgm:prSet/>
      <dgm:spPr/>
    </dgm:pt>
    <dgm:pt modelId="{FAF76DD9-6A3D-4FB2-A3D7-54EC1E04822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Personalidad</a:t>
          </a:r>
        </a:p>
      </dgm:t>
    </dgm:pt>
    <dgm:pt modelId="{BE654243-6C0A-434B-BC30-2712843391C4}" type="parTrans" cxnId="{A962FC84-4B7F-404D-B8F1-733CFAD7FEE7}">
      <dgm:prSet/>
      <dgm:spPr/>
    </dgm:pt>
    <dgm:pt modelId="{7E28E43E-0A1C-463D-BE54-4A4C9A8489A4}" type="sibTrans" cxnId="{A962FC84-4B7F-404D-B8F1-733CFAD7FEE7}">
      <dgm:prSet/>
      <dgm:spPr/>
    </dgm:pt>
    <dgm:pt modelId="{03066B7A-60E4-439D-8677-DDFAA5ADC45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Conductuales</a:t>
          </a:r>
        </a:p>
      </dgm:t>
    </dgm:pt>
    <dgm:pt modelId="{5911973C-4072-415B-933F-382F484024CB}" type="parTrans" cxnId="{1485B782-4C2E-44C9-8CDE-6095DEF4B3ED}">
      <dgm:prSet/>
      <dgm:spPr/>
    </dgm:pt>
    <dgm:pt modelId="{4EE98A76-6BF4-456E-A276-413447057077}" type="sibTrans" cxnId="{1485B782-4C2E-44C9-8CDE-6095DEF4B3ED}">
      <dgm:prSet/>
      <dgm:spPr/>
    </dgm:pt>
    <dgm:pt modelId="{A2E1FA30-56C8-4928-9BD7-A66CBE456D8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Cognitivos, actitudes o valores</a:t>
          </a:r>
        </a:p>
      </dgm:t>
    </dgm:pt>
    <dgm:pt modelId="{A48D665D-325B-4A3E-8390-084569A6507D}" type="parTrans" cxnId="{FBD0C686-6FC0-4304-9358-B222A9B0F4CD}">
      <dgm:prSet/>
      <dgm:spPr/>
    </dgm:pt>
    <dgm:pt modelId="{840C1564-82E4-4F6B-87E1-72A0103D2B9B}" type="sibTrans" cxnId="{FBD0C686-6FC0-4304-9358-B222A9B0F4CD}">
      <dgm:prSet/>
      <dgm:spPr/>
    </dgm:pt>
    <dgm:pt modelId="{E755B121-CD79-443F-9446-D50FFFC3C2A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Microsociales</a:t>
          </a:r>
        </a:p>
      </dgm:t>
    </dgm:pt>
    <dgm:pt modelId="{26ADB3C1-AA08-4AEE-BF34-E10A8B08A9BA}" type="parTrans" cxnId="{DFC6841D-04DD-49AE-B30C-F61D77B2DCC3}">
      <dgm:prSet/>
      <dgm:spPr/>
    </dgm:pt>
    <dgm:pt modelId="{65FA6A6F-36E1-438A-BE1A-3B8743A3EB3B}" type="sibTrans" cxnId="{DFC6841D-04DD-49AE-B30C-F61D77B2DCC3}">
      <dgm:prSet/>
      <dgm:spPr/>
    </dgm:pt>
    <dgm:pt modelId="{1F261823-D143-4E4D-A130-84C29E776C6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De gpo. de pares</a:t>
          </a:r>
        </a:p>
      </dgm:t>
    </dgm:pt>
    <dgm:pt modelId="{E33C190D-2DE2-4EF6-905C-93EFDEA77ACC}" type="parTrans" cxnId="{423AF174-4753-4838-A6A1-3F2CA69DE31A}">
      <dgm:prSet/>
      <dgm:spPr/>
    </dgm:pt>
    <dgm:pt modelId="{356B1C7F-AB08-4670-9672-4B2E9AA60BC7}" type="sibTrans" cxnId="{423AF174-4753-4838-A6A1-3F2CA69DE31A}">
      <dgm:prSet/>
      <dgm:spPr/>
    </dgm:pt>
    <dgm:pt modelId="{8BC8AD42-079D-4D85-9900-980BB71589C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Ambiente familiar</a:t>
          </a:r>
        </a:p>
      </dgm:t>
    </dgm:pt>
    <dgm:pt modelId="{A5094BB2-DED2-4758-B6AE-B79CBD32B5A1}" type="parTrans" cxnId="{5FD36C62-BB15-42DD-B90A-6B7FC09E8A6B}">
      <dgm:prSet/>
      <dgm:spPr/>
    </dgm:pt>
    <dgm:pt modelId="{C2F04085-3E08-4B49-B218-35D256CB5B52}" type="sibTrans" cxnId="{5FD36C62-BB15-42DD-B90A-6B7FC09E8A6B}">
      <dgm:prSet/>
      <dgm:spPr/>
    </dgm:pt>
    <dgm:pt modelId="{D83D740E-3EA3-41D1-A8D1-AE084F8A70F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Ambiente escolar</a:t>
          </a:r>
        </a:p>
      </dgm:t>
    </dgm:pt>
    <dgm:pt modelId="{A4E41D0D-E37A-4845-9622-FEE4F7284E73}" type="parTrans" cxnId="{0A51C816-AA0B-4682-B08C-095030C1BC5F}">
      <dgm:prSet/>
      <dgm:spPr/>
    </dgm:pt>
    <dgm:pt modelId="{149B97D8-C2C0-4219-AC33-7FA599C3B0BB}" type="sibTrans" cxnId="{0A51C816-AA0B-4682-B08C-095030C1BC5F}">
      <dgm:prSet/>
      <dgm:spPr/>
    </dgm:pt>
    <dgm:pt modelId="{F96982C4-028B-42FD-B621-B13F1080CD4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Ambiente laboral</a:t>
          </a:r>
        </a:p>
      </dgm:t>
    </dgm:pt>
    <dgm:pt modelId="{979811A1-5AC9-495B-9145-706CD2B8E982}" type="parTrans" cxnId="{66C22A0C-3041-4FC6-983E-20824D372142}">
      <dgm:prSet/>
      <dgm:spPr/>
    </dgm:pt>
    <dgm:pt modelId="{2BFFBBAD-C3B4-4CD3-8BFD-7A0505A5AAE4}" type="sibTrans" cxnId="{66C22A0C-3041-4FC6-983E-20824D372142}">
      <dgm:prSet/>
      <dgm:spPr/>
    </dgm:pt>
    <dgm:pt modelId="{4E6AEBE1-EF09-4FE0-95EB-5A6D1E02BC7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Macrosociales</a:t>
          </a:r>
        </a:p>
      </dgm:t>
    </dgm:pt>
    <dgm:pt modelId="{CDF7C199-1031-49E8-940A-946BC922EAC4}" type="parTrans" cxnId="{612FC2D1-6DB3-4C00-BB99-7B24757E0FFC}">
      <dgm:prSet/>
      <dgm:spPr/>
    </dgm:pt>
    <dgm:pt modelId="{55A5659A-4825-4AA5-9463-DD78023761EE}" type="sibTrans" cxnId="{612FC2D1-6DB3-4C00-BB99-7B24757E0FFC}">
      <dgm:prSet/>
      <dgm:spPr/>
    </dgm:pt>
    <dgm:pt modelId="{48D038BE-0514-47FA-BDBE-F499DA90B9DD}" type="pres">
      <dgm:prSet presAssocID="{1F4DB6CF-B11F-42B3-B522-66BDC4D93E4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6A3FE88-52E1-48B2-B83E-93FAC5FF212A}" type="pres">
      <dgm:prSet presAssocID="{F629B6DB-A3E1-4255-A59A-B258F9F0FD1C}" presName="hierRoot1" presStyleCnt="0">
        <dgm:presLayoutVars>
          <dgm:hierBranch/>
        </dgm:presLayoutVars>
      </dgm:prSet>
      <dgm:spPr/>
    </dgm:pt>
    <dgm:pt modelId="{3BE4C6DC-C7C5-49FA-9F4B-813580A5A131}" type="pres">
      <dgm:prSet presAssocID="{F629B6DB-A3E1-4255-A59A-B258F9F0FD1C}" presName="rootComposite1" presStyleCnt="0"/>
      <dgm:spPr/>
    </dgm:pt>
    <dgm:pt modelId="{7CE3CF70-4ACF-48AB-8A8B-ABFDB3638883}" type="pres">
      <dgm:prSet presAssocID="{F629B6DB-A3E1-4255-A59A-B258F9F0FD1C}" presName="rootText1" presStyleLbl="node0" presStyleIdx="0" presStyleCnt="1">
        <dgm:presLayoutVars>
          <dgm:chPref val="3"/>
        </dgm:presLayoutVars>
      </dgm:prSet>
      <dgm:spPr/>
    </dgm:pt>
    <dgm:pt modelId="{9198F2EF-8684-4991-BF91-5F718DFED2C9}" type="pres">
      <dgm:prSet presAssocID="{F629B6DB-A3E1-4255-A59A-B258F9F0FD1C}" presName="rootConnector1" presStyleLbl="node1" presStyleIdx="0" presStyleCnt="0"/>
      <dgm:spPr/>
    </dgm:pt>
    <dgm:pt modelId="{2F6A74FA-E34C-4664-88FE-E3B79F959E2F}" type="pres">
      <dgm:prSet presAssocID="{F629B6DB-A3E1-4255-A59A-B258F9F0FD1C}" presName="hierChild2" presStyleCnt="0"/>
      <dgm:spPr/>
    </dgm:pt>
    <dgm:pt modelId="{C80FA2B0-E05B-47F6-A04B-80AC80FDCAB5}" type="pres">
      <dgm:prSet presAssocID="{2E8B0194-85D6-4CFD-BAD6-D93B9617C795}" presName="Name35" presStyleLbl="parChTrans1D2" presStyleIdx="0" presStyleCnt="4"/>
      <dgm:spPr/>
    </dgm:pt>
    <dgm:pt modelId="{7AB2E0DF-038D-4CA3-9364-73F484A1014C}" type="pres">
      <dgm:prSet presAssocID="{89D75B24-7B59-4667-95AB-2F904E1DE048}" presName="hierRoot2" presStyleCnt="0">
        <dgm:presLayoutVars>
          <dgm:hierBranch/>
        </dgm:presLayoutVars>
      </dgm:prSet>
      <dgm:spPr/>
    </dgm:pt>
    <dgm:pt modelId="{F243E302-6DC3-4F50-9B72-6897C3D96BC2}" type="pres">
      <dgm:prSet presAssocID="{89D75B24-7B59-4667-95AB-2F904E1DE048}" presName="rootComposite" presStyleCnt="0"/>
      <dgm:spPr/>
    </dgm:pt>
    <dgm:pt modelId="{8EB5263C-17D0-40B3-BF12-CE24DEBB8DF9}" type="pres">
      <dgm:prSet presAssocID="{89D75B24-7B59-4667-95AB-2F904E1DE048}" presName="rootText" presStyleLbl="node2" presStyleIdx="0" presStyleCnt="4">
        <dgm:presLayoutVars>
          <dgm:chPref val="3"/>
        </dgm:presLayoutVars>
      </dgm:prSet>
      <dgm:spPr/>
    </dgm:pt>
    <dgm:pt modelId="{E2F6216F-E8A2-40BA-87CD-CDD764AE4474}" type="pres">
      <dgm:prSet presAssocID="{89D75B24-7B59-4667-95AB-2F904E1DE048}" presName="rootConnector" presStyleLbl="node2" presStyleIdx="0" presStyleCnt="4"/>
      <dgm:spPr/>
    </dgm:pt>
    <dgm:pt modelId="{5BA0F440-551A-4509-B552-3D0053696F29}" type="pres">
      <dgm:prSet presAssocID="{89D75B24-7B59-4667-95AB-2F904E1DE048}" presName="hierChild4" presStyleCnt="0"/>
      <dgm:spPr/>
    </dgm:pt>
    <dgm:pt modelId="{97ECAB87-0082-4A9F-B515-36AD2FDFF92C}" type="pres">
      <dgm:prSet presAssocID="{89D75B24-7B59-4667-95AB-2F904E1DE048}" presName="hierChild5" presStyleCnt="0"/>
      <dgm:spPr/>
    </dgm:pt>
    <dgm:pt modelId="{2C303377-CB07-4259-83BB-7DDA444EB2BC}" type="pres">
      <dgm:prSet presAssocID="{4E867616-F2B4-47F6-A7BC-338D211AB224}" presName="Name35" presStyleLbl="parChTrans1D2" presStyleIdx="1" presStyleCnt="4"/>
      <dgm:spPr/>
    </dgm:pt>
    <dgm:pt modelId="{964BAB31-5F86-4141-B6BF-BDF72B4F8F4F}" type="pres">
      <dgm:prSet presAssocID="{010035BD-4C27-4E28-AFB9-E794E811AE4B}" presName="hierRoot2" presStyleCnt="0">
        <dgm:presLayoutVars>
          <dgm:hierBranch val="l"/>
        </dgm:presLayoutVars>
      </dgm:prSet>
      <dgm:spPr/>
    </dgm:pt>
    <dgm:pt modelId="{643CED8E-81A1-4E53-AB31-866F682736A8}" type="pres">
      <dgm:prSet presAssocID="{010035BD-4C27-4E28-AFB9-E794E811AE4B}" presName="rootComposite" presStyleCnt="0"/>
      <dgm:spPr/>
    </dgm:pt>
    <dgm:pt modelId="{286C9F42-7C99-4CC9-A4AA-BF2A0F1EB426}" type="pres">
      <dgm:prSet presAssocID="{010035BD-4C27-4E28-AFB9-E794E811AE4B}" presName="rootText" presStyleLbl="node2" presStyleIdx="1" presStyleCnt="4">
        <dgm:presLayoutVars>
          <dgm:chPref val="3"/>
        </dgm:presLayoutVars>
      </dgm:prSet>
      <dgm:spPr/>
    </dgm:pt>
    <dgm:pt modelId="{D2C48745-C2C7-4136-BB5F-A547AFD6E94F}" type="pres">
      <dgm:prSet presAssocID="{010035BD-4C27-4E28-AFB9-E794E811AE4B}" presName="rootConnector" presStyleLbl="node2" presStyleIdx="1" presStyleCnt="4"/>
      <dgm:spPr/>
    </dgm:pt>
    <dgm:pt modelId="{D7A366A4-5A56-4D16-A96F-2B5126868FC0}" type="pres">
      <dgm:prSet presAssocID="{010035BD-4C27-4E28-AFB9-E794E811AE4B}" presName="hierChild4" presStyleCnt="0"/>
      <dgm:spPr/>
    </dgm:pt>
    <dgm:pt modelId="{9DF38D24-88BF-4515-8B1B-8FB410242FCB}" type="pres">
      <dgm:prSet presAssocID="{BE654243-6C0A-434B-BC30-2712843391C4}" presName="Name50" presStyleLbl="parChTrans1D3" presStyleIdx="0" presStyleCnt="7"/>
      <dgm:spPr/>
    </dgm:pt>
    <dgm:pt modelId="{3B973E71-B98B-4390-95D0-8B35DAAC7BB1}" type="pres">
      <dgm:prSet presAssocID="{FAF76DD9-6A3D-4FB2-A3D7-54EC1E048222}" presName="hierRoot2" presStyleCnt="0">
        <dgm:presLayoutVars>
          <dgm:hierBranch val="r"/>
        </dgm:presLayoutVars>
      </dgm:prSet>
      <dgm:spPr/>
    </dgm:pt>
    <dgm:pt modelId="{9CF7F5AB-AA46-4A3B-AEA6-EEA720B1F0AF}" type="pres">
      <dgm:prSet presAssocID="{FAF76DD9-6A3D-4FB2-A3D7-54EC1E048222}" presName="rootComposite" presStyleCnt="0"/>
      <dgm:spPr/>
    </dgm:pt>
    <dgm:pt modelId="{A1490C45-3637-49C5-A9A1-0FA6F7156B2F}" type="pres">
      <dgm:prSet presAssocID="{FAF76DD9-6A3D-4FB2-A3D7-54EC1E048222}" presName="rootText" presStyleLbl="node3" presStyleIdx="0" presStyleCnt="7">
        <dgm:presLayoutVars>
          <dgm:chPref val="3"/>
        </dgm:presLayoutVars>
      </dgm:prSet>
      <dgm:spPr/>
    </dgm:pt>
    <dgm:pt modelId="{3BB99006-CAEE-4B82-A70B-D2041FC51186}" type="pres">
      <dgm:prSet presAssocID="{FAF76DD9-6A3D-4FB2-A3D7-54EC1E048222}" presName="rootConnector" presStyleLbl="node3" presStyleIdx="0" presStyleCnt="7"/>
      <dgm:spPr/>
    </dgm:pt>
    <dgm:pt modelId="{D7E1EF61-193D-4EF1-8448-54792A5D2547}" type="pres">
      <dgm:prSet presAssocID="{FAF76DD9-6A3D-4FB2-A3D7-54EC1E048222}" presName="hierChild4" presStyleCnt="0"/>
      <dgm:spPr/>
    </dgm:pt>
    <dgm:pt modelId="{F11CF3C9-1DB3-43A1-BC7F-9B8933CA96C6}" type="pres">
      <dgm:prSet presAssocID="{FAF76DD9-6A3D-4FB2-A3D7-54EC1E048222}" presName="hierChild5" presStyleCnt="0"/>
      <dgm:spPr/>
    </dgm:pt>
    <dgm:pt modelId="{A5BCF9F5-0B78-4905-B6F7-BEAE5BF41730}" type="pres">
      <dgm:prSet presAssocID="{5911973C-4072-415B-933F-382F484024CB}" presName="Name50" presStyleLbl="parChTrans1D3" presStyleIdx="1" presStyleCnt="7"/>
      <dgm:spPr/>
    </dgm:pt>
    <dgm:pt modelId="{FB78A4FD-AA1D-46E1-BC6E-078CB77CA48E}" type="pres">
      <dgm:prSet presAssocID="{03066B7A-60E4-439D-8677-DDFAA5ADC451}" presName="hierRoot2" presStyleCnt="0">
        <dgm:presLayoutVars>
          <dgm:hierBranch val="r"/>
        </dgm:presLayoutVars>
      </dgm:prSet>
      <dgm:spPr/>
    </dgm:pt>
    <dgm:pt modelId="{A0CD73B8-9C40-488F-8AD9-B2E92116E162}" type="pres">
      <dgm:prSet presAssocID="{03066B7A-60E4-439D-8677-DDFAA5ADC451}" presName="rootComposite" presStyleCnt="0"/>
      <dgm:spPr/>
    </dgm:pt>
    <dgm:pt modelId="{77F6FE8A-8EEE-4944-9498-221268E314C5}" type="pres">
      <dgm:prSet presAssocID="{03066B7A-60E4-439D-8677-DDFAA5ADC451}" presName="rootText" presStyleLbl="node3" presStyleIdx="1" presStyleCnt="7">
        <dgm:presLayoutVars>
          <dgm:chPref val="3"/>
        </dgm:presLayoutVars>
      </dgm:prSet>
      <dgm:spPr/>
    </dgm:pt>
    <dgm:pt modelId="{0BBB01DE-5DE8-4B99-BE55-5615AD9200B8}" type="pres">
      <dgm:prSet presAssocID="{03066B7A-60E4-439D-8677-DDFAA5ADC451}" presName="rootConnector" presStyleLbl="node3" presStyleIdx="1" presStyleCnt="7"/>
      <dgm:spPr/>
    </dgm:pt>
    <dgm:pt modelId="{FCD4B6D3-C191-4AE6-A7EB-DA90659F3C91}" type="pres">
      <dgm:prSet presAssocID="{03066B7A-60E4-439D-8677-DDFAA5ADC451}" presName="hierChild4" presStyleCnt="0"/>
      <dgm:spPr/>
    </dgm:pt>
    <dgm:pt modelId="{D2C7AF4C-66A7-4ABD-8D89-DE6ACCA08645}" type="pres">
      <dgm:prSet presAssocID="{03066B7A-60E4-439D-8677-DDFAA5ADC451}" presName="hierChild5" presStyleCnt="0"/>
      <dgm:spPr/>
    </dgm:pt>
    <dgm:pt modelId="{EDB54B17-0558-4269-90CE-53EC24CC5CFA}" type="pres">
      <dgm:prSet presAssocID="{A48D665D-325B-4A3E-8390-084569A6507D}" presName="Name50" presStyleLbl="parChTrans1D3" presStyleIdx="2" presStyleCnt="7"/>
      <dgm:spPr/>
    </dgm:pt>
    <dgm:pt modelId="{AD95FC1C-24AF-46B2-AAC1-89764A76045E}" type="pres">
      <dgm:prSet presAssocID="{A2E1FA30-56C8-4928-9BD7-A66CBE456D85}" presName="hierRoot2" presStyleCnt="0">
        <dgm:presLayoutVars>
          <dgm:hierBranch val="r"/>
        </dgm:presLayoutVars>
      </dgm:prSet>
      <dgm:spPr/>
    </dgm:pt>
    <dgm:pt modelId="{1C819877-0D28-4542-B11C-4D7A34D3CA42}" type="pres">
      <dgm:prSet presAssocID="{A2E1FA30-56C8-4928-9BD7-A66CBE456D85}" presName="rootComposite" presStyleCnt="0"/>
      <dgm:spPr/>
    </dgm:pt>
    <dgm:pt modelId="{0786FF62-68EB-4904-A319-78D6E093C765}" type="pres">
      <dgm:prSet presAssocID="{A2E1FA30-56C8-4928-9BD7-A66CBE456D85}" presName="rootText" presStyleLbl="node3" presStyleIdx="2" presStyleCnt="7">
        <dgm:presLayoutVars>
          <dgm:chPref val="3"/>
        </dgm:presLayoutVars>
      </dgm:prSet>
      <dgm:spPr/>
    </dgm:pt>
    <dgm:pt modelId="{AB9FE177-EFF4-43D4-8E12-46437587E454}" type="pres">
      <dgm:prSet presAssocID="{A2E1FA30-56C8-4928-9BD7-A66CBE456D85}" presName="rootConnector" presStyleLbl="node3" presStyleIdx="2" presStyleCnt="7"/>
      <dgm:spPr/>
    </dgm:pt>
    <dgm:pt modelId="{0D83EF7A-F7E8-4C2F-9A61-C2E74AD35383}" type="pres">
      <dgm:prSet presAssocID="{A2E1FA30-56C8-4928-9BD7-A66CBE456D85}" presName="hierChild4" presStyleCnt="0"/>
      <dgm:spPr/>
    </dgm:pt>
    <dgm:pt modelId="{28D7E55B-6EC4-4C68-A54F-612189E3C0E2}" type="pres">
      <dgm:prSet presAssocID="{A2E1FA30-56C8-4928-9BD7-A66CBE456D85}" presName="hierChild5" presStyleCnt="0"/>
      <dgm:spPr/>
    </dgm:pt>
    <dgm:pt modelId="{BABB7251-3271-4EA2-955E-B6C74AACAEA0}" type="pres">
      <dgm:prSet presAssocID="{010035BD-4C27-4E28-AFB9-E794E811AE4B}" presName="hierChild5" presStyleCnt="0"/>
      <dgm:spPr/>
    </dgm:pt>
    <dgm:pt modelId="{084E9EA9-6874-46FC-96D1-56727DDCD1FC}" type="pres">
      <dgm:prSet presAssocID="{26ADB3C1-AA08-4AEE-BF34-E10A8B08A9BA}" presName="Name35" presStyleLbl="parChTrans1D2" presStyleIdx="2" presStyleCnt="4"/>
      <dgm:spPr/>
    </dgm:pt>
    <dgm:pt modelId="{430AE666-9D68-40A9-B4D0-9B7E0657DD04}" type="pres">
      <dgm:prSet presAssocID="{E755B121-CD79-443F-9446-D50FFFC3C2AC}" presName="hierRoot2" presStyleCnt="0">
        <dgm:presLayoutVars>
          <dgm:hierBranch val="r"/>
        </dgm:presLayoutVars>
      </dgm:prSet>
      <dgm:spPr/>
    </dgm:pt>
    <dgm:pt modelId="{F3BC075A-E6E6-4EE2-98B4-2FFE9D2B09BA}" type="pres">
      <dgm:prSet presAssocID="{E755B121-CD79-443F-9446-D50FFFC3C2AC}" presName="rootComposite" presStyleCnt="0"/>
      <dgm:spPr/>
    </dgm:pt>
    <dgm:pt modelId="{08C91FF7-05F1-460D-82F6-CDF6B84F1728}" type="pres">
      <dgm:prSet presAssocID="{E755B121-CD79-443F-9446-D50FFFC3C2AC}" presName="rootText" presStyleLbl="node2" presStyleIdx="2" presStyleCnt="4">
        <dgm:presLayoutVars>
          <dgm:chPref val="3"/>
        </dgm:presLayoutVars>
      </dgm:prSet>
      <dgm:spPr/>
    </dgm:pt>
    <dgm:pt modelId="{5B7D203D-6599-4775-992A-9B6625F40C0F}" type="pres">
      <dgm:prSet presAssocID="{E755B121-CD79-443F-9446-D50FFFC3C2AC}" presName="rootConnector" presStyleLbl="node2" presStyleIdx="2" presStyleCnt="4"/>
      <dgm:spPr/>
    </dgm:pt>
    <dgm:pt modelId="{32E1B4A0-B585-4971-BD39-651FDA245936}" type="pres">
      <dgm:prSet presAssocID="{E755B121-CD79-443F-9446-D50FFFC3C2AC}" presName="hierChild4" presStyleCnt="0"/>
      <dgm:spPr/>
    </dgm:pt>
    <dgm:pt modelId="{97A7FD27-ECFB-451D-8B6B-24D13989C3D2}" type="pres">
      <dgm:prSet presAssocID="{E33C190D-2DE2-4EF6-905C-93EFDEA77ACC}" presName="Name50" presStyleLbl="parChTrans1D3" presStyleIdx="3" presStyleCnt="7"/>
      <dgm:spPr/>
    </dgm:pt>
    <dgm:pt modelId="{4CB6D8FA-4E56-481E-9CCD-5A00755618D4}" type="pres">
      <dgm:prSet presAssocID="{1F261823-D143-4E4D-A130-84C29E776C67}" presName="hierRoot2" presStyleCnt="0">
        <dgm:presLayoutVars>
          <dgm:hierBranch val="r"/>
        </dgm:presLayoutVars>
      </dgm:prSet>
      <dgm:spPr/>
    </dgm:pt>
    <dgm:pt modelId="{F0903674-CBFA-4499-BF29-65B36BA11BC7}" type="pres">
      <dgm:prSet presAssocID="{1F261823-D143-4E4D-A130-84C29E776C67}" presName="rootComposite" presStyleCnt="0"/>
      <dgm:spPr/>
    </dgm:pt>
    <dgm:pt modelId="{2745F9D0-9ABA-4096-83BA-CF90FAD33947}" type="pres">
      <dgm:prSet presAssocID="{1F261823-D143-4E4D-A130-84C29E776C67}" presName="rootText" presStyleLbl="node3" presStyleIdx="3" presStyleCnt="7">
        <dgm:presLayoutVars>
          <dgm:chPref val="3"/>
        </dgm:presLayoutVars>
      </dgm:prSet>
      <dgm:spPr/>
    </dgm:pt>
    <dgm:pt modelId="{18EB74D4-6FC8-46FB-A960-1672C0837D13}" type="pres">
      <dgm:prSet presAssocID="{1F261823-D143-4E4D-A130-84C29E776C67}" presName="rootConnector" presStyleLbl="node3" presStyleIdx="3" presStyleCnt="7"/>
      <dgm:spPr/>
    </dgm:pt>
    <dgm:pt modelId="{3156A759-03D1-4975-8C46-595035FDEA71}" type="pres">
      <dgm:prSet presAssocID="{1F261823-D143-4E4D-A130-84C29E776C67}" presName="hierChild4" presStyleCnt="0"/>
      <dgm:spPr/>
    </dgm:pt>
    <dgm:pt modelId="{6125BCF7-307B-4B72-B769-F295B2D7A97B}" type="pres">
      <dgm:prSet presAssocID="{1F261823-D143-4E4D-A130-84C29E776C67}" presName="hierChild5" presStyleCnt="0"/>
      <dgm:spPr/>
    </dgm:pt>
    <dgm:pt modelId="{1575869B-8BF1-46C0-B0AF-7B12ED3E2ED1}" type="pres">
      <dgm:prSet presAssocID="{A5094BB2-DED2-4758-B6AE-B79CBD32B5A1}" presName="Name50" presStyleLbl="parChTrans1D3" presStyleIdx="4" presStyleCnt="7"/>
      <dgm:spPr/>
    </dgm:pt>
    <dgm:pt modelId="{C3480E68-61BE-4D29-9575-AFB9C351B341}" type="pres">
      <dgm:prSet presAssocID="{8BC8AD42-079D-4D85-9900-980BB71589C2}" presName="hierRoot2" presStyleCnt="0">
        <dgm:presLayoutVars>
          <dgm:hierBranch val="r"/>
        </dgm:presLayoutVars>
      </dgm:prSet>
      <dgm:spPr/>
    </dgm:pt>
    <dgm:pt modelId="{C657D196-627E-44DB-B5D7-FB93155C9BF6}" type="pres">
      <dgm:prSet presAssocID="{8BC8AD42-079D-4D85-9900-980BB71589C2}" presName="rootComposite" presStyleCnt="0"/>
      <dgm:spPr/>
    </dgm:pt>
    <dgm:pt modelId="{C1BDEAAA-0ECC-45A7-8A2D-954B30902E33}" type="pres">
      <dgm:prSet presAssocID="{8BC8AD42-079D-4D85-9900-980BB71589C2}" presName="rootText" presStyleLbl="node3" presStyleIdx="4" presStyleCnt="7">
        <dgm:presLayoutVars>
          <dgm:chPref val="3"/>
        </dgm:presLayoutVars>
      </dgm:prSet>
      <dgm:spPr/>
    </dgm:pt>
    <dgm:pt modelId="{D4C265FD-7992-4B0C-B3BB-46F4B4E055C3}" type="pres">
      <dgm:prSet presAssocID="{8BC8AD42-079D-4D85-9900-980BB71589C2}" presName="rootConnector" presStyleLbl="node3" presStyleIdx="4" presStyleCnt="7"/>
      <dgm:spPr/>
    </dgm:pt>
    <dgm:pt modelId="{9F099B60-C298-4014-B0AE-733983279CF8}" type="pres">
      <dgm:prSet presAssocID="{8BC8AD42-079D-4D85-9900-980BB71589C2}" presName="hierChild4" presStyleCnt="0"/>
      <dgm:spPr/>
    </dgm:pt>
    <dgm:pt modelId="{F47BD2E1-8AE6-49FD-9CC1-1CB8CD46061A}" type="pres">
      <dgm:prSet presAssocID="{8BC8AD42-079D-4D85-9900-980BB71589C2}" presName="hierChild5" presStyleCnt="0"/>
      <dgm:spPr/>
    </dgm:pt>
    <dgm:pt modelId="{5A78694B-0138-40BA-B069-39EB25B79B61}" type="pres">
      <dgm:prSet presAssocID="{A4E41D0D-E37A-4845-9622-FEE4F7284E73}" presName="Name50" presStyleLbl="parChTrans1D3" presStyleIdx="5" presStyleCnt="7"/>
      <dgm:spPr/>
    </dgm:pt>
    <dgm:pt modelId="{05A23A56-1EAE-43ED-B2A1-9E79475E33CC}" type="pres">
      <dgm:prSet presAssocID="{D83D740E-3EA3-41D1-A8D1-AE084F8A70F8}" presName="hierRoot2" presStyleCnt="0">
        <dgm:presLayoutVars>
          <dgm:hierBranch val="r"/>
        </dgm:presLayoutVars>
      </dgm:prSet>
      <dgm:spPr/>
    </dgm:pt>
    <dgm:pt modelId="{8DE9D5D5-6793-477B-9594-4581EB2C45C6}" type="pres">
      <dgm:prSet presAssocID="{D83D740E-3EA3-41D1-A8D1-AE084F8A70F8}" presName="rootComposite" presStyleCnt="0"/>
      <dgm:spPr/>
    </dgm:pt>
    <dgm:pt modelId="{1A48B24E-705B-4C92-8549-DB4270FA10EE}" type="pres">
      <dgm:prSet presAssocID="{D83D740E-3EA3-41D1-A8D1-AE084F8A70F8}" presName="rootText" presStyleLbl="node3" presStyleIdx="5" presStyleCnt="7">
        <dgm:presLayoutVars>
          <dgm:chPref val="3"/>
        </dgm:presLayoutVars>
      </dgm:prSet>
      <dgm:spPr/>
    </dgm:pt>
    <dgm:pt modelId="{B1647A22-2442-44B4-B375-399A90F33FF0}" type="pres">
      <dgm:prSet presAssocID="{D83D740E-3EA3-41D1-A8D1-AE084F8A70F8}" presName="rootConnector" presStyleLbl="node3" presStyleIdx="5" presStyleCnt="7"/>
      <dgm:spPr/>
    </dgm:pt>
    <dgm:pt modelId="{3A686C16-6BBB-42F9-861C-DA53BB3EB316}" type="pres">
      <dgm:prSet presAssocID="{D83D740E-3EA3-41D1-A8D1-AE084F8A70F8}" presName="hierChild4" presStyleCnt="0"/>
      <dgm:spPr/>
    </dgm:pt>
    <dgm:pt modelId="{AE146656-6F30-410B-B53F-0E45F8B92350}" type="pres">
      <dgm:prSet presAssocID="{D83D740E-3EA3-41D1-A8D1-AE084F8A70F8}" presName="hierChild5" presStyleCnt="0"/>
      <dgm:spPr/>
    </dgm:pt>
    <dgm:pt modelId="{AF09DBF3-310D-4769-A852-A79E4374C7FA}" type="pres">
      <dgm:prSet presAssocID="{979811A1-5AC9-495B-9145-706CD2B8E982}" presName="Name50" presStyleLbl="parChTrans1D3" presStyleIdx="6" presStyleCnt="7"/>
      <dgm:spPr/>
    </dgm:pt>
    <dgm:pt modelId="{6BAE067B-DBC3-49C3-A13C-7B22598D7EBE}" type="pres">
      <dgm:prSet presAssocID="{F96982C4-028B-42FD-B621-B13F1080CD46}" presName="hierRoot2" presStyleCnt="0">
        <dgm:presLayoutVars>
          <dgm:hierBranch val="r"/>
        </dgm:presLayoutVars>
      </dgm:prSet>
      <dgm:spPr/>
    </dgm:pt>
    <dgm:pt modelId="{7CB4426B-73D3-43A6-AAED-3F0A1B7D7E53}" type="pres">
      <dgm:prSet presAssocID="{F96982C4-028B-42FD-B621-B13F1080CD46}" presName="rootComposite" presStyleCnt="0"/>
      <dgm:spPr/>
    </dgm:pt>
    <dgm:pt modelId="{695C34DE-2348-4F41-B04D-210F9F53DEC4}" type="pres">
      <dgm:prSet presAssocID="{F96982C4-028B-42FD-B621-B13F1080CD46}" presName="rootText" presStyleLbl="node3" presStyleIdx="6" presStyleCnt="7">
        <dgm:presLayoutVars>
          <dgm:chPref val="3"/>
        </dgm:presLayoutVars>
      </dgm:prSet>
      <dgm:spPr/>
    </dgm:pt>
    <dgm:pt modelId="{C8F1B7BE-4586-4D37-9659-1696C5D6E5FF}" type="pres">
      <dgm:prSet presAssocID="{F96982C4-028B-42FD-B621-B13F1080CD46}" presName="rootConnector" presStyleLbl="node3" presStyleIdx="6" presStyleCnt="7"/>
      <dgm:spPr/>
    </dgm:pt>
    <dgm:pt modelId="{FA9525A3-9F0D-4D8F-94C1-D85BE78530E2}" type="pres">
      <dgm:prSet presAssocID="{F96982C4-028B-42FD-B621-B13F1080CD46}" presName="hierChild4" presStyleCnt="0"/>
      <dgm:spPr/>
    </dgm:pt>
    <dgm:pt modelId="{015FD800-ACB0-4D97-A456-9F76A704DACF}" type="pres">
      <dgm:prSet presAssocID="{F96982C4-028B-42FD-B621-B13F1080CD46}" presName="hierChild5" presStyleCnt="0"/>
      <dgm:spPr/>
    </dgm:pt>
    <dgm:pt modelId="{F423E6AF-92EB-41F6-96C5-E40B8616DF6E}" type="pres">
      <dgm:prSet presAssocID="{E755B121-CD79-443F-9446-D50FFFC3C2AC}" presName="hierChild5" presStyleCnt="0"/>
      <dgm:spPr/>
    </dgm:pt>
    <dgm:pt modelId="{224F6A97-2092-4B40-AB97-66156F740C5E}" type="pres">
      <dgm:prSet presAssocID="{CDF7C199-1031-49E8-940A-946BC922EAC4}" presName="Name35" presStyleLbl="parChTrans1D2" presStyleIdx="3" presStyleCnt="4"/>
      <dgm:spPr/>
    </dgm:pt>
    <dgm:pt modelId="{B4F8CF93-9EFE-448B-9A61-851FEBB8F1EE}" type="pres">
      <dgm:prSet presAssocID="{4E6AEBE1-EF09-4FE0-95EB-5A6D1E02BC73}" presName="hierRoot2" presStyleCnt="0">
        <dgm:presLayoutVars>
          <dgm:hierBranch/>
        </dgm:presLayoutVars>
      </dgm:prSet>
      <dgm:spPr/>
    </dgm:pt>
    <dgm:pt modelId="{EF7FF061-B7CB-4E7F-8558-77EC71651910}" type="pres">
      <dgm:prSet presAssocID="{4E6AEBE1-EF09-4FE0-95EB-5A6D1E02BC73}" presName="rootComposite" presStyleCnt="0"/>
      <dgm:spPr/>
    </dgm:pt>
    <dgm:pt modelId="{876C056E-858D-42AA-ADBF-41861FDE6F98}" type="pres">
      <dgm:prSet presAssocID="{4E6AEBE1-EF09-4FE0-95EB-5A6D1E02BC73}" presName="rootText" presStyleLbl="node2" presStyleIdx="3" presStyleCnt="4">
        <dgm:presLayoutVars>
          <dgm:chPref val="3"/>
        </dgm:presLayoutVars>
      </dgm:prSet>
      <dgm:spPr/>
    </dgm:pt>
    <dgm:pt modelId="{0D45E581-3BCC-441E-92BE-C0F5C5CFBB99}" type="pres">
      <dgm:prSet presAssocID="{4E6AEBE1-EF09-4FE0-95EB-5A6D1E02BC73}" presName="rootConnector" presStyleLbl="node2" presStyleIdx="3" presStyleCnt="4"/>
      <dgm:spPr/>
    </dgm:pt>
    <dgm:pt modelId="{56AF2B73-EF88-4C47-9F8F-4F09286AB609}" type="pres">
      <dgm:prSet presAssocID="{4E6AEBE1-EF09-4FE0-95EB-5A6D1E02BC73}" presName="hierChild4" presStyleCnt="0"/>
      <dgm:spPr/>
    </dgm:pt>
    <dgm:pt modelId="{D4D48F02-E7B8-41DB-BEAA-A48CA4203106}" type="pres">
      <dgm:prSet presAssocID="{4E6AEBE1-EF09-4FE0-95EB-5A6D1E02BC73}" presName="hierChild5" presStyleCnt="0"/>
      <dgm:spPr/>
    </dgm:pt>
    <dgm:pt modelId="{A636CFDB-CBF6-4AE9-A356-7DE437E51B36}" type="pres">
      <dgm:prSet presAssocID="{F629B6DB-A3E1-4255-A59A-B258F9F0FD1C}" presName="hierChild3" presStyleCnt="0"/>
      <dgm:spPr/>
    </dgm:pt>
  </dgm:ptLst>
  <dgm:cxnLst>
    <dgm:cxn modelId="{370D6301-0BE9-41F7-A804-7B5A1F46C5AF}" type="presOf" srcId="{FAF76DD9-6A3D-4FB2-A3D7-54EC1E048222}" destId="{A1490C45-3637-49C5-A9A1-0FA6F7156B2F}" srcOrd="0" destOrd="0" presId="urn:microsoft.com/office/officeart/2005/8/layout/orgChart1"/>
    <dgm:cxn modelId="{42DF9F05-0493-42E7-9F5E-5AC28E7C6AED}" type="presOf" srcId="{89D75B24-7B59-4667-95AB-2F904E1DE048}" destId="{E2F6216F-E8A2-40BA-87CD-CDD764AE4474}" srcOrd="1" destOrd="0" presId="urn:microsoft.com/office/officeart/2005/8/layout/orgChart1"/>
    <dgm:cxn modelId="{A48AA606-04AF-4529-972A-41FFCF36F8FA}" type="presOf" srcId="{03066B7A-60E4-439D-8677-DDFAA5ADC451}" destId="{77F6FE8A-8EEE-4944-9498-221268E314C5}" srcOrd="0" destOrd="0" presId="urn:microsoft.com/office/officeart/2005/8/layout/orgChart1"/>
    <dgm:cxn modelId="{88EC0507-0CCD-4BA2-A7D2-4E025F7D7D92}" type="presOf" srcId="{D83D740E-3EA3-41D1-A8D1-AE084F8A70F8}" destId="{B1647A22-2442-44B4-B375-399A90F33FF0}" srcOrd="1" destOrd="0" presId="urn:microsoft.com/office/officeart/2005/8/layout/orgChart1"/>
    <dgm:cxn modelId="{1D18470B-2148-43CD-90C9-78961A5E22D5}" type="presOf" srcId="{BE654243-6C0A-434B-BC30-2712843391C4}" destId="{9DF38D24-88BF-4515-8B1B-8FB410242FCB}" srcOrd="0" destOrd="0" presId="urn:microsoft.com/office/officeart/2005/8/layout/orgChart1"/>
    <dgm:cxn modelId="{7DC0FD0B-52A2-4FA6-A807-53392BD1872A}" type="presOf" srcId="{1F261823-D143-4E4D-A130-84C29E776C67}" destId="{2745F9D0-9ABA-4096-83BA-CF90FAD33947}" srcOrd="0" destOrd="0" presId="urn:microsoft.com/office/officeart/2005/8/layout/orgChart1"/>
    <dgm:cxn modelId="{66C22A0C-3041-4FC6-983E-20824D372142}" srcId="{E755B121-CD79-443F-9446-D50FFFC3C2AC}" destId="{F96982C4-028B-42FD-B621-B13F1080CD46}" srcOrd="3" destOrd="0" parTransId="{979811A1-5AC9-495B-9145-706CD2B8E982}" sibTransId="{2BFFBBAD-C3B4-4CD3-8BFD-7A0505A5AAE4}"/>
    <dgm:cxn modelId="{0F9CC70C-C021-45A4-B3B2-02556F29DF71}" type="presOf" srcId="{F629B6DB-A3E1-4255-A59A-B258F9F0FD1C}" destId="{7CE3CF70-4ACF-48AB-8A8B-ABFDB3638883}" srcOrd="0" destOrd="0" presId="urn:microsoft.com/office/officeart/2005/8/layout/orgChart1"/>
    <dgm:cxn modelId="{176A530D-2B10-48F8-AD25-6DB000373D5D}" type="presOf" srcId="{D83D740E-3EA3-41D1-A8D1-AE084F8A70F8}" destId="{1A48B24E-705B-4C92-8549-DB4270FA10EE}" srcOrd="0" destOrd="0" presId="urn:microsoft.com/office/officeart/2005/8/layout/orgChart1"/>
    <dgm:cxn modelId="{DB1E1310-5FA6-405D-A254-F335D712E354}" type="presOf" srcId="{E33C190D-2DE2-4EF6-905C-93EFDEA77ACC}" destId="{97A7FD27-ECFB-451D-8B6B-24D13989C3D2}" srcOrd="0" destOrd="0" presId="urn:microsoft.com/office/officeart/2005/8/layout/orgChart1"/>
    <dgm:cxn modelId="{3AC92410-7DDC-418D-AFFF-20EC42CBE486}" type="presOf" srcId="{010035BD-4C27-4E28-AFB9-E794E811AE4B}" destId="{D2C48745-C2C7-4136-BB5F-A547AFD6E94F}" srcOrd="1" destOrd="0" presId="urn:microsoft.com/office/officeart/2005/8/layout/orgChart1"/>
    <dgm:cxn modelId="{E1F65510-CA89-44D3-83C6-5145F0E329E3}" type="presOf" srcId="{2E8B0194-85D6-4CFD-BAD6-D93B9617C795}" destId="{C80FA2B0-E05B-47F6-A04B-80AC80FDCAB5}" srcOrd="0" destOrd="0" presId="urn:microsoft.com/office/officeart/2005/8/layout/orgChart1"/>
    <dgm:cxn modelId="{0A51C816-AA0B-4682-B08C-095030C1BC5F}" srcId="{E755B121-CD79-443F-9446-D50FFFC3C2AC}" destId="{D83D740E-3EA3-41D1-A8D1-AE084F8A70F8}" srcOrd="2" destOrd="0" parTransId="{A4E41D0D-E37A-4845-9622-FEE4F7284E73}" sibTransId="{149B97D8-C2C0-4219-AC33-7FA599C3B0BB}"/>
    <dgm:cxn modelId="{DFC6841D-04DD-49AE-B30C-F61D77B2DCC3}" srcId="{F629B6DB-A3E1-4255-A59A-B258F9F0FD1C}" destId="{E755B121-CD79-443F-9446-D50FFFC3C2AC}" srcOrd="2" destOrd="0" parTransId="{26ADB3C1-AA08-4AEE-BF34-E10A8B08A9BA}" sibTransId="{65FA6A6F-36E1-438A-BE1A-3B8743A3EB3B}"/>
    <dgm:cxn modelId="{120C0D22-583F-48E3-B229-DEE3607C7BD3}" type="presOf" srcId="{89D75B24-7B59-4667-95AB-2F904E1DE048}" destId="{8EB5263C-17D0-40B3-BF12-CE24DEBB8DF9}" srcOrd="0" destOrd="0" presId="urn:microsoft.com/office/officeart/2005/8/layout/orgChart1"/>
    <dgm:cxn modelId="{A28EF02B-9F47-4931-B71C-A84BDAF71A78}" type="presOf" srcId="{F96982C4-028B-42FD-B621-B13F1080CD46}" destId="{695C34DE-2348-4F41-B04D-210F9F53DEC4}" srcOrd="0" destOrd="0" presId="urn:microsoft.com/office/officeart/2005/8/layout/orgChart1"/>
    <dgm:cxn modelId="{E4B22334-D9D9-4AA3-B210-A989B72887E4}" srcId="{1F4DB6CF-B11F-42B3-B522-66BDC4D93E47}" destId="{F629B6DB-A3E1-4255-A59A-B258F9F0FD1C}" srcOrd="0" destOrd="0" parTransId="{69151D71-FBF2-4D87-B371-51F1CB6E6E1B}" sibTransId="{BE61D3FF-E90B-422E-B983-77721E6B6A00}"/>
    <dgm:cxn modelId="{4DF79934-A8BB-4F9F-ABA6-BEBE2C8FE7FF}" type="presOf" srcId="{26ADB3C1-AA08-4AEE-BF34-E10A8B08A9BA}" destId="{084E9EA9-6874-46FC-96D1-56727DDCD1FC}" srcOrd="0" destOrd="0" presId="urn:microsoft.com/office/officeart/2005/8/layout/orgChart1"/>
    <dgm:cxn modelId="{7B29E234-A16B-43F7-B4B8-1C61684C79F4}" type="presOf" srcId="{F629B6DB-A3E1-4255-A59A-B258F9F0FD1C}" destId="{9198F2EF-8684-4991-BF91-5F718DFED2C9}" srcOrd="1" destOrd="0" presId="urn:microsoft.com/office/officeart/2005/8/layout/orgChart1"/>
    <dgm:cxn modelId="{3B134E3A-0659-4E4D-9CD2-F82B321281A8}" type="presOf" srcId="{A2E1FA30-56C8-4928-9BD7-A66CBE456D85}" destId="{AB9FE177-EFF4-43D4-8E12-46437587E454}" srcOrd="1" destOrd="0" presId="urn:microsoft.com/office/officeart/2005/8/layout/orgChart1"/>
    <dgm:cxn modelId="{E3FFF85F-C849-41E3-895B-6679A23C4E61}" type="presOf" srcId="{CDF7C199-1031-49E8-940A-946BC922EAC4}" destId="{224F6A97-2092-4B40-AB97-66156F740C5E}" srcOrd="0" destOrd="0" presId="urn:microsoft.com/office/officeart/2005/8/layout/orgChart1"/>
    <dgm:cxn modelId="{AA9D2B42-2BB4-43C9-98F9-D6277D711F9D}" type="presOf" srcId="{8BC8AD42-079D-4D85-9900-980BB71589C2}" destId="{C1BDEAAA-0ECC-45A7-8A2D-954B30902E33}" srcOrd="0" destOrd="0" presId="urn:microsoft.com/office/officeart/2005/8/layout/orgChart1"/>
    <dgm:cxn modelId="{5FD36C62-BB15-42DD-B90A-6B7FC09E8A6B}" srcId="{E755B121-CD79-443F-9446-D50FFFC3C2AC}" destId="{8BC8AD42-079D-4D85-9900-980BB71589C2}" srcOrd="1" destOrd="0" parTransId="{A5094BB2-DED2-4758-B6AE-B79CBD32B5A1}" sibTransId="{C2F04085-3E08-4B49-B218-35D256CB5B52}"/>
    <dgm:cxn modelId="{5F0D5A62-1519-4149-86F6-0B8B6BE32C4A}" srcId="{F629B6DB-A3E1-4255-A59A-B258F9F0FD1C}" destId="{89D75B24-7B59-4667-95AB-2F904E1DE048}" srcOrd="0" destOrd="0" parTransId="{2E8B0194-85D6-4CFD-BAD6-D93B9617C795}" sibTransId="{C93B7A77-7A1A-43DF-8B90-0FFC6576FDD3}"/>
    <dgm:cxn modelId="{57EFE049-A1B0-4894-A504-D58830CB6A97}" type="presOf" srcId="{F96982C4-028B-42FD-B621-B13F1080CD46}" destId="{C8F1B7BE-4586-4D37-9659-1696C5D6E5FF}" srcOrd="1" destOrd="0" presId="urn:microsoft.com/office/officeart/2005/8/layout/orgChart1"/>
    <dgm:cxn modelId="{423AF174-4753-4838-A6A1-3F2CA69DE31A}" srcId="{E755B121-CD79-443F-9446-D50FFFC3C2AC}" destId="{1F261823-D143-4E4D-A130-84C29E776C67}" srcOrd="0" destOrd="0" parTransId="{E33C190D-2DE2-4EF6-905C-93EFDEA77ACC}" sibTransId="{356B1C7F-AB08-4670-9672-4B2E9AA60BC7}"/>
    <dgm:cxn modelId="{87526D7E-5B94-4FEA-883B-B9370B068E3B}" type="presOf" srcId="{E755B121-CD79-443F-9446-D50FFFC3C2AC}" destId="{5B7D203D-6599-4775-992A-9B6625F40C0F}" srcOrd="1" destOrd="0" presId="urn:microsoft.com/office/officeart/2005/8/layout/orgChart1"/>
    <dgm:cxn modelId="{FD024980-F3F1-46D2-A459-E78F5DF0A261}" type="presOf" srcId="{A5094BB2-DED2-4758-B6AE-B79CBD32B5A1}" destId="{1575869B-8BF1-46C0-B0AF-7B12ED3E2ED1}" srcOrd="0" destOrd="0" presId="urn:microsoft.com/office/officeart/2005/8/layout/orgChart1"/>
    <dgm:cxn modelId="{1485B782-4C2E-44C9-8CDE-6095DEF4B3ED}" srcId="{010035BD-4C27-4E28-AFB9-E794E811AE4B}" destId="{03066B7A-60E4-439D-8677-DDFAA5ADC451}" srcOrd="1" destOrd="0" parTransId="{5911973C-4072-415B-933F-382F484024CB}" sibTransId="{4EE98A76-6BF4-456E-A276-413447057077}"/>
    <dgm:cxn modelId="{A962FC84-4B7F-404D-B8F1-733CFAD7FEE7}" srcId="{010035BD-4C27-4E28-AFB9-E794E811AE4B}" destId="{FAF76DD9-6A3D-4FB2-A3D7-54EC1E048222}" srcOrd="0" destOrd="0" parTransId="{BE654243-6C0A-434B-BC30-2712843391C4}" sibTransId="{7E28E43E-0A1C-463D-BE54-4A4C9A8489A4}"/>
    <dgm:cxn modelId="{FBD0C686-6FC0-4304-9358-B222A9B0F4CD}" srcId="{010035BD-4C27-4E28-AFB9-E794E811AE4B}" destId="{A2E1FA30-56C8-4928-9BD7-A66CBE456D85}" srcOrd="2" destOrd="0" parTransId="{A48D665D-325B-4A3E-8390-084569A6507D}" sibTransId="{840C1564-82E4-4F6B-87E1-72A0103D2B9B}"/>
    <dgm:cxn modelId="{6D630992-7E4D-4D6F-8719-ECCF08B1B3C5}" type="presOf" srcId="{E755B121-CD79-443F-9446-D50FFFC3C2AC}" destId="{08C91FF7-05F1-460D-82F6-CDF6B84F1728}" srcOrd="0" destOrd="0" presId="urn:microsoft.com/office/officeart/2005/8/layout/orgChart1"/>
    <dgm:cxn modelId="{C77B449C-40FD-4A20-8715-AC4EA5649335}" type="presOf" srcId="{4E867616-F2B4-47F6-A7BC-338D211AB224}" destId="{2C303377-CB07-4259-83BB-7DDA444EB2BC}" srcOrd="0" destOrd="0" presId="urn:microsoft.com/office/officeart/2005/8/layout/orgChart1"/>
    <dgm:cxn modelId="{AA328DA7-9C40-4289-8055-9781107BBE24}" type="presOf" srcId="{FAF76DD9-6A3D-4FB2-A3D7-54EC1E048222}" destId="{3BB99006-CAEE-4B82-A70B-D2041FC51186}" srcOrd="1" destOrd="0" presId="urn:microsoft.com/office/officeart/2005/8/layout/orgChart1"/>
    <dgm:cxn modelId="{790F6FA8-3626-43E9-9321-3FC5E3CC24CB}" type="presOf" srcId="{A48D665D-325B-4A3E-8390-084569A6507D}" destId="{EDB54B17-0558-4269-90CE-53EC24CC5CFA}" srcOrd="0" destOrd="0" presId="urn:microsoft.com/office/officeart/2005/8/layout/orgChart1"/>
    <dgm:cxn modelId="{307BFDB0-BF5B-46E7-9A25-969D75FB1EBC}" type="presOf" srcId="{4E6AEBE1-EF09-4FE0-95EB-5A6D1E02BC73}" destId="{0D45E581-3BCC-441E-92BE-C0F5C5CFBB99}" srcOrd="1" destOrd="0" presId="urn:microsoft.com/office/officeart/2005/8/layout/orgChart1"/>
    <dgm:cxn modelId="{6823E2B6-AE71-4109-9FB3-515C8776FFDF}" srcId="{F629B6DB-A3E1-4255-A59A-B258F9F0FD1C}" destId="{010035BD-4C27-4E28-AFB9-E794E811AE4B}" srcOrd="1" destOrd="0" parTransId="{4E867616-F2B4-47F6-A7BC-338D211AB224}" sibTransId="{75B465BF-85DA-4C5F-B7C0-264CE5738ED3}"/>
    <dgm:cxn modelId="{555587BA-B4CD-4571-BD3B-EF4C59DC1CBE}" type="presOf" srcId="{03066B7A-60E4-439D-8677-DDFAA5ADC451}" destId="{0BBB01DE-5DE8-4B99-BE55-5615AD9200B8}" srcOrd="1" destOrd="0" presId="urn:microsoft.com/office/officeart/2005/8/layout/orgChart1"/>
    <dgm:cxn modelId="{D57B5EBB-ADB3-47FD-B2FC-4161DC3BAD8A}" type="presOf" srcId="{1F4DB6CF-B11F-42B3-B522-66BDC4D93E47}" destId="{48D038BE-0514-47FA-BDBE-F499DA90B9DD}" srcOrd="0" destOrd="0" presId="urn:microsoft.com/office/officeart/2005/8/layout/orgChart1"/>
    <dgm:cxn modelId="{EA0C1DD1-E759-472A-B7E2-5FD22C72BB15}" type="presOf" srcId="{8BC8AD42-079D-4D85-9900-980BB71589C2}" destId="{D4C265FD-7992-4B0C-B3BB-46F4B4E055C3}" srcOrd="1" destOrd="0" presId="urn:microsoft.com/office/officeart/2005/8/layout/orgChart1"/>
    <dgm:cxn modelId="{612FC2D1-6DB3-4C00-BB99-7B24757E0FFC}" srcId="{F629B6DB-A3E1-4255-A59A-B258F9F0FD1C}" destId="{4E6AEBE1-EF09-4FE0-95EB-5A6D1E02BC73}" srcOrd="3" destOrd="0" parTransId="{CDF7C199-1031-49E8-940A-946BC922EAC4}" sibTransId="{55A5659A-4825-4AA5-9463-DD78023761EE}"/>
    <dgm:cxn modelId="{FA42A9DC-39A8-4626-80D1-332072B35724}" type="presOf" srcId="{4E6AEBE1-EF09-4FE0-95EB-5A6D1E02BC73}" destId="{876C056E-858D-42AA-ADBF-41861FDE6F98}" srcOrd="0" destOrd="0" presId="urn:microsoft.com/office/officeart/2005/8/layout/orgChart1"/>
    <dgm:cxn modelId="{F345EDE4-C0EA-41ED-A861-C22E65AB1442}" type="presOf" srcId="{010035BD-4C27-4E28-AFB9-E794E811AE4B}" destId="{286C9F42-7C99-4CC9-A4AA-BF2A0F1EB426}" srcOrd="0" destOrd="0" presId="urn:microsoft.com/office/officeart/2005/8/layout/orgChart1"/>
    <dgm:cxn modelId="{6244ABE6-4740-4F61-99B8-D4E3F615661A}" type="presOf" srcId="{A4E41D0D-E37A-4845-9622-FEE4F7284E73}" destId="{5A78694B-0138-40BA-B069-39EB25B79B61}" srcOrd="0" destOrd="0" presId="urn:microsoft.com/office/officeart/2005/8/layout/orgChart1"/>
    <dgm:cxn modelId="{19DF77ED-5F4A-4460-82BF-716627087C48}" type="presOf" srcId="{1F261823-D143-4E4D-A130-84C29E776C67}" destId="{18EB74D4-6FC8-46FB-A960-1672C0837D13}" srcOrd="1" destOrd="0" presId="urn:microsoft.com/office/officeart/2005/8/layout/orgChart1"/>
    <dgm:cxn modelId="{FC7F41F4-6306-41E6-9333-0AADBA0AA726}" type="presOf" srcId="{A2E1FA30-56C8-4928-9BD7-A66CBE456D85}" destId="{0786FF62-68EB-4904-A319-78D6E093C765}" srcOrd="0" destOrd="0" presId="urn:microsoft.com/office/officeart/2005/8/layout/orgChart1"/>
    <dgm:cxn modelId="{565304F8-2EBF-4777-9B5F-63B3545AD49F}" type="presOf" srcId="{979811A1-5AC9-495B-9145-706CD2B8E982}" destId="{AF09DBF3-310D-4769-A852-A79E4374C7FA}" srcOrd="0" destOrd="0" presId="urn:microsoft.com/office/officeart/2005/8/layout/orgChart1"/>
    <dgm:cxn modelId="{728E43FC-8DCB-40D4-B603-13B495E468C5}" type="presOf" srcId="{5911973C-4072-415B-933F-382F484024CB}" destId="{A5BCF9F5-0B78-4905-B6F7-BEAE5BF41730}" srcOrd="0" destOrd="0" presId="urn:microsoft.com/office/officeart/2005/8/layout/orgChart1"/>
    <dgm:cxn modelId="{D0D397AB-7D05-4CB9-B7AF-A27D9AF061B0}" type="presParOf" srcId="{48D038BE-0514-47FA-BDBE-F499DA90B9DD}" destId="{E6A3FE88-52E1-48B2-B83E-93FAC5FF212A}" srcOrd="0" destOrd="0" presId="urn:microsoft.com/office/officeart/2005/8/layout/orgChart1"/>
    <dgm:cxn modelId="{16A2C881-A93D-4103-A6D2-B070A8F0C28E}" type="presParOf" srcId="{E6A3FE88-52E1-48B2-B83E-93FAC5FF212A}" destId="{3BE4C6DC-C7C5-49FA-9F4B-813580A5A131}" srcOrd="0" destOrd="0" presId="urn:microsoft.com/office/officeart/2005/8/layout/orgChart1"/>
    <dgm:cxn modelId="{C9B8B6FF-5386-4C9A-8597-195E355E168F}" type="presParOf" srcId="{3BE4C6DC-C7C5-49FA-9F4B-813580A5A131}" destId="{7CE3CF70-4ACF-48AB-8A8B-ABFDB3638883}" srcOrd="0" destOrd="0" presId="urn:microsoft.com/office/officeart/2005/8/layout/orgChart1"/>
    <dgm:cxn modelId="{62E33AF1-141A-4070-BC56-1F855B54CB28}" type="presParOf" srcId="{3BE4C6DC-C7C5-49FA-9F4B-813580A5A131}" destId="{9198F2EF-8684-4991-BF91-5F718DFED2C9}" srcOrd="1" destOrd="0" presId="urn:microsoft.com/office/officeart/2005/8/layout/orgChart1"/>
    <dgm:cxn modelId="{4378DEA5-C154-4BE0-B98F-A656645552C8}" type="presParOf" srcId="{E6A3FE88-52E1-48B2-B83E-93FAC5FF212A}" destId="{2F6A74FA-E34C-4664-88FE-E3B79F959E2F}" srcOrd="1" destOrd="0" presId="urn:microsoft.com/office/officeart/2005/8/layout/orgChart1"/>
    <dgm:cxn modelId="{10A8656B-8A9A-4A60-B8E9-AA4F662D0BA0}" type="presParOf" srcId="{2F6A74FA-E34C-4664-88FE-E3B79F959E2F}" destId="{C80FA2B0-E05B-47F6-A04B-80AC80FDCAB5}" srcOrd="0" destOrd="0" presId="urn:microsoft.com/office/officeart/2005/8/layout/orgChart1"/>
    <dgm:cxn modelId="{82F5F804-B29E-4DEE-80DF-FB11F63D57BE}" type="presParOf" srcId="{2F6A74FA-E34C-4664-88FE-E3B79F959E2F}" destId="{7AB2E0DF-038D-4CA3-9364-73F484A1014C}" srcOrd="1" destOrd="0" presId="urn:microsoft.com/office/officeart/2005/8/layout/orgChart1"/>
    <dgm:cxn modelId="{694DD1FA-DE28-46BC-BE7E-151D440049F2}" type="presParOf" srcId="{7AB2E0DF-038D-4CA3-9364-73F484A1014C}" destId="{F243E302-6DC3-4F50-9B72-6897C3D96BC2}" srcOrd="0" destOrd="0" presId="urn:microsoft.com/office/officeart/2005/8/layout/orgChart1"/>
    <dgm:cxn modelId="{F0E5B725-60C1-4D66-85E7-3481A88232A5}" type="presParOf" srcId="{F243E302-6DC3-4F50-9B72-6897C3D96BC2}" destId="{8EB5263C-17D0-40B3-BF12-CE24DEBB8DF9}" srcOrd="0" destOrd="0" presId="urn:microsoft.com/office/officeart/2005/8/layout/orgChart1"/>
    <dgm:cxn modelId="{817CEC87-E892-4CA5-85F0-C1EF1891766C}" type="presParOf" srcId="{F243E302-6DC3-4F50-9B72-6897C3D96BC2}" destId="{E2F6216F-E8A2-40BA-87CD-CDD764AE4474}" srcOrd="1" destOrd="0" presId="urn:microsoft.com/office/officeart/2005/8/layout/orgChart1"/>
    <dgm:cxn modelId="{23AE1FF9-885E-4CCE-92FF-AF5F715D5B96}" type="presParOf" srcId="{7AB2E0DF-038D-4CA3-9364-73F484A1014C}" destId="{5BA0F440-551A-4509-B552-3D0053696F29}" srcOrd="1" destOrd="0" presId="urn:microsoft.com/office/officeart/2005/8/layout/orgChart1"/>
    <dgm:cxn modelId="{F496412C-8872-498D-8AA1-5AA3B05EA11E}" type="presParOf" srcId="{7AB2E0DF-038D-4CA3-9364-73F484A1014C}" destId="{97ECAB87-0082-4A9F-B515-36AD2FDFF92C}" srcOrd="2" destOrd="0" presId="urn:microsoft.com/office/officeart/2005/8/layout/orgChart1"/>
    <dgm:cxn modelId="{6BE298B5-B24B-4833-9642-7915B550C462}" type="presParOf" srcId="{2F6A74FA-E34C-4664-88FE-E3B79F959E2F}" destId="{2C303377-CB07-4259-83BB-7DDA444EB2BC}" srcOrd="2" destOrd="0" presId="urn:microsoft.com/office/officeart/2005/8/layout/orgChart1"/>
    <dgm:cxn modelId="{AB2FB17F-2C90-4433-8BEB-5373A8A379D8}" type="presParOf" srcId="{2F6A74FA-E34C-4664-88FE-E3B79F959E2F}" destId="{964BAB31-5F86-4141-B6BF-BDF72B4F8F4F}" srcOrd="3" destOrd="0" presId="urn:microsoft.com/office/officeart/2005/8/layout/orgChart1"/>
    <dgm:cxn modelId="{87BB8DA9-303A-4766-B38E-1FB409736712}" type="presParOf" srcId="{964BAB31-5F86-4141-B6BF-BDF72B4F8F4F}" destId="{643CED8E-81A1-4E53-AB31-866F682736A8}" srcOrd="0" destOrd="0" presId="urn:microsoft.com/office/officeart/2005/8/layout/orgChart1"/>
    <dgm:cxn modelId="{CD093680-DE98-47C8-B710-7D90D801A2B7}" type="presParOf" srcId="{643CED8E-81A1-4E53-AB31-866F682736A8}" destId="{286C9F42-7C99-4CC9-A4AA-BF2A0F1EB426}" srcOrd="0" destOrd="0" presId="urn:microsoft.com/office/officeart/2005/8/layout/orgChart1"/>
    <dgm:cxn modelId="{22ABCA54-0F27-4B4E-AC2E-B80DC23D4244}" type="presParOf" srcId="{643CED8E-81A1-4E53-AB31-866F682736A8}" destId="{D2C48745-C2C7-4136-BB5F-A547AFD6E94F}" srcOrd="1" destOrd="0" presId="urn:microsoft.com/office/officeart/2005/8/layout/orgChart1"/>
    <dgm:cxn modelId="{A44D6C48-E5E4-4B13-B558-61064580AC66}" type="presParOf" srcId="{964BAB31-5F86-4141-B6BF-BDF72B4F8F4F}" destId="{D7A366A4-5A56-4D16-A96F-2B5126868FC0}" srcOrd="1" destOrd="0" presId="urn:microsoft.com/office/officeart/2005/8/layout/orgChart1"/>
    <dgm:cxn modelId="{FD6E1F3B-EB07-4718-919E-CD657E478B56}" type="presParOf" srcId="{D7A366A4-5A56-4D16-A96F-2B5126868FC0}" destId="{9DF38D24-88BF-4515-8B1B-8FB410242FCB}" srcOrd="0" destOrd="0" presId="urn:microsoft.com/office/officeart/2005/8/layout/orgChart1"/>
    <dgm:cxn modelId="{1B14DF67-F819-4D61-A4A1-6030AEA0F8A6}" type="presParOf" srcId="{D7A366A4-5A56-4D16-A96F-2B5126868FC0}" destId="{3B973E71-B98B-4390-95D0-8B35DAAC7BB1}" srcOrd="1" destOrd="0" presId="urn:microsoft.com/office/officeart/2005/8/layout/orgChart1"/>
    <dgm:cxn modelId="{461E0734-B22B-4E85-BD76-AE293C90FDC2}" type="presParOf" srcId="{3B973E71-B98B-4390-95D0-8B35DAAC7BB1}" destId="{9CF7F5AB-AA46-4A3B-AEA6-EEA720B1F0AF}" srcOrd="0" destOrd="0" presId="urn:microsoft.com/office/officeart/2005/8/layout/orgChart1"/>
    <dgm:cxn modelId="{3A4CC788-4299-4454-9F2C-B98C3445C777}" type="presParOf" srcId="{9CF7F5AB-AA46-4A3B-AEA6-EEA720B1F0AF}" destId="{A1490C45-3637-49C5-A9A1-0FA6F7156B2F}" srcOrd="0" destOrd="0" presId="urn:microsoft.com/office/officeart/2005/8/layout/orgChart1"/>
    <dgm:cxn modelId="{5630E7FB-C4CB-4F84-9AF6-D1A331F3317E}" type="presParOf" srcId="{9CF7F5AB-AA46-4A3B-AEA6-EEA720B1F0AF}" destId="{3BB99006-CAEE-4B82-A70B-D2041FC51186}" srcOrd="1" destOrd="0" presId="urn:microsoft.com/office/officeart/2005/8/layout/orgChart1"/>
    <dgm:cxn modelId="{7C37F105-B896-4E3E-B904-B325632422F8}" type="presParOf" srcId="{3B973E71-B98B-4390-95D0-8B35DAAC7BB1}" destId="{D7E1EF61-193D-4EF1-8448-54792A5D2547}" srcOrd="1" destOrd="0" presId="urn:microsoft.com/office/officeart/2005/8/layout/orgChart1"/>
    <dgm:cxn modelId="{61C8DC85-050A-4246-BD53-1B059E19E84D}" type="presParOf" srcId="{3B973E71-B98B-4390-95D0-8B35DAAC7BB1}" destId="{F11CF3C9-1DB3-43A1-BC7F-9B8933CA96C6}" srcOrd="2" destOrd="0" presId="urn:microsoft.com/office/officeart/2005/8/layout/orgChart1"/>
    <dgm:cxn modelId="{8831DE9C-2665-4939-BE3F-54F2870B3909}" type="presParOf" srcId="{D7A366A4-5A56-4D16-A96F-2B5126868FC0}" destId="{A5BCF9F5-0B78-4905-B6F7-BEAE5BF41730}" srcOrd="2" destOrd="0" presId="urn:microsoft.com/office/officeart/2005/8/layout/orgChart1"/>
    <dgm:cxn modelId="{A2E5052C-BFE3-4CC2-9C96-355E91B55326}" type="presParOf" srcId="{D7A366A4-5A56-4D16-A96F-2B5126868FC0}" destId="{FB78A4FD-AA1D-46E1-BC6E-078CB77CA48E}" srcOrd="3" destOrd="0" presId="urn:microsoft.com/office/officeart/2005/8/layout/orgChart1"/>
    <dgm:cxn modelId="{EE4E337D-934F-43CC-BBB5-ECFC2F8BF3E9}" type="presParOf" srcId="{FB78A4FD-AA1D-46E1-BC6E-078CB77CA48E}" destId="{A0CD73B8-9C40-488F-8AD9-B2E92116E162}" srcOrd="0" destOrd="0" presId="urn:microsoft.com/office/officeart/2005/8/layout/orgChart1"/>
    <dgm:cxn modelId="{A9A1557A-8FEF-41FE-845B-A322A4BB96A1}" type="presParOf" srcId="{A0CD73B8-9C40-488F-8AD9-B2E92116E162}" destId="{77F6FE8A-8EEE-4944-9498-221268E314C5}" srcOrd="0" destOrd="0" presId="urn:microsoft.com/office/officeart/2005/8/layout/orgChart1"/>
    <dgm:cxn modelId="{239E9796-E2A2-42EB-9303-8F14E5598147}" type="presParOf" srcId="{A0CD73B8-9C40-488F-8AD9-B2E92116E162}" destId="{0BBB01DE-5DE8-4B99-BE55-5615AD9200B8}" srcOrd="1" destOrd="0" presId="urn:microsoft.com/office/officeart/2005/8/layout/orgChart1"/>
    <dgm:cxn modelId="{CCED1E82-C13C-4969-9402-4E0172D63FFA}" type="presParOf" srcId="{FB78A4FD-AA1D-46E1-BC6E-078CB77CA48E}" destId="{FCD4B6D3-C191-4AE6-A7EB-DA90659F3C91}" srcOrd="1" destOrd="0" presId="urn:microsoft.com/office/officeart/2005/8/layout/orgChart1"/>
    <dgm:cxn modelId="{724C50CC-5551-4570-BAB3-509B16D2B4DD}" type="presParOf" srcId="{FB78A4FD-AA1D-46E1-BC6E-078CB77CA48E}" destId="{D2C7AF4C-66A7-4ABD-8D89-DE6ACCA08645}" srcOrd="2" destOrd="0" presId="urn:microsoft.com/office/officeart/2005/8/layout/orgChart1"/>
    <dgm:cxn modelId="{C7A9DB66-E8E6-4BA8-BECA-4CA8C2C0F689}" type="presParOf" srcId="{D7A366A4-5A56-4D16-A96F-2B5126868FC0}" destId="{EDB54B17-0558-4269-90CE-53EC24CC5CFA}" srcOrd="4" destOrd="0" presId="urn:microsoft.com/office/officeart/2005/8/layout/orgChart1"/>
    <dgm:cxn modelId="{0EBE6E56-D21E-49C4-B304-70C03E2A3BAE}" type="presParOf" srcId="{D7A366A4-5A56-4D16-A96F-2B5126868FC0}" destId="{AD95FC1C-24AF-46B2-AAC1-89764A76045E}" srcOrd="5" destOrd="0" presId="urn:microsoft.com/office/officeart/2005/8/layout/orgChart1"/>
    <dgm:cxn modelId="{48FFB7AC-86F7-4448-8A8A-F13E9BAD9371}" type="presParOf" srcId="{AD95FC1C-24AF-46B2-AAC1-89764A76045E}" destId="{1C819877-0D28-4542-B11C-4D7A34D3CA42}" srcOrd="0" destOrd="0" presId="urn:microsoft.com/office/officeart/2005/8/layout/orgChart1"/>
    <dgm:cxn modelId="{039F4A53-20E3-4505-8AC1-C6350A3B08E4}" type="presParOf" srcId="{1C819877-0D28-4542-B11C-4D7A34D3CA42}" destId="{0786FF62-68EB-4904-A319-78D6E093C765}" srcOrd="0" destOrd="0" presId="urn:microsoft.com/office/officeart/2005/8/layout/orgChart1"/>
    <dgm:cxn modelId="{24D4F034-4883-4E9F-99D1-82F907DCA2CF}" type="presParOf" srcId="{1C819877-0D28-4542-B11C-4D7A34D3CA42}" destId="{AB9FE177-EFF4-43D4-8E12-46437587E454}" srcOrd="1" destOrd="0" presId="urn:microsoft.com/office/officeart/2005/8/layout/orgChart1"/>
    <dgm:cxn modelId="{F78040BF-3B3F-423B-BBAB-2A3433BF334B}" type="presParOf" srcId="{AD95FC1C-24AF-46B2-AAC1-89764A76045E}" destId="{0D83EF7A-F7E8-4C2F-9A61-C2E74AD35383}" srcOrd="1" destOrd="0" presId="urn:microsoft.com/office/officeart/2005/8/layout/orgChart1"/>
    <dgm:cxn modelId="{0413FEDA-414F-42D1-9365-8B5D01BCC78E}" type="presParOf" srcId="{AD95FC1C-24AF-46B2-AAC1-89764A76045E}" destId="{28D7E55B-6EC4-4C68-A54F-612189E3C0E2}" srcOrd="2" destOrd="0" presId="urn:microsoft.com/office/officeart/2005/8/layout/orgChart1"/>
    <dgm:cxn modelId="{E1FBEC58-F01E-4250-8B37-1C30A9387D22}" type="presParOf" srcId="{964BAB31-5F86-4141-B6BF-BDF72B4F8F4F}" destId="{BABB7251-3271-4EA2-955E-B6C74AACAEA0}" srcOrd="2" destOrd="0" presId="urn:microsoft.com/office/officeart/2005/8/layout/orgChart1"/>
    <dgm:cxn modelId="{825866CC-9A31-4D12-9521-DCBCA1963503}" type="presParOf" srcId="{2F6A74FA-E34C-4664-88FE-E3B79F959E2F}" destId="{084E9EA9-6874-46FC-96D1-56727DDCD1FC}" srcOrd="4" destOrd="0" presId="urn:microsoft.com/office/officeart/2005/8/layout/orgChart1"/>
    <dgm:cxn modelId="{993F9C48-91A2-49CB-9277-99C5BE19FEFB}" type="presParOf" srcId="{2F6A74FA-E34C-4664-88FE-E3B79F959E2F}" destId="{430AE666-9D68-40A9-B4D0-9B7E0657DD04}" srcOrd="5" destOrd="0" presId="urn:microsoft.com/office/officeart/2005/8/layout/orgChart1"/>
    <dgm:cxn modelId="{2C4ADC18-4DAB-4A9B-8BC5-F3946C34FFF5}" type="presParOf" srcId="{430AE666-9D68-40A9-B4D0-9B7E0657DD04}" destId="{F3BC075A-E6E6-4EE2-98B4-2FFE9D2B09BA}" srcOrd="0" destOrd="0" presId="urn:microsoft.com/office/officeart/2005/8/layout/orgChart1"/>
    <dgm:cxn modelId="{0F97D200-31B5-4FC0-96E7-19A2E8CBC92D}" type="presParOf" srcId="{F3BC075A-E6E6-4EE2-98B4-2FFE9D2B09BA}" destId="{08C91FF7-05F1-460D-82F6-CDF6B84F1728}" srcOrd="0" destOrd="0" presId="urn:microsoft.com/office/officeart/2005/8/layout/orgChart1"/>
    <dgm:cxn modelId="{C48DFE92-031C-4B0E-8E7A-5A4A4F45FAE5}" type="presParOf" srcId="{F3BC075A-E6E6-4EE2-98B4-2FFE9D2B09BA}" destId="{5B7D203D-6599-4775-992A-9B6625F40C0F}" srcOrd="1" destOrd="0" presId="urn:microsoft.com/office/officeart/2005/8/layout/orgChart1"/>
    <dgm:cxn modelId="{549396FE-6649-4D3F-9637-BCDB3E9F8393}" type="presParOf" srcId="{430AE666-9D68-40A9-B4D0-9B7E0657DD04}" destId="{32E1B4A0-B585-4971-BD39-651FDA245936}" srcOrd="1" destOrd="0" presId="urn:microsoft.com/office/officeart/2005/8/layout/orgChart1"/>
    <dgm:cxn modelId="{5887F564-5A3F-427D-B35D-25599C70CA9D}" type="presParOf" srcId="{32E1B4A0-B585-4971-BD39-651FDA245936}" destId="{97A7FD27-ECFB-451D-8B6B-24D13989C3D2}" srcOrd="0" destOrd="0" presId="urn:microsoft.com/office/officeart/2005/8/layout/orgChart1"/>
    <dgm:cxn modelId="{1A3B5C5D-9B21-436F-A5AA-37DC53B1D217}" type="presParOf" srcId="{32E1B4A0-B585-4971-BD39-651FDA245936}" destId="{4CB6D8FA-4E56-481E-9CCD-5A00755618D4}" srcOrd="1" destOrd="0" presId="urn:microsoft.com/office/officeart/2005/8/layout/orgChart1"/>
    <dgm:cxn modelId="{840B87FA-0514-4DA9-8573-AD3E34C168F1}" type="presParOf" srcId="{4CB6D8FA-4E56-481E-9CCD-5A00755618D4}" destId="{F0903674-CBFA-4499-BF29-65B36BA11BC7}" srcOrd="0" destOrd="0" presId="urn:microsoft.com/office/officeart/2005/8/layout/orgChart1"/>
    <dgm:cxn modelId="{6F30BF32-F5CF-4EA1-B3FB-EEFE3F2972BB}" type="presParOf" srcId="{F0903674-CBFA-4499-BF29-65B36BA11BC7}" destId="{2745F9D0-9ABA-4096-83BA-CF90FAD33947}" srcOrd="0" destOrd="0" presId="urn:microsoft.com/office/officeart/2005/8/layout/orgChart1"/>
    <dgm:cxn modelId="{26CC90F6-6529-4CB9-A9B1-34F15065101A}" type="presParOf" srcId="{F0903674-CBFA-4499-BF29-65B36BA11BC7}" destId="{18EB74D4-6FC8-46FB-A960-1672C0837D13}" srcOrd="1" destOrd="0" presId="urn:microsoft.com/office/officeart/2005/8/layout/orgChart1"/>
    <dgm:cxn modelId="{0A66CD55-05DD-4F8F-9392-1A0F01FCBD56}" type="presParOf" srcId="{4CB6D8FA-4E56-481E-9CCD-5A00755618D4}" destId="{3156A759-03D1-4975-8C46-595035FDEA71}" srcOrd="1" destOrd="0" presId="urn:microsoft.com/office/officeart/2005/8/layout/orgChart1"/>
    <dgm:cxn modelId="{02FA7FFF-4CFA-4281-9C92-B042BC446E23}" type="presParOf" srcId="{4CB6D8FA-4E56-481E-9CCD-5A00755618D4}" destId="{6125BCF7-307B-4B72-B769-F295B2D7A97B}" srcOrd="2" destOrd="0" presId="urn:microsoft.com/office/officeart/2005/8/layout/orgChart1"/>
    <dgm:cxn modelId="{1382EF58-0444-4B0C-A3F6-ACDD5FADAE7C}" type="presParOf" srcId="{32E1B4A0-B585-4971-BD39-651FDA245936}" destId="{1575869B-8BF1-46C0-B0AF-7B12ED3E2ED1}" srcOrd="2" destOrd="0" presId="urn:microsoft.com/office/officeart/2005/8/layout/orgChart1"/>
    <dgm:cxn modelId="{A341B9D4-0778-4108-81E4-B218F5130749}" type="presParOf" srcId="{32E1B4A0-B585-4971-BD39-651FDA245936}" destId="{C3480E68-61BE-4D29-9575-AFB9C351B341}" srcOrd="3" destOrd="0" presId="urn:microsoft.com/office/officeart/2005/8/layout/orgChart1"/>
    <dgm:cxn modelId="{957BCB94-3B3F-4108-8446-AC3F102F5481}" type="presParOf" srcId="{C3480E68-61BE-4D29-9575-AFB9C351B341}" destId="{C657D196-627E-44DB-B5D7-FB93155C9BF6}" srcOrd="0" destOrd="0" presId="urn:microsoft.com/office/officeart/2005/8/layout/orgChart1"/>
    <dgm:cxn modelId="{4E75E809-B9FB-4243-9660-FB9B3406112E}" type="presParOf" srcId="{C657D196-627E-44DB-B5D7-FB93155C9BF6}" destId="{C1BDEAAA-0ECC-45A7-8A2D-954B30902E33}" srcOrd="0" destOrd="0" presId="urn:microsoft.com/office/officeart/2005/8/layout/orgChart1"/>
    <dgm:cxn modelId="{6D83E7D3-0AC0-4D2D-AD17-792E2012E248}" type="presParOf" srcId="{C657D196-627E-44DB-B5D7-FB93155C9BF6}" destId="{D4C265FD-7992-4B0C-B3BB-46F4B4E055C3}" srcOrd="1" destOrd="0" presId="urn:microsoft.com/office/officeart/2005/8/layout/orgChart1"/>
    <dgm:cxn modelId="{39C5ACD7-9E10-4B65-A819-884B14E31CE5}" type="presParOf" srcId="{C3480E68-61BE-4D29-9575-AFB9C351B341}" destId="{9F099B60-C298-4014-B0AE-733983279CF8}" srcOrd="1" destOrd="0" presId="urn:microsoft.com/office/officeart/2005/8/layout/orgChart1"/>
    <dgm:cxn modelId="{9AA5C597-E161-478D-81FD-9BAE5E179A41}" type="presParOf" srcId="{C3480E68-61BE-4D29-9575-AFB9C351B341}" destId="{F47BD2E1-8AE6-49FD-9CC1-1CB8CD46061A}" srcOrd="2" destOrd="0" presId="urn:microsoft.com/office/officeart/2005/8/layout/orgChart1"/>
    <dgm:cxn modelId="{23338426-2656-47C0-9093-0CB82A9393DE}" type="presParOf" srcId="{32E1B4A0-B585-4971-BD39-651FDA245936}" destId="{5A78694B-0138-40BA-B069-39EB25B79B61}" srcOrd="4" destOrd="0" presId="urn:microsoft.com/office/officeart/2005/8/layout/orgChart1"/>
    <dgm:cxn modelId="{ADC4F2B6-8C97-41C1-9D48-9176A15E190D}" type="presParOf" srcId="{32E1B4A0-B585-4971-BD39-651FDA245936}" destId="{05A23A56-1EAE-43ED-B2A1-9E79475E33CC}" srcOrd="5" destOrd="0" presId="urn:microsoft.com/office/officeart/2005/8/layout/orgChart1"/>
    <dgm:cxn modelId="{8179D747-7BFB-45E7-BA2A-C4ECCCFA15CB}" type="presParOf" srcId="{05A23A56-1EAE-43ED-B2A1-9E79475E33CC}" destId="{8DE9D5D5-6793-477B-9594-4581EB2C45C6}" srcOrd="0" destOrd="0" presId="urn:microsoft.com/office/officeart/2005/8/layout/orgChart1"/>
    <dgm:cxn modelId="{32B051D2-04ED-4F0B-8A68-5F249E5893F1}" type="presParOf" srcId="{8DE9D5D5-6793-477B-9594-4581EB2C45C6}" destId="{1A48B24E-705B-4C92-8549-DB4270FA10EE}" srcOrd="0" destOrd="0" presId="urn:microsoft.com/office/officeart/2005/8/layout/orgChart1"/>
    <dgm:cxn modelId="{FBD2F898-0DBC-431D-A82E-1E6555479F78}" type="presParOf" srcId="{8DE9D5D5-6793-477B-9594-4581EB2C45C6}" destId="{B1647A22-2442-44B4-B375-399A90F33FF0}" srcOrd="1" destOrd="0" presId="urn:microsoft.com/office/officeart/2005/8/layout/orgChart1"/>
    <dgm:cxn modelId="{07BB1363-9D36-441E-8484-7D31D8E52B0A}" type="presParOf" srcId="{05A23A56-1EAE-43ED-B2A1-9E79475E33CC}" destId="{3A686C16-6BBB-42F9-861C-DA53BB3EB316}" srcOrd="1" destOrd="0" presId="urn:microsoft.com/office/officeart/2005/8/layout/orgChart1"/>
    <dgm:cxn modelId="{7BB0A2FB-30B4-4D0E-8861-8C96F18E83ED}" type="presParOf" srcId="{05A23A56-1EAE-43ED-B2A1-9E79475E33CC}" destId="{AE146656-6F30-410B-B53F-0E45F8B92350}" srcOrd="2" destOrd="0" presId="urn:microsoft.com/office/officeart/2005/8/layout/orgChart1"/>
    <dgm:cxn modelId="{D416868B-8AD9-4D54-B65D-A818EC7AFD28}" type="presParOf" srcId="{32E1B4A0-B585-4971-BD39-651FDA245936}" destId="{AF09DBF3-310D-4769-A852-A79E4374C7FA}" srcOrd="6" destOrd="0" presId="urn:microsoft.com/office/officeart/2005/8/layout/orgChart1"/>
    <dgm:cxn modelId="{57DE73AC-8D4A-4CB3-B196-469868E783B7}" type="presParOf" srcId="{32E1B4A0-B585-4971-BD39-651FDA245936}" destId="{6BAE067B-DBC3-49C3-A13C-7B22598D7EBE}" srcOrd="7" destOrd="0" presId="urn:microsoft.com/office/officeart/2005/8/layout/orgChart1"/>
    <dgm:cxn modelId="{F051C84D-7B15-43AD-B6C5-ECFFF49BB595}" type="presParOf" srcId="{6BAE067B-DBC3-49C3-A13C-7B22598D7EBE}" destId="{7CB4426B-73D3-43A6-AAED-3F0A1B7D7E53}" srcOrd="0" destOrd="0" presId="urn:microsoft.com/office/officeart/2005/8/layout/orgChart1"/>
    <dgm:cxn modelId="{EB705EC9-C3E5-423F-9127-F93910816338}" type="presParOf" srcId="{7CB4426B-73D3-43A6-AAED-3F0A1B7D7E53}" destId="{695C34DE-2348-4F41-B04D-210F9F53DEC4}" srcOrd="0" destOrd="0" presId="urn:microsoft.com/office/officeart/2005/8/layout/orgChart1"/>
    <dgm:cxn modelId="{1569A922-6DDA-41DC-BB26-DAF4668AB293}" type="presParOf" srcId="{7CB4426B-73D3-43A6-AAED-3F0A1B7D7E53}" destId="{C8F1B7BE-4586-4D37-9659-1696C5D6E5FF}" srcOrd="1" destOrd="0" presId="urn:microsoft.com/office/officeart/2005/8/layout/orgChart1"/>
    <dgm:cxn modelId="{77973E96-60DA-4C9A-871D-0266E18BEB86}" type="presParOf" srcId="{6BAE067B-DBC3-49C3-A13C-7B22598D7EBE}" destId="{FA9525A3-9F0D-4D8F-94C1-D85BE78530E2}" srcOrd="1" destOrd="0" presId="urn:microsoft.com/office/officeart/2005/8/layout/orgChart1"/>
    <dgm:cxn modelId="{C571A0D9-AB48-49C6-B545-4CCCB74AB82A}" type="presParOf" srcId="{6BAE067B-DBC3-49C3-A13C-7B22598D7EBE}" destId="{015FD800-ACB0-4D97-A456-9F76A704DACF}" srcOrd="2" destOrd="0" presId="urn:microsoft.com/office/officeart/2005/8/layout/orgChart1"/>
    <dgm:cxn modelId="{07EA8E49-D2C0-4574-857D-714A01DF3115}" type="presParOf" srcId="{430AE666-9D68-40A9-B4D0-9B7E0657DD04}" destId="{F423E6AF-92EB-41F6-96C5-E40B8616DF6E}" srcOrd="2" destOrd="0" presId="urn:microsoft.com/office/officeart/2005/8/layout/orgChart1"/>
    <dgm:cxn modelId="{334273A0-55BE-419E-B4DF-A21C2C925799}" type="presParOf" srcId="{2F6A74FA-E34C-4664-88FE-E3B79F959E2F}" destId="{224F6A97-2092-4B40-AB97-66156F740C5E}" srcOrd="6" destOrd="0" presId="urn:microsoft.com/office/officeart/2005/8/layout/orgChart1"/>
    <dgm:cxn modelId="{7B663F9D-BD7C-4705-8244-965D6CFA474B}" type="presParOf" srcId="{2F6A74FA-E34C-4664-88FE-E3B79F959E2F}" destId="{B4F8CF93-9EFE-448B-9A61-851FEBB8F1EE}" srcOrd="7" destOrd="0" presId="urn:microsoft.com/office/officeart/2005/8/layout/orgChart1"/>
    <dgm:cxn modelId="{7C418D60-BE85-415B-AD17-9F12F8298E92}" type="presParOf" srcId="{B4F8CF93-9EFE-448B-9A61-851FEBB8F1EE}" destId="{EF7FF061-B7CB-4E7F-8558-77EC71651910}" srcOrd="0" destOrd="0" presId="urn:microsoft.com/office/officeart/2005/8/layout/orgChart1"/>
    <dgm:cxn modelId="{C2631F3A-B974-42D8-97DA-1CC587CE9847}" type="presParOf" srcId="{EF7FF061-B7CB-4E7F-8558-77EC71651910}" destId="{876C056E-858D-42AA-ADBF-41861FDE6F98}" srcOrd="0" destOrd="0" presId="urn:microsoft.com/office/officeart/2005/8/layout/orgChart1"/>
    <dgm:cxn modelId="{CACE1B0A-BE51-412F-99FA-2DFC6C1715F8}" type="presParOf" srcId="{EF7FF061-B7CB-4E7F-8558-77EC71651910}" destId="{0D45E581-3BCC-441E-92BE-C0F5C5CFBB99}" srcOrd="1" destOrd="0" presId="urn:microsoft.com/office/officeart/2005/8/layout/orgChart1"/>
    <dgm:cxn modelId="{DAFF55E9-8118-484C-888A-5461ADAE2346}" type="presParOf" srcId="{B4F8CF93-9EFE-448B-9A61-851FEBB8F1EE}" destId="{56AF2B73-EF88-4C47-9F8F-4F09286AB609}" srcOrd="1" destOrd="0" presId="urn:microsoft.com/office/officeart/2005/8/layout/orgChart1"/>
    <dgm:cxn modelId="{4E34EE2C-E3C8-4AED-9950-22CD2F07925F}" type="presParOf" srcId="{B4F8CF93-9EFE-448B-9A61-851FEBB8F1EE}" destId="{D4D48F02-E7B8-41DB-BEAA-A48CA4203106}" srcOrd="2" destOrd="0" presId="urn:microsoft.com/office/officeart/2005/8/layout/orgChart1"/>
    <dgm:cxn modelId="{DC75A3D5-DB26-419A-A878-BAA8C79DDF45}" type="presParOf" srcId="{E6A3FE88-52E1-48B2-B83E-93FAC5FF212A}" destId="{A636CFDB-CBF6-4AE9-A356-7DE437E51B3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F6A97-2092-4B40-AB97-66156F740C5E}">
      <dsp:nvSpPr>
        <dsp:cNvPr id="0" name=""/>
        <dsp:cNvSpPr/>
      </dsp:nvSpPr>
      <dsp:spPr>
        <a:xfrm>
          <a:off x="4356893" y="649102"/>
          <a:ext cx="2355339" cy="272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259"/>
              </a:lnTo>
              <a:lnTo>
                <a:pt x="2355339" y="136259"/>
              </a:lnTo>
              <a:lnTo>
                <a:pt x="2355339" y="2725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9DBF3-310D-4769-A852-A79E4374C7FA}">
      <dsp:nvSpPr>
        <dsp:cNvPr id="0" name=""/>
        <dsp:cNvSpPr/>
      </dsp:nvSpPr>
      <dsp:spPr>
        <a:xfrm>
          <a:off x="4622923" y="1570474"/>
          <a:ext cx="194656" cy="3361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1062"/>
              </a:lnTo>
              <a:lnTo>
                <a:pt x="194656" y="3361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8694B-0138-40BA-B069-39EB25B79B61}">
      <dsp:nvSpPr>
        <dsp:cNvPr id="0" name=""/>
        <dsp:cNvSpPr/>
      </dsp:nvSpPr>
      <dsp:spPr>
        <a:xfrm>
          <a:off x="4622923" y="1570474"/>
          <a:ext cx="194656" cy="2439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9690"/>
              </a:lnTo>
              <a:lnTo>
                <a:pt x="194656" y="243969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75869B-8BF1-46C0-B0AF-7B12ED3E2ED1}">
      <dsp:nvSpPr>
        <dsp:cNvPr id="0" name=""/>
        <dsp:cNvSpPr/>
      </dsp:nvSpPr>
      <dsp:spPr>
        <a:xfrm>
          <a:off x="4622923" y="1570474"/>
          <a:ext cx="194656" cy="1518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8317"/>
              </a:lnTo>
              <a:lnTo>
                <a:pt x="194656" y="15183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A7FD27-ECFB-451D-8B6B-24D13989C3D2}">
      <dsp:nvSpPr>
        <dsp:cNvPr id="0" name=""/>
        <dsp:cNvSpPr/>
      </dsp:nvSpPr>
      <dsp:spPr>
        <a:xfrm>
          <a:off x="4622923" y="1570474"/>
          <a:ext cx="194656" cy="596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945"/>
              </a:lnTo>
              <a:lnTo>
                <a:pt x="194656" y="5969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E9EA9-6874-46FC-96D1-56727DDCD1FC}">
      <dsp:nvSpPr>
        <dsp:cNvPr id="0" name=""/>
        <dsp:cNvSpPr/>
      </dsp:nvSpPr>
      <dsp:spPr>
        <a:xfrm>
          <a:off x="4356893" y="649102"/>
          <a:ext cx="785113" cy="272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259"/>
              </a:lnTo>
              <a:lnTo>
                <a:pt x="785113" y="136259"/>
              </a:lnTo>
              <a:lnTo>
                <a:pt x="785113" y="2725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B54B17-0558-4269-90CE-53EC24CC5CFA}">
      <dsp:nvSpPr>
        <dsp:cNvPr id="0" name=""/>
        <dsp:cNvSpPr/>
      </dsp:nvSpPr>
      <dsp:spPr>
        <a:xfrm>
          <a:off x="3896207" y="1570474"/>
          <a:ext cx="194656" cy="2439690"/>
        </a:xfrm>
        <a:custGeom>
          <a:avLst/>
          <a:gdLst/>
          <a:ahLst/>
          <a:cxnLst/>
          <a:rect l="0" t="0" r="0" b="0"/>
          <a:pathLst>
            <a:path>
              <a:moveTo>
                <a:pt x="194656" y="0"/>
              </a:moveTo>
              <a:lnTo>
                <a:pt x="194656" y="2439690"/>
              </a:lnTo>
              <a:lnTo>
                <a:pt x="0" y="243969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BCF9F5-0B78-4905-B6F7-BEAE5BF41730}">
      <dsp:nvSpPr>
        <dsp:cNvPr id="0" name=""/>
        <dsp:cNvSpPr/>
      </dsp:nvSpPr>
      <dsp:spPr>
        <a:xfrm>
          <a:off x="3896207" y="1570474"/>
          <a:ext cx="194656" cy="1518317"/>
        </a:xfrm>
        <a:custGeom>
          <a:avLst/>
          <a:gdLst/>
          <a:ahLst/>
          <a:cxnLst/>
          <a:rect l="0" t="0" r="0" b="0"/>
          <a:pathLst>
            <a:path>
              <a:moveTo>
                <a:pt x="194656" y="0"/>
              </a:moveTo>
              <a:lnTo>
                <a:pt x="194656" y="1518317"/>
              </a:lnTo>
              <a:lnTo>
                <a:pt x="0" y="15183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F38D24-88BF-4515-8B1B-8FB410242FCB}">
      <dsp:nvSpPr>
        <dsp:cNvPr id="0" name=""/>
        <dsp:cNvSpPr/>
      </dsp:nvSpPr>
      <dsp:spPr>
        <a:xfrm>
          <a:off x="3896207" y="1570474"/>
          <a:ext cx="194656" cy="596945"/>
        </a:xfrm>
        <a:custGeom>
          <a:avLst/>
          <a:gdLst/>
          <a:ahLst/>
          <a:cxnLst/>
          <a:rect l="0" t="0" r="0" b="0"/>
          <a:pathLst>
            <a:path>
              <a:moveTo>
                <a:pt x="194656" y="0"/>
              </a:moveTo>
              <a:lnTo>
                <a:pt x="194656" y="596945"/>
              </a:lnTo>
              <a:lnTo>
                <a:pt x="0" y="5969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303377-CB07-4259-83BB-7DDA444EB2BC}">
      <dsp:nvSpPr>
        <dsp:cNvPr id="0" name=""/>
        <dsp:cNvSpPr/>
      </dsp:nvSpPr>
      <dsp:spPr>
        <a:xfrm>
          <a:off x="3571780" y="649102"/>
          <a:ext cx="785113" cy="272518"/>
        </a:xfrm>
        <a:custGeom>
          <a:avLst/>
          <a:gdLst/>
          <a:ahLst/>
          <a:cxnLst/>
          <a:rect l="0" t="0" r="0" b="0"/>
          <a:pathLst>
            <a:path>
              <a:moveTo>
                <a:pt x="785113" y="0"/>
              </a:moveTo>
              <a:lnTo>
                <a:pt x="785113" y="136259"/>
              </a:lnTo>
              <a:lnTo>
                <a:pt x="0" y="136259"/>
              </a:lnTo>
              <a:lnTo>
                <a:pt x="0" y="2725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FA2B0-E05B-47F6-A04B-80AC80FDCAB5}">
      <dsp:nvSpPr>
        <dsp:cNvPr id="0" name=""/>
        <dsp:cNvSpPr/>
      </dsp:nvSpPr>
      <dsp:spPr>
        <a:xfrm>
          <a:off x="2001554" y="649102"/>
          <a:ext cx="2355339" cy="272518"/>
        </a:xfrm>
        <a:custGeom>
          <a:avLst/>
          <a:gdLst/>
          <a:ahLst/>
          <a:cxnLst/>
          <a:rect l="0" t="0" r="0" b="0"/>
          <a:pathLst>
            <a:path>
              <a:moveTo>
                <a:pt x="2355339" y="0"/>
              </a:moveTo>
              <a:lnTo>
                <a:pt x="2355339" y="136259"/>
              </a:lnTo>
              <a:lnTo>
                <a:pt x="0" y="136259"/>
              </a:lnTo>
              <a:lnTo>
                <a:pt x="0" y="2725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E3CF70-4ACF-48AB-8A8B-ABFDB3638883}">
      <dsp:nvSpPr>
        <dsp:cNvPr id="0" name=""/>
        <dsp:cNvSpPr/>
      </dsp:nvSpPr>
      <dsp:spPr>
        <a:xfrm>
          <a:off x="3708039" y="248"/>
          <a:ext cx="1297707" cy="648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sz="14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Factores de riesgo</a:t>
          </a:r>
        </a:p>
      </dsp:txBody>
      <dsp:txXfrm>
        <a:off x="3708039" y="248"/>
        <a:ext cx="1297707" cy="648853"/>
      </dsp:txXfrm>
    </dsp:sp>
    <dsp:sp modelId="{8EB5263C-17D0-40B3-BF12-CE24DEBB8DF9}">
      <dsp:nvSpPr>
        <dsp:cNvPr id="0" name=""/>
        <dsp:cNvSpPr/>
      </dsp:nvSpPr>
      <dsp:spPr>
        <a:xfrm>
          <a:off x="1352700" y="921621"/>
          <a:ext cx="1297707" cy="648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Propios de la sustancia</a:t>
          </a:r>
        </a:p>
      </dsp:txBody>
      <dsp:txXfrm>
        <a:off x="1352700" y="921621"/>
        <a:ext cx="1297707" cy="648853"/>
      </dsp:txXfrm>
    </dsp:sp>
    <dsp:sp modelId="{286C9F42-7C99-4CC9-A4AA-BF2A0F1EB426}">
      <dsp:nvSpPr>
        <dsp:cNvPr id="0" name=""/>
        <dsp:cNvSpPr/>
      </dsp:nvSpPr>
      <dsp:spPr>
        <a:xfrm>
          <a:off x="2922926" y="921621"/>
          <a:ext cx="1297707" cy="648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Individuales</a:t>
          </a:r>
        </a:p>
      </dsp:txBody>
      <dsp:txXfrm>
        <a:off x="2922926" y="921621"/>
        <a:ext cx="1297707" cy="648853"/>
      </dsp:txXfrm>
    </dsp:sp>
    <dsp:sp modelId="{A1490C45-3637-49C5-A9A1-0FA6F7156B2F}">
      <dsp:nvSpPr>
        <dsp:cNvPr id="0" name=""/>
        <dsp:cNvSpPr/>
      </dsp:nvSpPr>
      <dsp:spPr>
        <a:xfrm>
          <a:off x="2598499" y="1842993"/>
          <a:ext cx="1297707" cy="648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Personalidad</a:t>
          </a:r>
        </a:p>
      </dsp:txBody>
      <dsp:txXfrm>
        <a:off x="2598499" y="1842993"/>
        <a:ext cx="1297707" cy="648853"/>
      </dsp:txXfrm>
    </dsp:sp>
    <dsp:sp modelId="{77F6FE8A-8EEE-4944-9498-221268E314C5}">
      <dsp:nvSpPr>
        <dsp:cNvPr id="0" name=""/>
        <dsp:cNvSpPr/>
      </dsp:nvSpPr>
      <dsp:spPr>
        <a:xfrm>
          <a:off x="2598499" y="2764365"/>
          <a:ext cx="1297707" cy="648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Conductuales</a:t>
          </a:r>
        </a:p>
      </dsp:txBody>
      <dsp:txXfrm>
        <a:off x="2598499" y="2764365"/>
        <a:ext cx="1297707" cy="648853"/>
      </dsp:txXfrm>
    </dsp:sp>
    <dsp:sp modelId="{0786FF62-68EB-4904-A319-78D6E093C765}">
      <dsp:nvSpPr>
        <dsp:cNvPr id="0" name=""/>
        <dsp:cNvSpPr/>
      </dsp:nvSpPr>
      <dsp:spPr>
        <a:xfrm>
          <a:off x="2598499" y="3685738"/>
          <a:ext cx="1297707" cy="648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Cognitivos, actitudes o valores</a:t>
          </a:r>
        </a:p>
      </dsp:txBody>
      <dsp:txXfrm>
        <a:off x="2598499" y="3685738"/>
        <a:ext cx="1297707" cy="648853"/>
      </dsp:txXfrm>
    </dsp:sp>
    <dsp:sp modelId="{08C91FF7-05F1-460D-82F6-CDF6B84F1728}">
      <dsp:nvSpPr>
        <dsp:cNvPr id="0" name=""/>
        <dsp:cNvSpPr/>
      </dsp:nvSpPr>
      <dsp:spPr>
        <a:xfrm>
          <a:off x="4493152" y="921621"/>
          <a:ext cx="1297707" cy="648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Microsociales</a:t>
          </a:r>
        </a:p>
      </dsp:txBody>
      <dsp:txXfrm>
        <a:off x="4493152" y="921621"/>
        <a:ext cx="1297707" cy="648853"/>
      </dsp:txXfrm>
    </dsp:sp>
    <dsp:sp modelId="{2745F9D0-9ABA-4096-83BA-CF90FAD33947}">
      <dsp:nvSpPr>
        <dsp:cNvPr id="0" name=""/>
        <dsp:cNvSpPr/>
      </dsp:nvSpPr>
      <dsp:spPr>
        <a:xfrm>
          <a:off x="4817579" y="1842993"/>
          <a:ext cx="1297707" cy="648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De gpo. de pares</a:t>
          </a:r>
        </a:p>
      </dsp:txBody>
      <dsp:txXfrm>
        <a:off x="4817579" y="1842993"/>
        <a:ext cx="1297707" cy="648853"/>
      </dsp:txXfrm>
    </dsp:sp>
    <dsp:sp modelId="{C1BDEAAA-0ECC-45A7-8A2D-954B30902E33}">
      <dsp:nvSpPr>
        <dsp:cNvPr id="0" name=""/>
        <dsp:cNvSpPr/>
      </dsp:nvSpPr>
      <dsp:spPr>
        <a:xfrm>
          <a:off x="4817579" y="2764365"/>
          <a:ext cx="1297707" cy="648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Ambiente familiar</a:t>
          </a:r>
        </a:p>
      </dsp:txBody>
      <dsp:txXfrm>
        <a:off x="4817579" y="2764365"/>
        <a:ext cx="1297707" cy="648853"/>
      </dsp:txXfrm>
    </dsp:sp>
    <dsp:sp modelId="{1A48B24E-705B-4C92-8549-DB4270FA10EE}">
      <dsp:nvSpPr>
        <dsp:cNvPr id="0" name=""/>
        <dsp:cNvSpPr/>
      </dsp:nvSpPr>
      <dsp:spPr>
        <a:xfrm>
          <a:off x="4817579" y="3685738"/>
          <a:ext cx="1297707" cy="648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Ambiente escolar</a:t>
          </a:r>
        </a:p>
      </dsp:txBody>
      <dsp:txXfrm>
        <a:off x="4817579" y="3685738"/>
        <a:ext cx="1297707" cy="648853"/>
      </dsp:txXfrm>
    </dsp:sp>
    <dsp:sp modelId="{695C34DE-2348-4F41-B04D-210F9F53DEC4}">
      <dsp:nvSpPr>
        <dsp:cNvPr id="0" name=""/>
        <dsp:cNvSpPr/>
      </dsp:nvSpPr>
      <dsp:spPr>
        <a:xfrm>
          <a:off x="4817579" y="4607110"/>
          <a:ext cx="1297707" cy="648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Ambiente laboral</a:t>
          </a:r>
        </a:p>
      </dsp:txBody>
      <dsp:txXfrm>
        <a:off x="4817579" y="4607110"/>
        <a:ext cx="1297707" cy="648853"/>
      </dsp:txXfrm>
    </dsp:sp>
    <dsp:sp modelId="{876C056E-858D-42AA-ADBF-41861FDE6F98}">
      <dsp:nvSpPr>
        <dsp:cNvPr id="0" name=""/>
        <dsp:cNvSpPr/>
      </dsp:nvSpPr>
      <dsp:spPr>
        <a:xfrm>
          <a:off x="6063378" y="921621"/>
          <a:ext cx="1297707" cy="648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MX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Macrosociales</a:t>
          </a:r>
        </a:p>
      </dsp:txBody>
      <dsp:txXfrm>
        <a:off x="6063378" y="921621"/>
        <a:ext cx="1297707" cy="648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EE741-0C0A-402D-9CA0-9A2C50F65622}" type="datetimeFigureOut">
              <a:rPr lang="es-MX" smtClean="0"/>
              <a:t>12/06/2023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BDCEE-553D-49DA-8542-0A5E5719E8D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823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5A34DA-24DD-49DB-89EA-CAF9E6AEFE39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1EC9-5A20-4553-B0AF-7C25AECB355C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3415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867409-3048-4907-8032-23CA559A55C6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E192-75E3-4D90-965C-8AFEFDC6817E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92287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867409-3048-4907-8032-23CA559A55C6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E192-75E3-4D90-965C-8AFEFDC6817E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09840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867409-3048-4907-8032-23CA559A55C6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E192-75E3-4D90-965C-8AFEFDC6817E}" type="slidenum">
              <a:rPr lang="es-MX" altLang="es-MX" smtClean="0"/>
              <a:pPr/>
              <a:t>‹Nº›</a:t>
            </a:fld>
            <a:endParaRPr lang="es-MX" altLang="es-MX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1626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867409-3048-4907-8032-23CA559A55C6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E192-75E3-4D90-965C-8AFEFDC6817E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28511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867409-3048-4907-8032-23CA559A55C6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E192-75E3-4D90-965C-8AFEFDC6817E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55260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867409-3048-4907-8032-23CA559A55C6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E192-75E3-4D90-965C-8AFEFDC6817E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71248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5C4DC1-9391-49F5-AD49-143527217D95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67F6-B018-4546-9168-8CB23F62A649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6856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6C397-40B3-46D6-81C7-654D73E6710D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EDA5A-14AE-41EA-993A-C0B0D074F5C5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619106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SmartArt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s-MX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A8F607-BEC4-336B-5471-60AFFCA6D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66A0EA-074A-BF89-1499-821E5920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551518-4398-A73F-B373-FB41B3D3F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4AC8AF-A61C-4194-850B-74A66450768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655357057"/>
      </p:ext>
    </p:extLst>
  </p:cSld>
  <p:clrMapOvr>
    <a:masterClrMapping/>
  </p:clrMapOvr>
  <p:transition>
    <p:pull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7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4E8A92-DA1C-4892-9712-ECC2DB767D94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0BC-0C4E-40AF-BBC3-18469D4A62D8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07328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98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8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5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82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2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45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8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75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97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9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9FC406-D210-4CC2-AEE3-382EA205397B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AFA3B-3088-44AE-9AE4-A45AF7B00F8A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986904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/>
              <a:t>12/06/2023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1200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/>
              <a:t>12/06/2023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2471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/>
              <a:t>12/06/2023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11344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/>
              <a:t>12/06/2023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88021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/>
              <a:t>12/06/2023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5379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/>
              <a:t>12/06/2023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69823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/>
              <a:t>12/06/2023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74667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/>
              <a:t>12/06/2023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64848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/>
              <a:t>12/06/2023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698768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/>
              <a:t>12/06/2023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118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F17BAF-D34C-453C-8E24-F12BC6A72FB0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508BF-1A0D-4A46-B0E4-DC96E5F5A06B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54129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/>
              <a:t>12/06/2023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52545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06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93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17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11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61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7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532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56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60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4831F0-6491-44B1-B392-B737ED9EF3E1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8626-B922-428D-9DBE-3602A52DDD29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3321480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01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61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867409-3048-4907-8032-23CA559A55C6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E192-75E3-4D90-965C-8AFEFDC6817E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497714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6824AC-3490-4CA1-A0D2-26C5F877FFC7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4C988-D581-4D17-8866-9E4BF50CA543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566058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39EB08-4C17-418C-AC4D-DBFA88A6F3A5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67CA-C657-48EC-A275-2486420A9CDA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85888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AB7237-28B5-454E-980D-0255E924209A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6F1E1-44F6-408E-A89B-BD5D0F18C81C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861666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fld id="{44867409-3048-4907-8032-23CA559A55C6}" type="datetimeFigureOut">
              <a:rPr lang="es-MX" smtClean="0"/>
              <a:pPr>
                <a:defRPr/>
              </a:pPr>
              <a:t>12/06/2023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D11E192-75E3-4D90-965C-8AFEFDC6817E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531422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2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78A9B-4832-6D4A-B702-9D2824562EB3}" type="datetimeFigureOut">
              <a:rPr lang="es-ES_tradnl" smtClean="0"/>
              <a:t>12/06/2023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17528-1EA1-554B-9754-84E1362722E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621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78A9B-4832-6D4A-B702-9D2824562EB3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17528-1EA1-554B-9754-84E1362722EB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6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ducoahuila.gob.mx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mp"/><Relationship Id="rId3" Type="http://schemas.openxmlformats.org/officeDocument/2006/relationships/image" Target="../media/image69.jfif"/><Relationship Id="rId7" Type="http://schemas.openxmlformats.org/officeDocument/2006/relationships/image" Target="../media/image73.tmp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2.tmp"/><Relationship Id="rId11" Type="http://schemas.openxmlformats.org/officeDocument/2006/relationships/image" Target="../media/image76.png"/><Relationship Id="rId5" Type="http://schemas.openxmlformats.org/officeDocument/2006/relationships/image" Target="../media/image71.tmp"/><Relationship Id="rId10" Type="http://schemas.openxmlformats.org/officeDocument/2006/relationships/hyperlink" Target="http://www.cij.gob.mx/Autodiagnostico" TargetMode="External"/><Relationship Id="rId4" Type="http://schemas.openxmlformats.org/officeDocument/2006/relationships/image" Target="../media/image70.tmp"/><Relationship Id="rId9" Type="http://schemas.openxmlformats.org/officeDocument/2006/relationships/image" Target="../media/image75.tm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hyperlink" Target="https://bit.ly/3GM5Y2C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2.jfif"/><Relationship Id="rId5" Type="http://schemas.openxmlformats.org/officeDocument/2006/relationships/image" Target="../media/image81.tmp"/><Relationship Id="rId4" Type="http://schemas.openxmlformats.org/officeDocument/2006/relationships/hyperlink" Target="https://estrategiaenelaula.sep.gob.mx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www.gob.mx/salud/cij" TargetMode="Externa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>
            <a:extLst>
              <a:ext uri="{FF2B5EF4-FFF2-40B4-BE49-F238E27FC236}">
                <a16:creationId xmlns:a16="http://schemas.microsoft.com/office/drawing/2014/main" id="{4ED9033E-509B-27EA-0E03-BA16FF193D83}"/>
              </a:ext>
            </a:extLst>
          </p:cNvPr>
          <p:cNvSpPr txBox="1">
            <a:spLocks/>
          </p:cNvSpPr>
          <p:nvPr/>
        </p:nvSpPr>
        <p:spPr>
          <a:xfrm>
            <a:off x="2381250" y="142875"/>
            <a:ext cx="7772400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s-MX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Centros de Integración Juvenil, A. C.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81E9C5D0-A904-40AE-3857-07E066380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813" y="785813"/>
            <a:ext cx="307181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 Vivir sin Adicciones</a:t>
            </a:r>
            <a:endParaRPr lang="es-ES" sz="17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0DACCCBC-04CC-60A0-AF9C-D58CC5A6EBAD}"/>
              </a:ext>
            </a:extLst>
          </p:cNvPr>
          <p:cNvSpPr txBox="1"/>
          <p:nvPr/>
        </p:nvSpPr>
        <p:spPr>
          <a:xfrm>
            <a:off x="1467730" y="1916040"/>
            <a:ext cx="9448799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Estrategia en el Aula :</a:t>
            </a:r>
            <a:endParaRPr lang="es-MX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algn="ctr" eaLnBrk="1" hangingPunct="1">
              <a:defRPr/>
            </a:pPr>
            <a:r>
              <a:rPr lang="es-MX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Prevención </a:t>
            </a:r>
          </a:p>
          <a:p>
            <a:pPr algn="ctr" eaLnBrk="1" hangingPunct="1">
              <a:defRPr/>
            </a:pPr>
            <a:r>
              <a:rPr lang="es-MX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 consumo de sustancias </a:t>
            </a:r>
          </a:p>
          <a:p>
            <a:pPr algn="ctr" eaLnBrk="1" hangingPunct="1">
              <a:defRPr/>
            </a:pPr>
            <a:endParaRPr lang="es-MX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algn="ctr" eaLnBrk="1" hangingPunct="1">
              <a:defRPr/>
            </a:pPr>
            <a:endParaRPr lang="es-MX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algn="ctr">
              <a:defRPr/>
            </a:pPr>
            <a:r>
              <a:rPr lang="es-ES" sz="2800" b="0" i="0" u="sng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  <a:t>SEDU: Secretaría de Educación del Estado de Coahuila</a:t>
            </a:r>
          </a:p>
          <a:p>
            <a:pPr algn="ctr" eaLnBrk="1" hangingPunct="1">
              <a:defRPr/>
            </a:pP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algn="ctr" eaLnBrk="1" hangingPunct="1">
              <a:defRPr/>
            </a:pP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algn="ctr" eaLnBrk="1" hangingPunct="1">
              <a:defRPr/>
            </a:pP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8" name="17 CuadroTexto">
            <a:extLst>
              <a:ext uri="{FF2B5EF4-FFF2-40B4-BE49-F238E27FC236}">
                <a16:creationId xmlns:a16="http://schemas.microsoft.com/office/drawing/2014/main" id="{83D0C3CA-5214-B3FE-834A-4480A8F71175}"/>
              </a:ext>
            </a:extLst>
          </p:cNvPr>
          <p:cNvSpPr txBox="1"/>
          <p:nvPr/>
        </p:nvSpPr>
        <p:spPr>
          <a:xfrm>
            <a:off x="9930520" y="5575007"/>
            <a:ext cx="7937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s-MX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2023</a:t>
            </a:r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Título">
            <a:extLst>
              <a:ext uri="{FF2B5EF4-FFF2-40B4-BE49-F238E27FC236}">
                <a16:creationId xmlns:a16="http://schemas.microsoft.com/office/drawing/2014/main" id="{89339B6F-6474-C9A5-321D-45389074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 sz="3600" dirty="0"/>
              <a:t>SIGNOS DE ALERTA DE USO DE DROGAS</a:t>
            </a:r>
          </a:p>
        </p:txBody>
      </p:sp>
      <p:sp>
        <p:nvSpPr>
          <p:cNvPr id="36867" name="2 Marcador de contenido">
            <a:extLst>
              <a:ext uri="{FF2B5EF4-FFF2-40B4-BE49-F238E27FC236}">
                <a16:creationId xmlns:a16="http://schemas.microsoft.com/office/drawing/2014/main" id="{B9244131-90D9-AD04-1376-CE90A9698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936012" cy="4351338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s-MX" altLang="es-MX" dirty="0"/>
              <a:t>Signos físicos:</a:t>
            </a:r>
          </a:p>
          <a:p>
            <a:pPr>
              <a:buFont typeface="Arial" panose="020B0604020202020204" pitchFamily="34" charset="0"/>
              <a:buNone/>
            </a:pPr>
            <a:endParaRPr lang="es-MX" altLang="es-MX" dirty="0"/>
          </a:p>
          <a:p>
            <a:r>
              <a:rPr lang="es-MX" altLang="es-MX" dirty="0"/>
              <a:t>Irritabilidad, violencia, fácilmente se enoja, tolera poco, sospecha o teme que lo estén persiguiendo, o que le quieren hacer daño</a:t>
            </a:r>
          </a:p>
          <a:p>
            <a:r>
              <a:rPr lang="es-MX" altLang="es-MX" dirty="0"/>
              <a:t>Habla fuerte o con explosiones de risa</a:t>
            </a:r>
          </a:p>
          <a:p>
            <a:r>
              <a:rPr lang="es-MX" altLang="es-MX" dirty="0"/>
              <a:t>Al acercársele es posible percibir olores característicos ya sea a alcohol, u otras sustancias, como los disolventes o cannabis</a:t>
            </a:r>
          </a:p>
          <a:p>
            <a:r>
              <a:rPr lang="es-MX" altLang="es-MX" dirty="0"/>
              <a:t>Presenta alucinaciones auditivas o visuales</a:t>
            </a:r>
          </a:p>
          <a:p>
            <a:r>
              <a:rPr lang="es-ES" sz="2800" dirty="0"/>
              <a:t>Ataques de pánico, ansiedad o depresión</a:t>
            </a:r>
            <a:endParaRPr lang="es-MX" altLang="es-MX" dirty="0"/>
          </a:p>
          <a:p>
            <a:endParaRPr lang="es-MX" altLang="es-MX" dirty="0"/>
          </a:p>
          <a:p>
            <a:pPr>
              <a:buFont typeface="Arial" panose="020B0604020202020204" pitchFamily="34" charset="0"/>
              <a:buNone/>
            </a:pPr>
            <a:endParaRPr lang="es-MX" altLang="es-MX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>
            <a:extLst>
              <a:ext uri="{FF2B5EF4-FFF2-40B4-BE49-F238E27FC236}">
                <a16:creationId xmlns:a16="http://schemas.microsoft.com/office/drawing/2014/main" id="{8539F270-FC3F-394F-26AF-06B601811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000" y="260350"/>
            <a:ext cx="8595775" cy="1143000"/>
          </a:xfrm>
        </p:spPr>
        <p:txBody>
          <a:bodyPr/>
          <a:lstStyle/>
          <a:p>
            <a:r>
              <a:rPr lang="es-MX" altLang="es-MX" sz="3600" dirty="0"/>
              <a:t>SIGNOS DE ALERTA DE USO DE DROGAS</a:t>
            </a:r>
          </a:p>
        </p:txBody>
      </p:sp>
      <p:sp>
        <p:nvSpPr>
          <p:cNvPr id="37891" name="2 Marcador de contenido">
            <a:extLst>
              <a:ext uri="{FF2B5EF4-FFF2-40B4-BE49-F238E27FC236}">
                <a16:creationId xmlns:a16="http://schemas.microsoft.com/office/drawing/2014/main" id="{57B056DE-6B9E-8F49-E9B7-9FFFE43A2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4"/>
            <a:ext cx="11072000" cy="4772025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s-MX" altLang="es-MX" dirty="0"/>
              <a:t>Cambios emocionales y de comportamiento:</a:t>
            </a:r>
          </a:p>
          <a:p>
            <a:pPr>
              <a:buFont typeface="Arial" panose="020B0604020202020204" pitchFamily="34" charset="0"/>
              <a:buNone/>
            </a:pPr>
            <a:endParaRPr lang="es-MX" altLang="es-MX" dirty="0"/>
          </a:p>
          <a:p>
            <a:r>
              <a:rPr lang="es-MX" altLang="es-MX" dirty="0"/>
              <a:t>Cambios en su comportamiento, en comparación con el que tenia anteriormente (de llegada a casa, aislamiento, cambios en el estado de animo repentinos y sin razón aparente)</a:t>
            </a:r>
          </a:p>
          <a:p>
            <a:endParaRPr lang="es-MX" altLang="es-MX" dirty="0"/>
          </a:p>
          <a:p>
            <a:r>
              <a:rPr lang="es-MX" altLang="es-MX" dirty="0"/>
              <a:t>Desinterés y descuido en las actividades cotidianas ( deterioro de las relaciones familiares, el desempeño escolar o laboral)</a:t>
            </a:r>
          </a:p>
          <a:p>
            <a:endParaRPr lang="es-MX" altLang="es-MX" dirty="0"/>
          </a:p>
          <a:p>
            <a:r>
              <a:rPr lang="es-MX" altLang="es-MX" dirty="0"/>
              <a:t>Cambios en la rutina de forma abrupta (al levantarse, dormir, asistir a la escuela o al trabajo, nuevos amigos regularmente consumidores de sustancias)</a:t>
            </a:r>
          </a:p>
          <a:p>
            <a:endParaRPr lang="es-MX" altLang="es-MX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>
            <a:extLst>
              <a:ext uri="{FF2B5EF4-FFF2-40B4-BE49-F238E27FC236}">
                <a16:creationId xmlns:a16="http://schemas.microsoft.com/office/drawing/2014/main" id="{19E1D79D-10D1-6AFA-CCD8-F87A152E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40" y="87313"/>
            <a:ext cx="10515600" cy="1325563"/>
          </a:xfrm>
        </p:spPr>
        <p:txBody>
          <a:bodyPr/>
          <a:lstStyle/>
          <a:p>
            <a:r>
              <a:rPr lang="es-MX" altLang="es-MX" sz="3600" dirty="0"/>
              <a:t>SIGNOS DE ALERTA DE USO DE DROGAS</a:t>
            </a:r>
          </a:p>
        </p:txBody>
      </p:sp>
      <p:sp>
        <p:nvSpPr>
          <p:cNvPr id="38915" name="2 Marcador de contenido">
            <a:extLst>
              <a:ext uri="{FF2B5EF4-FFF2-40B4-BE49-F238E27FC236}">
                <a16:creationId xmlns:a16="http://schemas.microsoft.com/office/drawing/2014/main" id="{4912FB5B-7794-DFBA-1180-69668B753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288" y="1412876"/>
            <a:ext cx="10272712" cy="5044195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s-MX" altLang="es-MX" dirty="0"/>
              <a:t>Cambios emocionales y de comportamiento:</a:t>
            </a:r>
          </a:p>
          <a:p>
            <a:pPr>
              <a:buFont typeface="Arial" panose="020B0604020202020204" pitchFamily="34" charset="0"/>
              <a:buNone/>
            </a:pPr>
            <a:endParaRPr lang="es-MX" altLang="es-MX" dirty="0"/>
          </a:p>
          <a:p>
            <a:r>
              <a:rPr lang="es-MX" altLang="es-MX" dirty="0"/>
              <a:t>Los consumidores suelen dejar señales de que consumen drogas : pipas, jeringas, colillas de cigarros, botes de pinturas, bolsas con </a:t>
            </a:r>
            <a:r>
              <a:rPr lang="es-MX" altLang="es-MX" dirty="0" err="1"/>
              <a:t>resistol</a:t>
            </a:r>
            <a:r>
              <a:rPr lang="es-MX" altLang="es-MX" dirty="0"/>
              <a:t>, gotas para los ojos, polvos o pastillas, que parezcan drogas</a:t>
            </a:r>
          </a:p>
          <a:p>
            <a:endParaRPr lang="es-MX" altLang="es-MX" dirty="0"/>
          </a:p>
          <a:p>
            <a:r>
              <a:rPr lang="es-MX" altLang="es-MX" dirty="0"/>
              <a:t>Dice mentiras, es poco cooperativo e irritable</a:t>
            </a:r>
          </a:p>
          <a:p>
            <a:endParaRPr lang="es-MX" altLang="es-MX" dirty="0"/>
          </a:p>
          <a:p>
            <a:r>
              <a:rPr lang="es-MX" altLang="es-MX" dirty="0"/>
              <a:t>Pide dinero con frecuencia o tiene dinero inexplicablemente</a:t>
            </a:r>
          </a:p>
          <a:p>
            <a:endParaRPr lang="es-MX" altLang="es-MX" dirty="0"/>
          </a:p>
          <a:p>
            <a:r>
              <a:rPr lang="es-MX" altLang="es-MX" dirty="0"/>
              <a:t>En la casa desaparecen  dinero u objetos de valor </a:t>
            </a:r>
          </a:p>
          <a:p>
            <a:endParaRPr lang="es-MX" altLang="es-MX" dirty="0"/>
          </a:p>
          <a:p>
            <a:pPr>
              <a:buFont typeface="Arial" panose="020B0604020202020204" pitchFamily="34" charset="0"/>
              <a:buNone/>
            </a:pPr>
            <a:endParaRPr lang="es-MX" altLang="es-MX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ángulo 42"/>
          <p:cNvSpPr/>
          <p:nvPr/>
        </p:nvSpPr>
        <p:spPr>
          <a:xfrm>
            <a:off x="2770432" y="1618969"/>
            <a:ext cx="1181734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Ingerida</a:t>
            </a:r>
            <a:endParaRPr lang="es-MX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2770433" y="3575158"/>
            <a:ext cx="128272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Aspirada</a:t>
            </a:r>
            <a:endParaRPr lang="es-MX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6810300" y="1725352"/>
            <a:ext cx="122501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Inhalada</a:t>
            </a:r>
            <a:endParaRPr lang="es-MX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6667633" y="5352888"/>
            <a:ext cx="136768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Inyectada</a:t>
            </a:r>
            <a:endParaRPr lang="es-MX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ítulo 3"/>
          <p:cNvSpPr txBox="1">
            <a:spLocks/>
          </p:cNvSpPr>
          <p:nvPr/>
        </p:nvSpPr>
        <p:spPr>
          <a:xfrm>
            <a:off x="3486455" y="90992"/>
            <a:ext cx="618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3200" b="1">
                <a:solidFill>
                  <a:srgbClr val="621032"/>
                </a:solidFill>
                <a:latin typeface="Montserrat" pitchFamily="2" charset="0"/>
              </a:defRPr>
            </a:lvl1pPr>
          </a:lstStyle>
          <a:p>
            <a:r>
              <a:rPr lang="es-MX" dirty="0">
                <a:solidFill>
                  <a:schemeClr val="tx1"/>
                </a:solidFill>
              </a:rPr>
              <a:t>Formas de administración</a:t>
            </a:r>
          </a:p>
        </p:txBody>
      </p:sp>
      <p:sp>
        <p:nvSpPr>
          <p:cNvPr id="48" name="Rectángulo 47"/>
          <p:cNvSpPr/>
          <p:nvPr/>
        </p:nvSpPr>
        <p:spPr>
          <a:xfrm>
            <a:off x="2810192" y="5426302"/>
            <a:ext cx="116891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Fumada</a:t>
            </a:r>
            <a:endParaRPr lang="es-MX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/>
          <a:stretch/>
        </p:blipFill>
        <p:spPr bwMode="auto">
          <a:xfrm>
            <a:off x="4173471" y="4980877"/>
            <a:ext cx="2059943" cy="1512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99" y="4627747"/>
            <a:ext cx="2285932" cy="1607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062" y="1272862"/>
            <a:ext cx="2144248" cy="1360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5"/>
          <a:srcRect l="17143"/>
          <a:stretch/>
        </p:blipFill>
        <p:spPr>
          <a:xfrm>
            <a:off x="4155216" y="3050442"/>
            <a:ext cx="2059943" cy="1522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237" y="1167422"/>
            <a:ext cx="2420994" cy="1570956"/>
          </a:xfrm>
          <a:prstGeom prst="rect">
            <a:avLst/>
          </a:prstGeom>
        </p:spPr>
      </p:pic>
      <p:sp>
        <p:nvSpPr>
          <p:cNvPr id="54" name="Rectángulo 53"/>
          <p:cNvSpPr/>
          <p:nvPr/>
        </p:nvSpPr>
        <p:spPr>
          <a:xfrm>
            <a:off x="7003140" y="3599689"/>
            <a:ext cx="105509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Untada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2" descr="Cada cuánto hay que echarse crema hidratante?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7"/>
          <a:stretch/>
        </p:blipFill>
        <p:spPr bwMode="auto">
          <a:xfrm>
            <a:off x="8193299" y="2978092"/>
            <a:ext cx="2215908" cy="1361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6824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667637" y="100413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TABACO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649480" y="937393"/>
            <a:ext cx="5070998" cy="1731238"/>
          </a:xfrm>
          <a:prstGeom prst="rect">
            <a:avLst/>
          </a:prstGeom>
          <a:noFill/>
          <a:ln w="571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Hojas de tabaco con nicotina como sustancia psicoactiva</a:t>
            </a:r>
          </a:p>
          <a:p>
            <a:pPr marL="342900" marR="0" lvl="0" indent="-34290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Cigarro “tradicional”, puros o pipas</a:t>
            </a:r>
          </a:p>
        </p:txBody>
      </p:sp>
      <p:sp>
        <p:nvSpPr>
          <p:cNvPr id="5" name="6 Rectángulo"/>
          <p:cNvSpPr/>
          <p:nvPr/>
        </p:nvSpPr>
        <p:spPr>
          <a:xfrm>
            <a:off x="1405467" y="4728858"/>
            <a:ext cx="9965266" cy="1731238"/>
          </a:xfrm>
          <a:prstGeom prst="rect">
            <a:avLst/>
          </a:prstGeom>
          <a:noFill/>
          <a:ln w="571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Nombres comunes: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3B5D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cigarro, cigarrillo, garro, tabique, tabico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025353" y="5991931"/>
            <a:ext cx="31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¡Te afecta a ti y a todos!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/>
          <a:stretch/>
        </p:blipFill>
        <p:spPr bwMode="auto">
          <a:xfrm rot="454434">
            <a:off x="7810341" y="1593710"/>
            <a:ext cx="2361123" cy="1519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4005624" y="2997712"/>
            <a:ext cx="191257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Fumado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3" t="37434" r="26248" b="54308"/>
          <a:stretch/>
        </p:blipFill>
        <p:spPr bwMode="auto">
          <a:xfrm>
            <a:off x="3095625" y="3787618"/>
            <a:ext cx="6591300" cy="1281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8768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793014" y="121576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TABACO</a:t>
            </a:r>
          </a:p>
        </p:txBody>
      </p:sp>
      <p:grpSp>
        <p:nvGrpSpPr>
          <p:cNvPr id="4" name="7 Grupo"/>
          <p:cNvGrpSpPr/>
          <p:nvPr/>
        </p:nvGrpSpPr>
        <p:grpSpPr>
          <a:xfrm>
            <a:off x="1872609" y="1550898"/>
            <a:ext cx="2369192" cy="3807725"/>
            <a:chOff x="1176622" y="2371454"/>
            <a:chExt cx="2919799" cy="4600352"/>
          </a:xfrm>
        </p:grpSpPr>
        <p:sp>
          <p:nvSpPr>
            <p:cNvPr id="5" name="Rectangle 1"/>
            <p:cNvSpPr/>
            <p:nvPr/>
          </p:nvSpPr>
          <p:spPr>
            <a:xfrm>
              <a:off x="1176625" y="2371454"/>
              <a:ext cx="2919796" cy="67603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2" indent="0" algn="ct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Sensación transitoria de alerta</a:t>
              </a:r>
            </a:p>
          </p:txBody>
        </p:sp>
        <p:sp>
          <p:nvSpPr>
            <p:cNvPr id="6" name="Rectangle 3"/>
            <p:cNvSpPr/>
            <p:nvPr/>
          </p:nvSpPr>
          <p:spPr>
            <a:xfrm>
              <a:off x="1176623" y="5378983"/>
              <a:ext cx="2908103" cy="7683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Aumento de presión arterial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Rectangle 4"/>
            <p:cNvSpPr/>
            <p:nvPr/>
          </p:nvSpPr>
          <p:spPr>
            <a:xfrm>
              <a:off x="1183848" y="4557503"/>
              <a:ext cx="2908103" cy="7324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Aumento de frecuencia cardiaca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83848" y="3110484"/>
              <a:ext cx="2912573" cy="654449"/>
            </a:xfrm>
            <a:prstGeom prst="rect">
              <a:avLst/>
            </a:prstGeom>
            <a:solidFill>
              <a:srgbClr val="DAE3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Irritación estomacal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76623" y="3864605"/>
              <a:ext cx="2915327" cy="617404"/>
            </a:xfrm>
            <a:prstGeom prst="rect">
              <a:avLst/>
            </a:prstGeom>
            <a:solidFill>
              <a:srgbClr val="DBDB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Pérdida de apetito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Rectangle 39"/>
            <p:cNvSpPr/>
            <p:nvPr/>
          </p:nvSpPr>
          <p:spPr>
            <a:xfrm>
              <a:off x="1176622" y="6189512"/>
              <a:ext cx="2908103" cy="78229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Disminución de oxigenación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1" name="14 CuadroTexto"/>
          <p:cNvSpPr txBox="1"/>
          <p:nvPr/>
        </p:nvSpPr>
        <p:spPr>
          <a:xfrm>
            <a:off x="2058551" y="1065828"/>
            <a:ext cx="218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Corto plazo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Arial" pitchFamily="34" charset="0"/>
            </a:endParaRPr>
          </a:p>
        </p:txBody>
      </p:sp>
      <p:grpSp>
        <p:nvGrpSpPr>
          <p:cNvPr id="12" name="15 Grupo"/>
          <p:cNvGrpSpPr/>
          <p:nvPr/>
        </p:nvGrpSpPr>
        <p:grpSpPr>
          <a:xfrm>
            <a:off x="9073823" y="1425650"/>
            <a:ext cx="2462423" cy="4009950"/>
            <a:chOff x="1176622" y="2371454"/>
            <a:chExt cx="2919799" cy="4493792"/>
          </a:xfrm>
        </p:grpSpPr>
        <p:sp>
          <p:nvSpPr>
            <p:cNvPr id="13" name="Rectangle 1"/>
            <p:cNvSpPr/>
            <p:nvPr/>
          </p:nvSpPr>
          <p:spPr>
            <a:xfrm>
              <a:off x="1176625" y="2371454"/>
              <a:ext cx="2919796" cy="67603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Factor de riesgo para 16 tipos de cáncer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14" name="Rectangle 2"/>
            <p:cNvSpPr/>
            <p:nvPr/>
          </p:nvSpPr>
          <p:spPr>
            <a:xfrm>
              <a:off x="1176622" y="6120851"/>
              <a:ext cx="2900877" cy="74439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Enfermedad Pulmonar Obstructiva Crónica (EPOC)</a:t>
              </a:r>
              <a:endPara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Rectangle 3"/>
            <p:cNvSpPr/>
            <p:nvPr/>
          </p:nvSpPr>
          <p:spPr>
            <a:xfrm>
              <a:off x="1176623" y="4776459"/>
              <a:ext cx="2908103" cy="125301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Riesgos cardíacos: infarto, formación de coágulos sanguíneos y aumento de frecuencia cardiaca</a:t>
              </a:r>
              <a:endPara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Rectangle 7"/>
            <p:cNvSpPr/>
            <p:nvPr/>
          </p:nvSpPr>
          <p:spPr>
            <a:xfrm>
              <a:off x="1183847" y="3094686"/>
              <a:ext cx="2912574" cy="160278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9 de cada 10 personas con cáncer de pulmón consumen, consumieron o </a:t>
              </a:r>
              <a:r>
                <a:rPr kumimoji="0" lang="es-ES" sz="1404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estuvieron expuestas al humo</a:t>
              </a:r>
              <a:endParaRPr kumimoji="0" lang="en-US" sz="140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7" name="20 CuadroTexto"/>
          <p:cNvSpPr txBox="1"/>
          <p:nvPr/>
        </p:nvSpPr>
        <p:spPr>
          <a:xfrm>
            <a:off x="9205429" y="944004"/>
            <a:ext cx="218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Largo plazo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Arial" pitchFamily="34" charset="0"/>
            </a:endParaRPr>
          </a:p>
        </p:txBody>
      </p:sp>
      <p:grpSp>
        <p:nvGrpSpPr>
          <p:cNvPr id="18" name="21 Grupo"/>
          <p:cNvGrpSpPr/>
          <p:nvPr/>
        </p:nvGrpSpPr>
        <p:grpSpPr>
          <a:xfrm>
            <a:off x="4902270" y="1727274"/>
            <a:ext cx="2846361" cy="4345946"/>
            <a:chOff x="4719211" y="2087509"/>
            <a:chExt cx="2846361" cy="4345946"/>
          </a:xfrm>
        </p:grpSpPr>
        <p:grpSp>
          <p:nvGrpSpPr>
            <p:cNvPr id="19" name="22 Grupo"/>
            <p:cNvGrpSpPr/>
            <p:nvPr/>
          </p:nvGrpSpPr>
          <p:grpSpPr>
            <a:xfrm>
              <a:off x="5038130" y="2087509"/>
              <a:ext cx="2527442" cy="2671859"/>
              <a:chOff x="4842187" y="1788046"/>
              <a:chExt cx="2527442" cy="2671859"/>
            </a:xfrm>
          </p:grpSpPr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2930" y="3076002"/>
                <a:ext cx="2026699" cy="138390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2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2187" y="1788046"/>
                <a:ext cx="2026699" cy="14217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211" y="4680203"/>
              <a:ext cx="2727281" cy="17532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3" name="CuadroTexto 10"/>
          <p:cNvSpPr txBox="1"/>
          <p:nvPr/>
        </p:nvSpPr>
        <p:spPr>
          <a:xfrm>
            <a:off x="4338034" y="667547"/>
            <a:ext cx="351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EFECTOS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8416553" y="5970790"/>
            <a:ext cx="31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¡Te afecta a ti y a todos!</a:t>
            </a:r>
          </a:p>
        </p:txBody>
      </p:sp>
    </p:spTree>
    <p:extLst>
      <p:ext uri="{BB962C8B-B14F-4D97-AF65-F5344CB8AC3E}">
        <p14:creationId xmlns:p14="http://schemas.microsoft.com/office/powerpoint/2010/main" val="2485031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731052" y="124489"/>
            <a:ext cx="728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TABACO: Humo de segunda </a:t>
            </a:r>
            <a:r>
              <a:rPr lang="es-MX" sz="2400" b="1" dirty="0">
                <a:solidFill>
                  <a:prstClr val="black"/>
                </a:solidFill>
                <a:latin typeface="Montserrat" pitchFamily="2" charset="77"/>
              </a:rPr>
              <a:t>mano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764436" y="1069017"/>
            <a:ext cx="8418511" cy="4283588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Cada año, mueren 1.2 millones de personas </a:t>
            </a:r>
            <a:r>
              <a:rPr kumimoji="0" lang="es-MX" sz="9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no fumadoras </a:t>
            </a:r>
            <a:r>
              <a:rPr kumimoji="0" lang="es-MX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por exposición al humo ajeno.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La inhalación pasiva tiene efectos nocivos inmediatos en corazón y vasos sanguíneos.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En niños y niñas aumenta riesgo de infecciones de oído, resfriados, neumonía, bronquitis y asma.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No hay cantidad segura de humo de segunda 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301571" y="5353398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¡Te afecta a ti y a todos!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203" y="4410351"/>
            <a:ext cx="3249947" cy="189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8698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678714" y="121576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TABACO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8330828" y="6234218"/>
            <a:ext cx="31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¡Te afecta a ti y a todos!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1428751" y="844686"/>
          <a:ext cx="10382250" cy="505509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733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8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139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Montserrat" panose="00000500000000000000" pitchFamily="2" charset="0"/>
                        </a:rPr>
                        <a:t>Mito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Montserrat" panose="00000500000000000000" pitchFamily="2" charset="0"/>
                        </a:rPr>
                        <a:t>Realidad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341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latin typeface="Montserrat" panose="00000500000000000000" pitchFamily="2" charset="0"/>
                        </a:rPr>
                        <a:t>Fumar tabaco relaja</a:t>
                      </a:r>
                      <a:endParaRPr lang="es-MX" sz="1800" i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Al fumar se puede sentir</a:t>
                      </a:r>
                      <a:r>
                        <a:rPr lang="es-MX" sz="2000" kern="1200" baseline="0" dirty="0"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relajación o estimulación. Sin embargo, al poco tiempo surge</a:t>
                      </a:r>
                      <a:r>
                        <a:rPr lang="es-MX" sz="2000" kern="1200" baseline="0" dirty="0">
                          <a:latin typeface="Montserrat" panose="00000500000000000000" pitchFamily="2" charset="0"/>
                        </a:rPr>
                        <a:t> el </a:t>
                      </a:r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deseo de consumir nuevamente porque la </a:t>
                      </a:r>
                      <a:r>
                        <a:rPr lang="es-MX" sz="2000" dirty="0">
                          <a:latin typeface="Montserrat" panose="00000500000000000000" pitchFamily="2" charset="0"/>
                        </a:rPr>
                        <a:t>nicotina, rápidamente</a:t>
                      </a:r>
                      <a:r>
                        <a:rPr lang="es-MX" sz="2000" baseline="0" dirty="0">
                          <a:latin typeface="Montserrat" panose="00000500000000000000" pitchFamily="2" charset="0"/>
                        </a:rPr>
                        <a:t> causa d</a:t>
                      </a:r>
                      <a:r>
                        <a:rPr lang="es-MX" sz="2000" dirty="0">
                          <a:latin typeface="Montserrat" panose="00000500000000000000" pitchFamily="2" charset="0"/>
                        </a:rPr>
                        <a:t>ependencia.</a:t>
                      </a:r>
                      <a:endParaRPr lang="es-MX" sz="2000" i="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89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800" kern="1200" dirty="0">
                          <a:latin typeface="Montserrat" panose="00000500000000000000" pitchFamily="2" charset="0"/>
                        </a:rPr>
                        <a:t>Fumar tabaco sólo causa problemas respiratorios</a:t>
                      </a:r>
                      <a:endParaRPr lang="es-MX" sz="1800" i="1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2000" u="none" strike="noStrike" kern="1200" baseline="0" dirty="0">
                          <a:latin typeface="Montserrat" panose="00000500000000000000" pitchFamily="2" charset="0"/>
                        </a:rPr>
                        <a:t>La EPOC se asocia al tabaquismo, además de enfermedades cardiacas, neumonías, accidentes cerebrovasculares y cáncer de pulmón.</a:t>
                      </a:r>
                      <a:endParaRPr lang="es-MX" sz="2000" b="0" i="0" u="none" strike="noStrike" kern="1200" baseline="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46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800" kern="1200" dirty="0">
                          <a:latin typeface="Montserrat" panose="00000500000000000000" pitchFamily="2" charset="0"/>
                        </a:rPr>
                        <a:t>Fumar sólo afecta a quien fuma</a:t>
                      </a:r>
                      <a:endParaRPr lang="es-MX" sz="1800" i="1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Las personas que respiran humo de segunda mano tienen mayor probabilidad de padecer enfermedades cardiovasculares o cánceres, así como riesgo de morir prematuramente.</a:t>
                      </a:r>
                      <a:endParaRPr lang="es-MX" sz="2000" i="0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kern="1200" dirty="0">
                          <a:latin typeface="Montserrat" panose="00000500000000000000" pitchFamily="2" charset="0"/>
                        </a:rPr>
                        <a:t>Por una vez que se pruebe no pasa nada</a:t>
                      </a:r>
                      <a:endParaRPr lang="es-MX" sz="1800" i="1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Desde la primera vez que se fuma tabaco o se expone al humo hay riesgos como irritación ocular, mareos o náuseas.</a:t>
                      </a:r>
                      <a:endParaRPr lang="es-MX" sz="2000" i="0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428751" y="2275492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0425336" y="2275492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292215" y="3298560"/>
            <a:ext cx="7729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428751" y="4572188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377243" y="5692959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0425335" y="3298560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0425336" y="4572188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0425336" y="5594985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</p:spTree>
    <p:extLst>
      <p:ext uri="{BB962C8B-B14F-4D97-AF65-F5344CB8AC3E}">
        <p14:creationId xmlns:p14="http://schemas.microsoft.com/office/powerpoint/2010/main" val="2932829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624585" y="128729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VAPEADORES</a:t>
            </a:r>
          </a:p>
        </p:txBody>
      </p:sp>
      <p:sp>
        <p:nvSpPr>
          <p:cNvPr id="4" name="CuadroTexto 9"/>
          <p:cNvSpPr txBox="1"/>
          <p:nvPr/>
        </p:nvSpPr>
        <p:spPr>
          <a:xfrm>
            <a:off x="6756400" y="499082"/>
            <a:ext cx="5096933" cy="532453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No son una sustancia;</a:t>
            </a:r>
          </a:p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son una forma de consumir nicotina.</a:t>
            </a:r>
          </a:p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Dispositivos electrónicos con cartucho desechable o recargable que se calienta para permitir la inhalación del líquido de nicotina, formaldehído,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propilenglicol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saborizantes y aromatizantes.</a:t>
            </a:r>
          </a:p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</a:p>
          <a:p>
            <a:pPr marL="342900" marR="0" lvl="0" indent="-34290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Sistemas Electrónicos de Administración de Nicotina (SEAN). </a:t>
            </a:r>
          </a:p>
          <a:p>
            <a:pPr marL="342900" marR="0" lvl="0" indent="-34290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Sin nicotina.</a:t>
            </a:r>
          </a:p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Ej. cigarrillos electrónicos, puritos, pipas o narguiles en forma de bolígrafos, lápices, USB, etc.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72DB39-FDC2-754E-B62F-D17E19E17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67" t="17569" r="1167" b="22578"/>
          <a:stretch/>
        </p:blipFill>
        <p:spPr>
          <a:xfrm>
            <a:off x="2446707" y="1713670"/>
            <a:ext cx="3457984" cy="2348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2446707" y="579930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¡Neta son tóxicos!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562975" y="4251534"/>
            <a:ext cx="4533025" cy="1339967"/>
          </a:xfrm>
          <a:prstGeom prst="rect">
            <a:avLst/>
          </a:prstGeom>
          <a:noFill/>
          <a:ln w="571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Nombres comunes: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plumas de vapor, tanques,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mods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…</a:t>
            </a:r>
          </a:p>
        </p:txBody>
      </p:sp>
      <p:pic>
        <p:nvPicPr>
          <p:cNvPr id="8" name="3 Marcador de contenid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84" y="1311123"/>
            <a:ext cx="2242692" cy="1255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0592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600432" y="135525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VAPEADORES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62989" y="616750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¡Neta son tóxicos!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/>
        </p:nvGraphicFramePr>
        <p:xfrm>
          <a:off x="1430865" y="912813"/>
          <a:ext cx="10058402" cy="48158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473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4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062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Montserrat" panose="00000500000000000000" pitchFamily="2" charset="0"/>
                        </a:rPr>
                        <a:t>Mito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Montserrat" panose="00000500000000000000" pitchFamily="2" charset="0"/>
                        </a:rPr>
                        <a:t>Realidad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271">
                <a:tc>
                  <a:txBody>
                    <a:bodyPr/>
                    <a:lstStyle/>
                    <a:p>
                      <a:pPr algn="ctr"/>
                      <a:r>
                        <a:rPr lang="es-MX" sz="1800" i="1" dirty="0">
                          <a:latin typeface="Montserrat" panose="00000500000000000000" pitchFamily="2" charset="0"/>
                        </a:rPr>
                        <a:t>Son menos dañinos que los cigarros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La</a:t>
                      </a:r>
                      <a:r>
                        <a:rPr lang="es-MX" sz="2000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 combustión de sus compu</a:t>
                      </a:r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estos baja la oxigenación y puede causar dermatitis, quemaduras y lesiones en boca, nariz y garganta.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85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800" i="1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Sólo dañan la garganta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2000" b="0" i="0" u="none" strike="noStrike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Aumentan la presión arterial, frecuencia cardiaca y pueden causar paro </a:t>
                      </a:r>
                      <a:r>
                        <a:rPr lang="es-MX" sz="2000" b="0" i="0" u="none" strike="noStrike" kern="1200" baseline="0" dirty="0" err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cardio</a:t>
                      </a:r>
                      <a:r>
                        <a:rPr lang="es-MX" sz="2000" b="0" i="0" u="none" strike="noStrike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 respiratorio.</a:t>
                      </a:r>
                      <a:endParaRPr lang="es-MX" sz="20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800" i="1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No generan</a:t>
                      </a:r>
                    </a:p>
                    <a:p>
                      <a:pPr marL="0" algn="ctr" defTabSz="914400" rtl="0" eaLnBrk="1" latinLnBrk="0" hangingPunct="1"/>
                      <a:r>
                        <a:rPr lang="es-MX" sz="1800" i="1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adicción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Por su sabor,</a:t>
                      </a:r>
                      <a:r>
                        <a:rPr lang="es-MX" sz="2000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baja percepción de riesgo y tolerancia</a:t>
                      </a:r>
                      <a:r>
                        <a:rPr lang="es-MX" sz="2000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 social</a:t>
                      </a:r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, rápidamente generan dependencia.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800" i="1" kern="1200" dirty="0" err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Vapear</a:t>
                      </a:r>
                      <a:r>
                        <a:rPr lang="es-MX" sz="1800" i="1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 ayuda a dejar de fumar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Quienes</a:t>
                      </a:r>
                      <a:r>
                        <a:rPr lang="es-MX" sz="2000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fuman cigarro “tradicional”, al </a:t>
                      </a:r>
                      <a:r>
                        <a:rPr lang="es-MX" sz="2000" kern="1200" dirty="0" err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vapear</a:t>
                      </a:r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, aumentan la frecuencia y duración de inhalaciones, para recibir la dosis deseada de nicotina.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2000" i="1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No hay evidencia sobre su efectividad para dejar de fumar; al contrario, generan </a:t>
                      </a:r>
                      <a:r>
                        <a:rPr lang="es-MX" sz="2000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consumo dual (cigarro y </a:t>
                      </a:r>
                      <a:r>
                        <a:rPr lang="es-MX" sz="2000" kern="1200" baseline="0" dirty="0" err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vapeo</a:t>
                      </a:r>
                      <a:r>
                        <a:rPr lang="es-MX" sz="2000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).</a:t>
                      </a:r>
                      <a:endParaRPr lang="es-MX" sz="2000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430865" y="2116963"/>
            <a:ext cx="850298" cy="208183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0086667" y="1981379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75283" y="2710732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295026" y="3476070"/>
            <a:ext cx="850298" cy="251901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430865" y="5423853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0086666" y="2710732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10103602" y="3429189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0103602" y="4398018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0103602" y="5423853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</p:spTree>
    <p:extLst>
      <p:ext uri="{BB962C8B-B14F-4D97-AF65-F5344CB8AC3E}">
        <p14:creationId xmlns:p14="http://schemas.microsoft.com/office/powerpoint/2010/main" val="2528467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30853" y="1267093"/>
            <a:ext cx="10661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+mj-lt"/>
              </a:rPr>
              <a:t>Toda sustancia que introducida en el organismo, por cualquier vía de administración, produce una alteración del funcionamiento natural del Sistema Nervioso Central (SNC) y es, además, susceptible de crear dependencia; psicológica, física o ambas. </a:t>
            </a:r>
            <a:endParaRPr lang="es-ES" sz="2400" dirty="0">
              <a:latin typeface="+mj-lt"/>
            </a:endParaRPr>
          </a:p>
        </p:txBody>
      </p:sp>
      <p:sp>
        <p:nvSpPr>
          <p:cNvPr id="24" name="Rectángulo 10">
            <a:extLst>
              <a:ext uri="{FF2B5EF4-FFF2-40B4-BE49-F238E27FC236}">
                <a16:creationId xmlns:a16="http://schemas.microsoft.com/office/drawing/2014/main" id="{E2813D6F-F377-4FE7-AE16-D531F3A352B6}"/>
              </a:ext>
            </a:extLst>
          </p:cNvPr>
          <p:cNvSpPr/>
          <p:nvPr/>
        </p:nvSpPr>
        <p:spPr>
          <a:xfrm>
            <a:off x="9634717" y="6221427"/>
            <a:ext cx="1747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latin typeface="+mj-lt"/>
              </a:rPr>
              <a:t>Fuente: OMS, 1993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06496" y="177849"/>
            <a:ext cx="10515600" cy="734805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¿Qué es una droga? </a:t>
            </a:r>
          </a:p>
        </p:txBody>
      </p:sp>
      <p:pic>
        <p:nvPicPr>
          <p:cNvPr id="2050" name="Picture 2" descr="por-que-el-cerebro-humano-es-tan-diferente-al-de-los-anima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8360" y="3652990"/>
            <a:ext cx="3202715" cy="282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o 25"/>
          <p:cNvGrpSpPr/>
          <p:nvPr/>
        </p:nvGrpSpPr>
        <p:grpSpPr>
          <a:xfrm>
            <a:off x="5243460" y="2967412"/>
            <a:ext cx="5600700" cy="2926141"/>
            <a:chOff x="5243460" y="2967412"/>
            <a:chExt cx="5600700" cy="2926141"/>
          </a:xfrm>
        </p:grpSpPr>
        <p:grpSp>
          <p:nvGrpSpPr>
            <p:cNvPr id="23" name="Grupo 22"/>
            <p:cNvGrpSpPr/>
            <p:nvPr/>
          </p:nvGrpSpPr>
          <p:grpSpPr>
            <a:xfrm>
              <a:off x="5243460" y="3015687"/>
              <a:ext cx="5600700" cy="2657475"/>
              <a:chOff x="4686739" y="2587041"/>
              <a:chExt cx="5600700" cy="2657475"/>
            </a:xfrm>
          </p:grpSpPr>
          <p:pic>
            <p:nvPicPr>
              <p:cNvPr id="21" name="Imagen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86739" y="2587041"/>
                <a:ext cx="5600700" cy="2657475"/>
              </a:xfrm>
              <a:prstGeom prst="rect">
                <a:avLst/>
              </a:prstGeom>
            </p:spPr>
          </p:pic>
          <p:sp>
            <p:nvSpPr>
              <p:cNvPr id="22" name="Elipse 21"/>
              <p:cNvSpPr/>
              <p:nvPr/>
            </p:nvSpPr>
            <p:spPr>
              <a:xfrm>
                <a:off x="5560916" y="3506531"/>
                <a:ext cx="1006759" cy="1000305"/>
              </a:xfrm>
              <a:prstGeom prst="ellipse">
                <a:avLst/>
              </a:prstGeom>
              <a:solidFill>
                <a:srgbClr val="FFA405"/>
              </a:solidFill>
              <a:ln>
                <a:solidFill>
                  <a:srgbClr val="FFA40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6992966" y="3520392"/>
                <a:ext cx="1006759" cy="1000305"/>
              </a:xfrm>
              <a:prstGeom prst="ellipse">
                <a:avLst/>
              </a:prstGeom>
              <a:solidFill>
                <a:srgbClr val="8FB443"/>
              </a:solidFill>
              <a:ln>
                <a:solidFill>
                  <a:srgbClr val="8FB4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" name="Elipse 44"/>
              <p:cNvSpPr/>
              <p:nvPr/>
            </p:nvSpPr>
            <p:spPr>
              <a:xfrm>
                <a:off x="8425017" y="3506530"/>
                <a:ext cx="1006759" cy="1000305"/>
              </a:xfrm>
              <a:prstGeom prst="ellipse">
                <a:avLst/>
              </a:prstGeom>
              <a:solidFill>
                <a:srgbClr val="B52213"/>
              </a:solidFill>
              <a:ln>
                <a:solidFill>
                  <a:srgbClr val="B522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33" name="TextBox 9">
              <a:extLst>
                <a:ext uri="{FF2B5EF4-FFF2-40B4-BE49-F238E27FC236}">
                  <a16:creationId xmlns:a16="http://schemas.microsoft.com/office/drawing/2014/main" id="{0B71FD74-BA57-4B7B-8C4C-12FE8DD85386}"/>
                </a:ext>
              </a:extLst>
            </p:cNvPr>
            <p:cNvSpPr txBox="1"/>
            <p:nvPr/>
          </p:nvSpPr>
          <p:spPr>
            <a:xfrm>
              <a:off x="5894557" y="2967601"/>
              <a:ext cx="1452917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060">
                <a:defRPr/>
              </a:pPr>
              <a:r>
                <a:rPr lang="en-IN" sz="2200" b="1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+mj-lt"/>
                </a:rPr>
                <a:t>Emociones</a:t>
              </a:r>
            </a:p>
          </p:txBody>
        </p:sp>
        <p:sp>
          <p:nvSpPr>
            <p:cNvPr id="34" name="TextBox 11">
              <a:extLst>
                <a:ext uri="{FF2B5EF4-FFF2-40B4-BE49-F238E27FC236}">
                  <a16:creationId xmlns:a16="http://schemas.microsoft.com/office/drawing/2014/main" id="{9DE12BCD-EDB2-4C76-BD52-37757D4EE7E7}"/>
                </a:ext>
              </a:extLst>
            </p:cNvPr>
            <p:cNvSpPr txBox="1"/>
            <p:nvPr/>
          </p:nvSpPr>
          <p:spPr>
            <a:xfrm>
              <a:off x="8728275" y="2967412"/>
              <a:ext cx="1485882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060">
                <a:defRPr/>
              </a:pPr>
              <a:r>
                <a:rPr lang="en-IN" sz="2200" b="1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+mj-lt"/>
                </a:rPr>
                <a:t>Sensaciones</a:t>
              </a:r>
            </a:p>
          </p:txBody>
        </p:sp>
        <p:sp>
          <p:nvSpPr>
            <p:cNvPr id="42" name="TextBox 47">
              <a:extLst>
                <a:ext uri="{FF2B5EF4-FFF2-40B4-BE49-F238E27FC236}">
                  <a16:creationId xmlns:a16="http://schemas.microsoft.com/office/drawing/2014/main" id="{68AD9A0E-D81B-489F-B72D-0563F6607560}"/>
                </a:ext>
              </a:extLst>
            </p:cNvPr>
            <p:cNvSpPr txBox="1"/>
            <p:nvPr/>
          </p:nvSpPr>
          <p:spPr>
            <a:xfrm>
              <a:off x="7124396" y="5554999"/>
              <a:ext cx="1857342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060">
                <a:defRPr/>
              </a:pPr>
              <a:r>
                <a:rPr lang="en-IN" sz="2200" b="1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+mj-lt"/>
                </a:rPr>
                <a:t>Percepciones</a:t>
              </a:r>
            </a:p>
          </p:txBody>
        </p: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0B71FD74-BA57-4B7B-8C4C-12FE8DD85386}"/>
              </a:ext>
            </a:extLst>
          </p:cNvPr>
          <p:cNvSpPr txBox="1"/>
          <p:nvPr/>
        </p:nvSpPr>
        <p:spPr>
          <a:xfrm>
            <a:off x="933461" y="3023753"/>
            <a:ext cx="218625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060">
              <a:defRPr/>
            </a:pPr>
            <a:r>
              <a:rPr lang="en-IN" sz="2400" b="1" kern="0" dirty="0">
                <a:solidFill>
                  <a:srgbClr val="9A0000"/>
                </a:solidFill>
                <a:latin typeface="Arial Rounded MT Bold" panose="020F0704030504030204" pitchFamily="34" charset="0"/>
              </a:rPr>
              <a:t>M o d </a:t>
            </a:r>
            <a:r>
              <a:rPr lang="en-IN" sz="2400" b="1" kern="0" dirty="0" err="1">
                <a:solidFill>
                  <a:srgbClr val="9A0000"/>
                </a:solidFill>
                <a:latin typeface="Arial Rounded MT Bold" panose="020F0704030504030204" pitchFamily="34" charset="0"/>
              </a:rPr>
              <a:t>i</a:t>
            </a:r>
            <a:r>
              <a:rPr lang="en-IN" sz="2400" b="1" kern="0" dirty="0">
                <a:solidFill>
                  <a:srgbClr val="9A0000"/>
                </a:solidFill>
                <a:latin typeface="Arial Rounded MT Bold" panose="020F0704030504030204" pitchFamily="34" charset="0"/>
              </a:rPr>
              <a:t> f </a:t>
            </a:r>
            <a:r>
              <a:rPr lang="en-IN" sz="2400" b="1" kern="0" dirty="0" err="1">
                <a:solidFill>
                  <a:srgbClr val="9A0000"/>
                </a:solidFill>
                <a:latin typeface="Arial Rounded MT Bold" panose="020F0704030504030204" pitchFamily="34" charset="0"/>
              </a:rPr>
              <a:t>i</a:t>
            </a:r>
            <a:r>
              <a:rPr lang="en-IN" sz="2400" b="1" kern="0" dirty="0">
                <a:solidFill>
                  <a:srgbClr val="9A0000"/>
                </a:solidFill>
                <a:latin typeface="Arial Rounded MT Bold" panose="020F0704030504030204" pitchFamily="34" charset="0"/>
              </a:rPr>
              <a:t> c a</a:t>
            </a:r>
          </a:p>
        </p:txBody>
      </p:sp>
    </p:spTree>
    <p:extLst>
      <p:ext uri="{BB962C8B-B14F-4D97-AF65-F5344CB8AC3E}">
        <p14:creationId xmlns:p14="http://schemas.microsoft.com/office/powerpoint/2010/main" val="459551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614824" y="224840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ALCOHOL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3" y="486450"/>
            <a:ext cx="3641549" cy="2135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05" y="2845309"/>
            <a:ext cx="3917871" cy="264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4 Rectángulo"/>
          <p:cNvSpPr/>
          <p:nvPr/>
        </p:nvSpPr>
        <p:spPr>
          <a:xfrm>
            <a:off x="2214579" y="898252"/>
            <a:ext cx="4406916" cy="1731238"/>
          </a:xfrm>
          <a:prstGeom prst="rect">
            <a:avLst/>
          </a:prstGeom>
          <a:noFill/>
          <a:ln w="571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rPr>
              <a:t>Bebidas fermentadas</a:t>
            </a:r>
          </a:p>
          <a:p>
            <a:pPr marL="342900" marR="0" lvl="0" indent="-34290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rPr>
              <a:t>Bebidas destiladas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718734" y="5549778"/>
            <a:ext cx="8081810" cy="684638"/>
          </a:xfrm>
          <a:prstGeom prst="rect">
            <a:avLst/>
          </a:prstGeom>
          <a:noFill/>
          <a:ln w="571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rPr>
              <a:t>Nombres comunes: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rPr>
              <a:t>bebida, copa, chupe, trago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108081" y="6049750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¡Cuídate, no inicies!</a:t>
            </a:r>
          </a:p>
        </p:txBody>
      </p:sp>
      <p:pic>
        <p:nvPicPr>
          <p:cNvPr id="10" name="Picture 6" descr="Descubren una manera de erradicar el consumo excesivo de alcoh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79" y="3465513"/>
            <a:ext cx="2435413" cy="2001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/>
          <p:cNvSpPr txBox="1"/>
          <p:nvPr/>
        </p:nvSpPr>
        <p:spPr>
          <a:xfrm>
            <a:off x="2672348" y="2845309"/>
            <a:ext cx="355668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Ingerido en bebidas</a:t>
            </a:r>
          </a:p>
        </p:txBody>
      </p:sp>
    </p:spTree>
    <p:extLst>
      <p:ext uri="{BB962C8B-B14F-4D97-AF65-F5344CB8AC3E}">
        <p14:creationId xmlns:p14="http://schemas.microsoft.com/office/powerpoint/2010/main" val="1000139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666461" y="162928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ALCOHOL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556974" y="6106758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¡Cuídate, no inicies!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1908673" y="1510721"/>
            <a:ext cx="2521948" cy="4315723"/>
            <a:chOff x="1176622" y="3110484"/>
            <a:chExt cx="2927024" cy="4920277"/>
          </a:xfrm>
        </p:grpSpPr>
        <p:sp>
          <p:nvSpPr>
            <p:cNvPr id="6" name="Rectangle 2"/>
            <p:cNvSpPr/>
            <p:nvPr/>
          </p:nvSpPr>
          <p:spPr>
            <a:xfrm>
              <a:off x="1195544" y="7050570"/>
              <a:ext cx="2900877" cy="98019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 pitchFamily="34" charset="0"/>
                </a:rPr>
                <a:t>A dosis altas, puede presentarse coma y muerte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Rectangle 3"/>
            <p:cNvSpPr/>
            <p:nvPr/>
          </p:nvSpPr>
          <p:spPr>
            <a:xfrm>
              <a:off x="1195543" y="5909034"/>
              <a:ext cx="2908103" cy="45563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 pitchFamily="34" charset="0"/>
                </a:rPr>
                <a:t>Somnolencia y confusión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Rectangle 4"/>
            <p:cNvSpPr/>
            <p:nvPr/>
          </p:nvSpPr>
          <p:spPr>
            <a:xfrm>
              <a:off x="1183848" y="4557503"/>
              <a:ext cx="2908103" cy="120862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 pitchFamily="34" charset="0"/>
                </a:rPr>
                <a:t>Mala coordinación y dificultad para mantener el equilibrio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Rectangle 7"/>
            <p:cNvSpPr/>
            <p:nvPr/>
          </p:nvSpPr>
          <p:spPr>
            <a:xfrm>
              <a:off x="1183848" y="3110484"/>
              <a:ext cx="2912573" cy="65444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 pitchFamily="34" charset="0"/>
                </a:rPr>
                <a:t>Euforia y cambios emocionales drásticos</a:t>
              </a:r>
            </a:p>
          </p:txBody>
        </p:sp>
        <p:sp>
          <p:nvSpPr>
            <p:cNvPr id="10" name="Rectangle 8"/>
            <p:cNvSpPr/>
            <p:nvPr/>
          </p:nvSpPr>
          <p:spPr>
            <a:xfrm>
              <a:off x="1176623" y="3864605"/>
              <a:ext cx="2915327" cy="61740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 pitchFamily="34" charset="0"/>
                </a:rPr>
                <a:t>Desinhibición de algunas conductas sociales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39"/>
            <p:cNvSpPr/>
            <p:nvPr/>
          </p:nvSpPr>
          <p:spPr>
            <a:xfrm>
              <a:off x="1176622" y="6453161"/>
              <a:ext cx="2908103" cy="51864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 pitchFamily="34" charset="0"/>
                </a:rPr>
                <a:t>Lentitud para reaccionar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2" name="12 CuadroTexto"/>
          <p:cNvSpPr txBox="1"/>
          <p:nvPr/>
        </p:nvSpPr>
        <p:spPr>
          <a:xfrm>
            <a:off x="2220897" y="856521"/>
            <a:ext cx="218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Verdana"/>
              </a:rPr>
              <a:t>Corto plazo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Verdana"/>
            </a:endParaRPr>
          </a:p>
        </p:txBody>
      </p:sp>
      <p:sp>
        <p:nvSpPr>
          <p:cNvPr id="13" name="19 CuadroTexto"/>
          <p:cNvSpPr txBox="1"/>
          <p:nvPr/>
        </p:nvSpPr>
        <p:spPr>
          <a:xfrm>
            <a:off x="9225340" y="873584"/>
            <a:ext cx="218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Verdana"/>
              </a:rPr>
              <a:t>Largo plazo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Verdana"/>
            </a:endParaRPr>
          </a:p>
        </p:txBody>
      </p:sp>
      <p:grpSp>
        <p:nvGrpSpPr>
          <p:cNvPr id="14" name="22 Grupo"/>
          <p:cNvGrpSpPr/>
          <p:nvPr/>
        </p:nvGrpSpPr>
        <p:grpSpPr>
          <a:xfrm>
            <a:off x="9063224" y="1404170"/>
            <a:ext cx="2507481" cy="4277271"/>
            <a:chOff x="5909480" y="2398759"/>
            <a:chExt cx="2998037" cy="4277271"/>
          </a:xfrm>
        </p:grpSpPr>
        <p:grpSp>
          <p:nvGrpSpPr>
            <p:cNvPr id="15" name="13 Grupo"/>
            <p:cNvGrpSpPr/>
            <p:nvPr/>
          </p:nvGrpSpPr>
          <p:grpSpPr>
            <a:xfrm>
              <a:off x="5909481" y="2398759"/>
              <a:ext cx="2998036" cy="2896573"/>
              <a:chOff x="1176622" y="3034970"/>
              <a:chExt cx="2919799" cy="3352842"/>
            </a:xfrm>
          </p:grpSpPr>
          <p:sp>
            <p:nvSpPr>
              <p:cNvPr id="18" name="Rectangle 1"/>
              <p:cNvSpPr/>
              <p:nvPr/>
            </p:nvSpPr>
            <p:spPr>
              <a:xfrm>
                <a:off x="1176625" y="3034970"/>
                <a:ext cx="2919796" cy="67603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Arial" pitchFamily="34" charset="0"/>
                  </a:rPr>
                  <a:t>Enfermedades </a:t>
                </a:r>
                <a:r>
                  <a:rPr kumimoji="0" lang="es-ES" sz="140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Arial" pitchFamily="34" charset="0"/>
                  </a:rPr>
                  <a:t>gastro</a:t>
                </a:r>
                <a:r>
                  <a:rPr kumimoji="0" lang="es-ES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Arial" pitchFamily="34" charset="0"/>
                  </a:rPr>
                  <a:t>-intestinales</a:t>
                </a:r>
              </a:p>
            </p:txBody>
          </p:sp>
          <p:sp>
            <p:nvSpPr>
              <p:cNvPr id="19" name="Rectangle 2"/>
              <p:cNvSpPr/>
              <p:nvPr/>
            </p:nvSpPr>
            <p:spPr>
              <a:xfrm>
                <a:off x="1176622" y="5656074"/>
                <a:ext cx="2900877" cy="73173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Arial" pitchFamily="34" charset="0"/>
                  </a:rPr>
                  <a:t>Trastornos de ovulación en mujeres</a:t>
                </a:r>
                <a:endParaRPr kumimoji="0" lang="en-US" sz="1404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" name="Rectangle 3"/>
              <p:cNvSpPr/>
              <p:nvPr/>
            </p:nvSpPr>
            <p:spPr>
              <a:xfrm>
                <a:off x="1187518" y="4823867"/>
                <a:ext cx="2908103" cy="73466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Arial" pitchFamily="34" charset="0"/>
                  </a:rPr>
                  <a:t>Trastornos psiquiátricos y neurológicos</a:t>
                </a:r>
                <a:endParaRPr kumimoji="0" lang="en-U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" name="Rectangle 7"/>
              <p:cNvSpPr/>
              <p:nvPr/>
            </p:nvSpPr>
            <p:spPr>
              <a:xfrm>
                <a:off x="1183847" y="3805594"/>
                <a:ext cx="2912574" cy="92348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Arial" pitchFamily="34" charset="0"/>
                  </a:rPr>
                  <a:t>Enfermedades hepáticas, desde hígado graso hasta cirrosis</a:t>
                </a:r>
              </a:p>
            </p:txBody>
          </p:sp>
        </p:grpSp>
        <p:sp>
          <p:nvSpPr>
            <p:cNvPr id="16" name="Rectangle 39"/>
            <p:cNvSpPr/>
            <p:nvPr/>
          </p:nvSpPr>
          <p:spPr>
            <a:xfrm>
              <a:off x="5909484" y="5369996"/>
              <a:ext cx="2986027" cy="5727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 pitchFamily="34" charset="0"/>
                </a:rPr>
                <a:t>Desnutrición por mala alimentación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17" name="Rectangle 2"/>
            <p:cNvSpPr/>
            <p:nvPr/>
          </p:nvSpPr>
          <p:spPr>
            <a:xfrm>
              <a:off x="5909480" y="6043871"/>
              <a:ext cx="2978607" cy="63215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 pitchFamily="34" charset="0"/>
                </a:rPr>
                <a:t>Riesgo de desarrollar cáncer de colon, recto y laringe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2" name="1 Grupo"/>
          <p:cNvGrpSpPr/>
          <p:nvPr/>
        </p:nvGrpSpPr>
        <p:grpSpPr>
          <a:xfrm>
            <a:off x="5040817" y="1404170"/>
            <a:ext cx="3405982" cy="3928912"/>
            <a:chOff x="4360010" y="2107797"/>
            <a:chExt cx="3776394" cy="4357431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010" y="2107797"/>
              <a:ext cx="2275287" cy="16461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8591" y="3321861"/>
              <a:ext cx="2277813" cy="16433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406" y="4816800"/>
              <a:ext cx="3176314" cy="16484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244891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666461" y="162928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ALCOHOL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9250871" y="6096423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¡Cuídate, no inicies!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1409701" y="863736"/>
          <a:ext cx="10382250" cy="52074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733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8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139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Montserrat" panose="00000500000000000000" pitchFamily="2" charset="0"/>
                        </a:rPr>
                        <a:t>Mito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Montserrat" panose="00000500000000000000" pitchFamily="2" charset="0"/>
                        </a:rPr>
                        <a:t>Realidad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125">
                <a:tc rowSpan="2">
                  <a:txBody>
                    <a:bodyPr/>
                    <a:lstStyle/>
                    <a:p>
                      <a:pPr algn="ctr"/>
                      <a:r>
                        <a:rPr lang="es-MX" sz="1800" i="1" dirty="0">
                          <a:latin typeface="Montserrat" panose="00000500000000000000" pitchFamily="2" charset="0"/>
                        </a:rPr>
                        <a:t>Beber alcohol en la</a:t>
                      </a:r>
                    </a:p>
                    <a:p>
                      <a:pPr algn="ctr"/>
                      <a:r>
                        <a:rPr lang="es-MX" sz="1800" i="1" dirty="0">
                          <a:latin typeface="Montserrat" panose="00000500000000000000" pitchFamily="2" charset="0"/>
                        </a:rPr>
                        <a:t>adolescencia no afecta en la edad adulta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2000" i="0" dirty="0">
                          <a:latin typeface="Montserrat" panose="00000500000000000000" pitchFamily="2" charset="0"/>
                        </a:rPr>
                        <a:t>El consumo de bebidas alcohólicas antes de los 15 años aumenta el riesgo desarrollar dependencia de alcohol u otras drogas en los siguientes años porque el cerebro está en pleno desarrollo.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895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2000" i="1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950" b="0" i="0" u="none" strike="noStrike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Trastornos de salud mental, como depresión y ansiedad, se asocian al inicio de consumo de alcohol en la adolescencia. El abuso de alcohol se vincula con violencias, accidentes de tránsito, suicidio y muerte en jóvenes.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46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800" i="1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Si alguien “aguanta mucho”,</a:t>
                      </a:r>
                      <a:r>
                        <a:rPr lang="es-MX" sz="1800" i="1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latinLnBrk="0" hangingPunct="1"/>
                      <a:r>
                        <a:rPr lang="es-MX" sz="1800" i="1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n</a:t>
                      </a:r>
                      <a:r>
                        <a:rPr lang="es-MX" sz="1800" i="1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o se le van a pasar  las</a:t>
                      </a:r>
                      <a:r>
                        <a:rPr lang="es-MX" sz="1800" i="1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 copas</a:t>
                      </a:r>
                      <a:endParaRPr lang="es-MX" sz="1800" i="1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2000" b="0" i="0" u="none" strike="noStrike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La sobredosis por consumo de alcohol es real; reduce funciones vitales como respiración y frecuencia cardiaca que pueden causar la muerte.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i="1" kern="1200" dirty="0">
                          <a:latin typeface="Montserrat" panose="00000500000000000000" pitchFamily="2" charset="0"/>
                        </a:rPr>
                        <a:t>Por una vez que se pruebe no pasa nada</a:t>
                      </a:r>
                      <a:endParaRPr lang="es-MX" sz="1800" i="1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MX" sz="2000" i="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El alcohol en bajas dosis produce sedación leve, mareos y descoordinación. En dosis medias y altas, puede provocar depresión grave del sistema nervioso y muerte.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429962" y="3559816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0406285" y="2286089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366157" y="4768320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429962" y="5766435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0395400" y="3570892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0395399" y="4768320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0395398" y="5755926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</p:spTree>
    <p:extLst>
      <p:ext uri="{BB962C8B-B14F-4D97-AF65-F5344CB8AC3E}">
        <p14:creationId xmlns:p14="http://schemas.microsoft.com/office/powerpoint/2010/main" val="3114646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596658" y="124295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CANNABIS (MARIHUANA)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258" y="1600378"/>
            <a:ext cx="1269445" cy="1221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0"/>
          <a:stretch/>
        </p:blipFill>
        <p:spPr bwMode="auto">
          <a:xfrm>
            <a:off x="7962425" y="642934"/>
            <a:ext cx="1712857" cy="1190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995" y="2154487"/>
            <a:ext cx="1550196" cy="116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6 Rectángulo"/>
          <p:cNvSpPr/>
          <p:nvPr/>
        </p:nvSpPr>
        <p:spPr>
          <a:xfrm>
            <a:off x="1729454" y="846290"/>
            <a:ext cx="5414712" cy="2967923"/>
          </a:xfrm>
          <a:prstGeom prst="rect">
            <a:avLst/>
          </a:prstGeom>
          <a:noFill/>
          <a:ln w="571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Marihuana “estándar”, “sintética” o modificada con alto nivel de THC</a:t>
            </a:r>
          </a:p>
          <a:p>
            <a:pPr marL="342900" marR="0" lvl="0" indent="-34290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Hachís – resina, aceite o miel</a:t>
            </a:r>
          </a:p>
          <a:p>
            <a:pPr marL="342900" marR="0" lvl="0" indent="-34290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Alimentos con cannabis</a:t>
            </a:r>
          </a:p>
          <a:p>
            <a:pPr marL="342900" marR="0" lvl="0" indent="-34290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Medicamentos con compuestos cannábicos</a:t>
            </a:r>
          </a:p>
        </p:txBody>
      </p:sp>
      <p:sp>
        <p:nvSpPr>
          <p:cNvPr id="8" name="6 Rectángulo"/>
          <p:cNvSpPr/>
          <p:nvPr/>
        </p:nvSpPr>
        <p:spPr>
          <a:xfrm>
            <a:off x="1729454" y="4999684"/>
            <a:ext cx="7802229" cy="1124711"/>
          </a:xfrm>
          <a:prstGeom prst="rect">
            <a:avLst/>
          </a:prstGeom>
          <a:noFill/>
          <a:ln w="571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Nombres comunes: 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café, cartón, chismosa, churro, cilantro, gallo, hierba,  juanita, </a:t>
            </a:r>
            <a:r>
              <a:rPr kumimoji="0" lang="es-MX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mois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, mota,  orégano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873628" y="6021258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¡Sí te daña!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/>
          <a:stretch/>
        </p:blipFill>
        <p:spPr bwMode="auto">
          <a:xfrm>
            <a:off x="10225807" y="3257596"/>
            <a:ext cx="1749518" cy="1036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54"/>
          <a:stretch/>
        </p:blipFill>
        <p:spPr bwMode="auto">
          <a:xfrm>
            <a:off x="10029501" y="203388"/>
            <a:ext cx="1550195" cy="1142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/>
          <a:stretch/>
        </p:blipFill>
        <p:spPr bwMode="auto">
          <a:xfrm rot="21149552">
            <a:off x="8371354" y="3867533"/>
            <a:ext cx="1454352" cy="828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/>
          <p:cNvSpPr txBox="1"/>
          <p:nvPr/>
        </p:nvSpPr>
        <p:spPr>
          <a:xfrm>
            <a:off x="1729454" y="3991858"/>
            <a:ext cx="587145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Se consume, sobre todo, fumada.</a:t>
            </a:r>
          </a:p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Si se combina con alcohol, los riesgos aumentan.</a:t>
            </a:r>
          </a:p>
        </p:txBody>
      </p:sp>
    </p:spTree>
    <p:extLst>
      <p:ext uri="{BB962C8B-B14F-4D97-AF65-F5344CB8AC3E}">
        <p14:creationId xmlns:p14="http://schemas.microsoft.com/office/powerpoint/2010/main" val="4216393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4 Grupo"/>
          <p:cNvGrpSpPr/>
          <p:nvPr/>
        </p:nvGrpSpPr>
        <p:grpSpPr>
          <a:xfrm>
            <a:off x="1808308" y="1785614"/>
            <a:ext cx="2575010" cy="4278551"/>
            <a:chOff x="1176622" y="3110484"/>
            <a:chExt cx="2927024" cy="5169186"/>
          </a:xfrm>
        </p:grpSpPr>
        <p:sp>
          <p:nvSpPr>
            <p:cNvPr id="5" name="Rectangle 2"/>
            <p:cNvSpPr/>
            <p:nvPr/>
          </p:nvSpPr>
          <p:spPr>
            <a:xfrm>
              <a:off x="1180234" y="7299479"/>
              <a:ext cx="2900878" cy="98019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Falta de coordinación psicomotriz</a:t>
              </a:r>
            </a:p>
          </p:txBody>
        </p:sp>
        <p:sp>
          <p:nvSpPr>
            <p:cNvPr id="6" name="Rectangle 3"/>
            <p:cNvSpPr/>
            <p:nvPr/>
          </p:nvSpPr>
          <p:spPr>
            <a:xfrm>
              <a:off x="1195543" y="5512077"/>
              <a:ext cx="2908103" cy="85259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Aumento de apetito </a:t>
              </a:r>
            </a:p>
          </p:txBody>
        </p:sp>
        <p:sp>
          <p:nvSpPr>
            <p:cNvPr id="7" name="Rectangle 4"/>
            <p:cNvSpPr/>
            <p:nvPr/>
          </p:nvSpPr>
          <p:spPr>
            <a:xfrm>
              <a:off x="1183848" y="4557504"/>
              <a:ext cx="2908103" cy="86558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Agudización de percepciones visuales, auditivas y táctiles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83848" y="3110484"/>
              <a:ext cx="2912573" cy="65444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Sensación pasajera de euforia y relajación</a:t>
              </a:r>
              <a:endParaRPr kumimoji="0" lang="es-MX" sz="14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76623" y="3864605"/>
              <a:ext cx="2915327" cy="61740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Risa incontrolable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Rectangle 39"/>
            <p:cNvSpPr/>
            <p:nvPr/>
          </p:nvSpPr>
          <p:spPr>
            <a:xfrm>
              <a:off x="1176622" y="6453161"/>
              <a:ext cx="2908103" cy="71707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Resequedad de boca</a:t>
              </a:r>
            </a:p>
          </p:txBody>
        </p:sp>
      </p:grpSp>
      <p:sp>
        <p:nvSpPr>
          <p:cNvPr id="11" name="21 CuadroTexto"/>
          <p:cNvSpPr txBox="1"/>
          <p:nvPr/>
        </p:nvSpPr>
        <p:spPr>
          <a:xfrm>
            <a:off x="1995865" y="1161642"/>
            <a:ext cx="218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Verdana"/>
              </a:rPr>
              <a:t>Corto plazo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Verdana"/>
            </a:endParaRPr>
          </a:p>
        </p:txBody>
      </p:sp>
      <p:sp>
        <p:nvSpPr>
          <p:cNvPr id="12" name="22 CuadroTexto"/>
          <p:cNvSpPr txBox="1"/>
          <p:nvPr/>
        </p:nvSpPr>
        <p:spPr>
          <a:xfrm>
            <a:off x="9315431" y="1141118"/>
            <a:ext cx="218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Verdana"/>
              </a:rPr>
              <a:t>Largo plazo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Verdana"/>
            </a:endParaRPr>
          </a:p>
        </p:txBody>
      </p:sp>
      <p:grpSp>
        <p:nvGrpSpPr>
          <p:cNvPr id="13" name="23 Grupo"/>
          <p:cNvGrpSpPr/>
          <p:nvPr/>
        </p:nvGrpSpPr>
        <p:grpSpPr>
          <a:xfrm>
            <a:off x="9157366" y="1698569"/>
            <a:ext cx="2493213" cy="4277271"/>
            <a:chOff x="5909480" y="2398759"/>
            <a:chExt cx="2998037" cy="4277271"/>
          </a:xfrm>
        </p:grpSpPr>
        <p:grpSp>
          <p:nvGrpSpPr>
            <p:cNvPr id="14" name="24 Grupo"/>
            <p:cNvGrpSpPr/>
            <p:nvPr/>
          </p:nvGrpSpPr>
          <p:grpSpPr>
            <a:xfrm>
              <a:off x="5909481" y="2398759"/>
              <a:ext cx="2998036" cy="2896573"/>
              <a:chOff x="1176622" y="3034970"/>
              <a:chExt cx="2919799" cy="3352842"/>
            </a:xfrm>
          </p:grpSpPr>
          <p:sp>
            <p:nvSpPr>
              <p:cNvPr id="17" name="Rectangle 1"/>
              <p:cNvSpPr/>
              <p:nvPr/>
            </p:nvSpPr>
            <p:spPr>
              <a:xfrm>
                <a:off x="1176625" y="3034970"/>
                <a:ext cx="2919796" cy="67603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Arial" pitchFamily="34" charset="0"/>
                  </a:rPr>
                  <a:t>Tos</a:t>
                </a:r>
              </a:p>
            </p:txBody>
          </p:sp>
          <p:sp>
            <p:nvSpPr>
              <p:cNvPr id="18" name="Rectangle 2"/>
              <p:cNvSpPr/>
              <p:nvPr/>
            </p:nvSpPr>
            <p:spPr>
              <a:xfrm>
                <a:off x="1176622" y="5533074"/>
                <a:ext cx="2900877" cy="85473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Arial" pitchFamily="34" charset="0"/>
                  </a:rPr>
                  <a:t>Mayor riesgo de trastornos psiquiátricos en personas susceptibles</a:t>
                </a:r>
              </a:p>
            </p:txBody>
          </p:sp>
          <p:sp>
            <p:nvSpPr>
              <p:cNvPr id="19" name="Rectangle 3"/>
              <p:cNvSpPr/>
              <p:nvPr/>
            </p:nvSpPr>
            <p:spPr>
              <a:xfrm>
                <a:off x="1182471" y="4649533"/>
                <a:ext cx="2908103" cy="73466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Arial" pitchFamily="34" charset="0"/>
                  </a:rPr>
                  <a:t>Vómito persistente</a:t>
                </a:r>
              </a:p>
            </p:txBody>
          </p:sp>
          <p:sp>
            <p:nvSpPr>
              <p:cNvPr id="20" name="Rectangle 7"/>
              <p:cNvSpPr/>
              <p:nvPr/>
            </p:nvSpPr>
            <p:spPr>
              <a:xfrm>
                <a:off x="1183847" y="3805594"/>
                <a:ext cx="2912574" cy="771861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Arial" pitchFamily="34" charset="0"/>
                  </a:rPr>
                  <a:t>Bronquitis y enfisema pulmonar</a:t>
                </a:r>
                <a:endPara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5" name="Rectangle 39"/>
            <p:cNvSpPr/>
            <p:nvPr/>
          </p:nvSpPr>
          <p:spPr>
            <a:xfrm>
              <a:off x="5909484" y="5369996"/>
              <a:ext cx="2986027" cy="5727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Deterioro de la memoria</a:t>
              </a:r>
            </a:p>
          </p:txBody>
        </p:sp>
        <p:sp>
          <p:nvSpPr>
            <p:cNvPr id="16" name="Rectangle 2"/>
            <p:cNvSpPr/>
            <p:nvPr/>
          </p:nvSpPr>
          <p:spPr>
            <a:xfrm>
              <a:off x="5909480" y="6043871"/>
              <a:ext cx="2978607" cy="63215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Falta de motivación semejante a un trastorno depresivo</a:t>
              </a: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7423" y="1541228"/>
            <a:ext cx="2924786" cy="178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3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308" y="3140466"/>
            <a:ext cx="1767694" cy="2005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23" y="4479116"/>
            <a:ext cx="2277906" cy="1791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uadroTexto 10"/>
          <p:cNvSpPr txBox="1"/>
          <p:nvPr/>
        </p:nvSpPr>
        <p:spPr>
          <a:xfrm>
            <a:off x="4989307" y="804750"/>
            <a:ext cx="351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EFECTOS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9417012" y="6222667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¡Sí te daña!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520409" y="106953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CANNABIS (MARIHUANA)</a:t>
            </a:r>
          </a:p>
        </p:txBody>
      </p:sp>
    </p:spTree>
    <p:extLst>
      <p:ext uri="{BB962C8B-B14F-4D97-AF65-F5344CB8AC3E}">
        <p14:creationId xmlns:p14="http://schemas.microsoft.com/office/powerpoint/2010/main" val="1644294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/>
          <p:cNvSpPr txBox="1"/>
          <p:nvPr/>
        </p:nvSpPr>
        <p:spPr>
          <a:xfrm>
            <a:off x="10083762" y="6280859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¡Sí te daña!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343025" y="106953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CANNABIS (MARIHUANA)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1133475" y="881743"/>
          <a:ext cx="10610850" cy="5224839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60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364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Mito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Realidad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4078">
                <a:tc>
                  <a:txBody>
                    <a:bodyPr/>
                    <a:lstStyle/>
                    <a:p>
                      <a:pPr algn="ctr"/>
                      <a:r>
                        <a:rPr lang="es-MX" sz="1700" i="1" dirty="0">
                          <a:latin typeface="Montserrat" panose="00000500000000000000" pitchFamily="2" charset="0"/>
                        </a:rPr>
                        <a:t>Sólo causa relajación y ataques de risa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Genera, además,</a:t>
                      </a:r>
                      <a:r>
                        <a:rPr lang="es-MX" sz="2000" kern="1200" baseline="0" dirty="0"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fallas motrices y reduce</a:t>
                      </a:r>
                      <a:r>
                        <a:rPr lang="es-MX" sz="2000" kern="1200" baseline="0" dirty="0">
                          <a:latin typeface="Montserrat" panose="00000500000000000000" pitchFamily="2" charset="0"/>
                        </a:rPr>
                        <a:t> los</a:t>
                      </a:r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 reflejos por la sensación de que todo transcurre lentamente.</a:t>
                      </a:r>
                      <a:endParaRPr lang="es-MX" sz="2000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40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700" i="1" kern="1200" dirty="0">
                          <a:latin typeface="Montserrat" panose="00000500000000000000" pitchFamily="2" charset="0"/>
                        </a:rPr>
                        <a:t>Por ser natural,</a:t>
                      </a:r>
                    </a:p>
                    <a:p>
                      <a:pPr marL="0" algn="ctr" defTabSz="914400" rtl="0" eaLnBrk="1" latinLnBrk="0" hangingPunct="1"/>
                      <a:r>
                        <a:rPr lang="es-MX" sz="1700" i="1" kern="1200" dirty="0">
                          <a:latin typeface="Montserrat" panose="00000500000000000000" pitchFamily="2" charset="0"/>
                        </a:rPr>
                        <a:t>no daña al    organismo</a:t>
                      </a:r>
                      <a:endParaRPr lang="es-MX" sz="1700" i="1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Aun en dosis bajas dosis, provoca episodios de ansiedad y paranoia. En personas con predisposición, puede desencadenar psicosis o esquizofrenia.</a:t>
                      </a:r>
                      <a:endParaRPr lang="es-MX" sz="2000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07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700" i="1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Por una vez que se pruebe no pasa nada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La escasa evidencia sobre muerte por sobredosis y los cambios en su regulación han bajado la</a:t>
                      </a:r>
                      <a:r>
                        <a:rPr lang="es-MX" sz="2000" kern="1200" baseline="0" dirty="0">
                          <a:latin typeface="Montserrat" panose="00000500000000000000" pitchFamily="2" charset="0"/>
                        </a:rPr>
                        <a:t> percepción sobre </a:t>
                      </a:r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los riesgos y daños irreversibles que puede ocasionar.</a:t>
                      </a:r>
                      <a:endParaRPr lang="es-MX" sz="2000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524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2000" i="1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Su consumo antes de los 15 años, es factor de riesgo para desarrollar dependencia psicológica con efectos como irritabilidad, inquietud, ansiedad, depresión, agresividad, pérdida de apetito, trastornos del sueño, síndrome</a:t>
                      </a:r>
                      <a:r>
                        <a:rPr lang="es-MX" sz="2000" kern="1200" baseline="0" dirty="0">
                          <a:latin typeface="Montserrat" panose="00000500000000000000" pitchFamily="2" charset="0"/>
                        </a:rPr>
                        <a:t> a-motivacional</a:t>
                      </a:r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 e impactos como abandono escolar.</a:t>
                      </a:r>
                      <a:endParaRPr lang="es-MX" sz="2000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133475" y="2073907"/>
            <a:ext cx="850298" cy="229001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0339530" y="2003151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133475" y="5801782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956526" y="3061551"/>
            <a:ext cx="772998" cy="277091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358660" y="3047696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0339530" y="4049182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0339529" y="5801782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</p:spTree>
    <p:extLst>
      <p:ext uri="{BB962C8B-B14F-4D97-AF65-F5344CB8AC3E}">
        <p14:creationId xmlns:p14="http://schemas.microsoft.com/office/powerpoint/2010/main" val="2374432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482103" y="100514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METANFETAMINA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68" y="474596"/>
            <a:ext cx="2135054" cy="124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08" y="2064073"/>
            <a:ext cx="1848465" cy="1230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Rectángulo"/>
          <p:cNvSpPr/>
          <p:nvPr/>
        </p:nvSpPr>
        <p:spPr>
          <a:xfrm>
            <a:off x="2600990" y="692056"/>
            <a:ext cx="3495010" cy="812826"/>
          </a:xfrm>
          <a:prstGeom prst="rect">
            <a:avLst/>
          </a:prstGeom>
          <a:noFill/>
          <a:ln w="571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Cristal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907490" y="4980968"/>
            <a:ext cx="8606702" cy="1034862"/>
          </a:xfrm>
          <a:prstGeom prst="rect">
            <a:avLst/>
          </a:prstGeom>
          <a:noFill/>
          <a:ln w="571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Nombres comunes: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"meta“, "tiza"; "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speed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", "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meth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“, "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chalk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“, "cristal“, "vidrio“, “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glass</a:t>
            </a:r>
            <a:r>
              <a:rPr kumimoji="0" lang="es-MX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”.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Arial" pitchFamily="34" charset="0"/>
            </a:endParaRPr>
          </a:p>
        </p:txBody>
      </p:sp>
      <p:pic>
        <p:nvPicPr>
          <p:cNvPr id="8" name="Picture 2" descr="Alerta Secretaría de Salud sobre los efectos del consumo de metanfetaminas  | Portal Gubernamental del Estado de Chihuah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08" y="3064492"/>
            <a:ext cx="3085027" cy="154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9898665" y="6022648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¡Te engancha!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74" y="3459566"/>
            <a:ext cx="1786247" cy="1190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665" y="115660"/>
            <a:ext cx="1240247" cy="235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54"/>
          <a:stretch/>
        </p:blipFill>
        <p:spPr bwMode="auto">
          <a:xfrm>
            <a:off x="10203543" y="2818047"/>
            <a:ext cx="1662891" cy="2094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/>
          <p:cNvSpPr txBox="1"/>
          <p:nvPr/>
        </p:nvSpPr>
        <p:spPr>
          <a:xfrm>
            <a:off x="1760282" y="1609930"/>
            <a:ext cx="335927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Ingerido, inyectado o fumado </a:t>
            </a:r>
          </a:p>
        </p:txBody>
      </p:sp>
    </p:spTree>
    <p:extLst>
      <p:ext uri="{BB962C8B-B14F-4D97-AF65-F5344CB8AC3E}">
        <p14:creationId xmlns:p14="http://schemas.microsoft.com/office/powerpoint/2010/main" val="4115456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519436" y="54276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METANFETAMINA</a:t>
            </a:r>
          </a:p>
        </p:txBody>
      </p:sp>
      <p:sp>
        <p:nvSpPr>
          <p:cNvPr id="4" name="10 CuadroTexto"/>
          <p:cNvSpPr txBox="1"/>
          <p:nvPr/>
        </p:nvSpPr>
        <p:spPr>
          <a:xfrm>
            <a:off x="2066081" y="1091192"/>
            <a:ext cx="218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Verdana"/>
              </a:rPr>
              <a:t>Corto plazo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Verdana"/>
            </a:endParaRPr>
          </a:p>
        </p:txBody>
      </p:sp>
      <p:grpSp>
        <p:nvGrpSpPr>
          <p:cNvPr id="5" name="17 Grupo"/>
          <p:cNvGrpSpPr/>
          <p:nvPr/>
        </p:nvGrpSpPr>
        <p:grpSpPr>
          <a:xfrm>
            <a:off x="2060080" y="1618909"/>
            <a:ext cx="2120035" cy="4508814"/>
            <a:chOff x="1180236" y="2850251"/>
            <a:chExt cx="2928086" cy="5447383"/>
          </a:xfrm>
        </p:grpSpPr>
        <p:sp>
          <p:nvSpPr>
            <p:cNvPr id="6" name="Rectangle 1"/>
            <p:cNvSpPr/>
            <p:nvPr/>
          </p:nvSpPr>
          <p:spPr>
            <a:xfrm>
              <a:off x="1188526" y="2850251"/>
              <a:ext cx="2919796" cy="128582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Sensación de euforia y de tener mayor fuerza y velocidad</a:t>
              </a:r>
              <a:endParaRPr kumimoji="0" lang="es-ES" sz="14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Rectangle 3"/>
            <p:cNvSpPr/>
            <p:nvPr/>
          </p:nvSpPr>
          <p:spPr>
            <a:xfrm>
              <a:off x="1180236" y="5791620"/>
              <a:ext cx="2908103" cy="126604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 Aumento de </a:t>
              </a:r>
            </a:p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temperatura y respiración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80236" y="4247373"/>
              <a:ext cx="2912573" cy="14329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Tensión muscular, dilatación de pupilas y aceleración del ritmo cardiaco</a:t>
              </a:r>
              <a:endPara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Rectangle 39"/>
            <p:cNvSpPr/>
            <p:nvPr/>
          </p:nvSpPr>
          <p:spPr>
            <a:xfrm>
              <a:off x="1188526" y="7168963"/>
              <a:ext cx="2908103" cy="112867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Desaparece la</a:t>
              </a:r>
            </a:p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sensación de hambre y cansancio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0" name="22 CuadroTexto"/>
          <p:cNvSpPr txBox="1"/>
          <p:nvPr/>
        </p:nvSpPr>
        <p:spPr>
          <a:xfrm>
            <a:off x="9300463" y="707970"/>
            <a:ext cx="218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Verdana"/>
              </a:rPr>
              <a:t>Largo plazo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Verdana"/>
            </a:endParaRPr>
          </a:p>
        </p:txBody>
      </p:sp>
      <p:grpSp>
        <p:nvGrpSpPr>
          <p:cNvPr id="11" name="23 Grupo"/>
          <p:cNvGrpSpPr/>
          <p:nvPr/>
        </p:nvGrpSpPr>
        <p:grpSpPr>
          <a:xfrm>
            <a:off x="8982880" y="1178035"/>
            <a:ext cx="2669694" cy="4745759"/>
            <a:chOff x="5909481" y="1878224"/>
            <a:chExt cx="2998036" cy="4064533"/>
          </a:xfrm>
        </p:grpSpPr>
        <p:grpSp>
          <p:nvGrpSpPr>
            <p:cNvPr id="12" name="24 Grupo"/>
            <p:cNvGrpSpPr/>
            <p:nvPr/>
          </p:nvGrpSpPr>
          <p:grpSpPr>
            <a:xfrm>
              <a:off x="5909481" y="1878224"/>
              <a:ext cx="2998036" cy="3398271"/>
              <a:chOff x="1176622" y="2432434"/>
              <a:chExt cx="2919799" cy="3933575"/>
            </a:xfrm>
          </p:grpSpPr>
          <p:sp>
            <p:nvSpPr>
              <p:cNvPr id="14" name="Rectangle 1"/>
              <p:cNvSpPr/>
              <p:nvPr/>
            </p:nvSpPr>
            <p:spPr>
              <a:xfrm>
                <a:off x="1176623" y="2432434"/>
                <a:ext cx="2919797" cy="61505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Arial" pitchFamily="34" charset="0"/>
                  </a:rPr>
                  <a:t>Pérdida importante de peso corporal</a:t>
                </a:r>
              </a:p>
            </p:txBody>
          </p:sp>
          <p:sp>
            <p:nvSpPr>
              <p:cNvPr id="15" name="Rectangle 2"/>
              <p:cNvSpPr/>
              <p:nvPr/>
            </p:nvSpPr>
            <p:spPr>
              <a:xfrm>
                <a:off x="1176622" y="5785420"/>
                <a:ext cx="2900877" cy="58058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Arial" pitchFamily="34" charset="0"/>
                  </a:rPr>
                  <a:t>Mayor probabilidad de padecer trastornos mentales</a:t>
                </a:r>
                <a:endParaRPr kumimoji="0" lang="en-US" sz="1404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" name="Rectangle 3"/>
              <p:cNvSpPr/>
              <p:nvPr/>
            </p:nvSpPr>
            <p:spPr>
              <a:xfrm>
                <a:off x="1187518" y="4221586"/>
                <a:ext cx="2908103" cy="641841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Arial" pitchFamily="34" charset="0"/>
                  </a:rPr>
                  <a:t>Pérdida de piezas dentales, especialmente con el cristal</a:t>
                </a:r>
                <a:endParaRPr kumimoji="0" lang="en-US" sz="1404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" name="Rectangle 7"/>
              <p:cNvSpPr/>
              <p:nvPr/>
            </p:nvSpPr>
            <p:spPr>
              <a:xfrm>
                <a:off x="1183847" y="3110484"/>
                <a:ext cx="2912574" cy="10182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Arial" pitchFamily="34" charset="0"/>
                  </a:rPr>
                  <a:t>Riesgo de contraer VIH, hepatitis B y C, cuando se administran por vía intravenosa</a:t>
                </a:r>
              </a:p>
            </p:txBody>
          </p:sp>
          <p:sp>
            <p:nvSpPr>
              <p:cNvPr id="18" name="Rectangle 39"/>
              <p:cNvSpPr/>
              <p:nvPr/>
            </p:nvSpPr>
            <p:spPr>
              <a:xfrm>
                <a:off x="1176622" y="4926617"/>
                <a:ext cx="2908103" cy="72945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Arial" pitchFamily="34" charset="0"/>
                  </a:rPr>
                  <a:t>Deterioro de capacidad para tomar decisiones y de autocontrol</a:t>
                </a:r>
                <a:endParaRPr kumimoji="0" lang="en-US" sz="1404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3" name="Rectangle 39"/>
            <p:cNvSpPr/>
            <p:nvPr/>
          </p:nvSpPr>
          <p:spPr>
            <a:xfrm>
              <a:off x="5909484" y="5334928"/>
              <a:ext cx="2986027" cy="60782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Lesiones en la piel y mayor riesgo de contraer infecciones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7971">
            <a:off x="4944506" y="1505891"/>
            <a:ext cx="2124974" cy="1679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2672">
            <a:off x="5125216" y="4844724"/>
            <a:ext cx="2224197" cy="1543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386" y="3267673"/>
            <a:ext cx="2663448" cy="1387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CuadroTexto 10"/>
          <p:cNvSpPr txBox="1"/>
          <p:nvPr/>
        </p:nvSpPr>
        <p:spPr>
          <a:xfrm>
            <a:off x="4648691" y="744149"/>
            <a:ext cx="351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EFECTOS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531941" y="6127723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¡Te engancha!</a:t>
            </a:r>
          </a:p>
        </p:txBody>
      </p:sp>
    </p:spTree>
    <p:extLst>
      <p:ext uri="{BB962C8B-B14F-4D97-AF65-F5344CB8AC3E}">
        <p14:creationId xmlns:p14="http://schemas.microsoft.com/office/powerpoint/2010/main" val="4224209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519436" y="155876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METANFETAMINA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9531941" y="5987326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¡Te engancha!</a:t>
            </a:r>
          </a:p>
        </p:txBody>
      </p:sp>
      <p:graphicFrame>
        <p:nvGraphicFramePr>
          <p:cNvPr id="25" name="Tabla 24"/>
          <p:cNvGraphicFramePr>
            <a:graphicFrameLocks noGrp="1"/>
          </p:cNvGraphicFramePr>
          <p:nvPr/>
        </p:nvGraphicFramePr>
        <p:xfrm>
          <a:off x="1413931" y="936170"/>
          <a:ext cx="10058402" cy="485507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473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4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7085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Montserrat" panose="00000500000000000000" pitchFamily="2" charset="0"/>
                        </a:rPr>
                        <a:t>Mito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Montserrat" panose="00000500000000000000" pitchFamily="2" charset="0"/>
                        </a:rPr>
                        <a:t>Realidad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1974">
                <a:tc>
                  <a:txBody>
                    <a:bodyPr/>
                    <a:lstStyle/>
                    <a:p>
                      <a:pPr algn="ctr"/>
                      <a:r>
                        <a:rPr lang="es-MX" sz="2000" i="1" dirty="0">
                          <a:latin typeface="Montserrat" panose="00000500000000000000" pitchFamily="2" charset="0"/>
                        </a:rPr>
                        <a:t>El cristal es</a:t>
                      </a:r>
                    </a:p>
                    <a:p>
                      <a:pPr algn="ctr"/>
                      <a:r>
                        <a:rPr lang="es-MX" sz="2000" i="1" dirty="0">
                          <a:latin typeface="Montserrat" panose="00000500000000000000" pitchFamily="2" charset="0"/>
                        </a:rPr>
                        <a:t>diferente a la</a:t>
                      </a:r>
                    </a:p>
                    <a:p>
                      <a:pPr algn="ctr"/>
                      <a:r>
                        <a:rPr lang="es-MX" sz="2000" i="1" dirty="0">
                          <a:latin typeface="Montserrat" panose="00000500000000000000" pitchFamily="2" charset="0"/>
                        </a:rPr>
                        <a:t>metanfetamina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MX" sz="2000" kern="1200" dirty="0">
                          <a:latin typeface="Montserrat" panose="00000500000000000000" pitchFamily="2" charset="0"/>
                        </a:rPr>
                        <a:t>El cristal es la metanfetamina más usada</a:t>
                      </a:r>
                      <a:r>
                        <a:rPr lang="es-MX" sz="2000" kern="1200" baseline="0" dirty="0">
                          <a:latin typeface="Montserrat" panose="00000500000000000000" pitchFamily="2" charset="0"/>
                        </a:rPr>
                        <a:t> en México.</a:t>
                      </a:r>
                      <a:endParaRPr lang="es-MX" sz="2000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64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000" i="1" kern="1200" dirty="0">
                          <a:latin typeface="Montserrat" panose="00000500000000000000" pitchFamily="2" charset="0"/>
                        </a:rPr>
                        <a:t>El consumo de</a:t>
                      </a:r>
                    </a:p>
                    <a:p>
                      <a:pPr marL="0" algn="ctr" defTabSz="914400" rtl="0" eaLnBrk="1" latinLnBrk="0" hangingPunct="1"/>
                      <a:r>
                        <a:rPr lang="es-MX" sz="2000" i="1" kern="1200" dirty="0">
                          <a:latin typeface="Montserrat" panose="00000500000000000000" pitchFamily="2" charset="0"/>
                        </a:rPr>
                        <a:t>metanfetamina</a:t>
                      </a:r>
                    </a:p>
                    <a:p>
                      <a:pPr marL="0" algn="ctr" defTabSz="914400" rtl="0" eaLnBrk="1" latinLnBrk="0" hangingPunct="1"/>
                      <a:r>
                        <a:rPr lang="es-MX" sz="2000" i="1" kern="1200" dirty="0">
                          <a:latin typeface="Montserrat" panose="00000500000000000000" pitchFamily="2" charset="0"/>
                        </a:rPr>
                        <a:t>no es alto en</a:t>
                      </a:r>
                    </a:p>
                    <a:p>
                      <a:pPr marL="0" algn="ctr" defTabSz="914400" rtl="0" eaLnBrk="1" latinLnBrk="0" hangingPunct="1"/>
                      <a:r>
                        <a:rPr lang="es-MX" sz="2000" i="1" kern="1200" dirty="0">
                          <a:latin typeface="Montserrat" panose="00000500000000000000" pitchFamily="2" charset="0"/>
                        </a:rPr>
                        <a:t>   México</a:t>
                      </a:r>
                      <a:endParaRPr lang="es-MX" sz="2000" i="1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En los últimos años, la demanda de tratamiento por consumo de metanfetamina ha aumentado</a:t>
                      </a:r>
                      <a:r>
                        <a:rPr lang="es-MX" sz="2000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exponencialmente.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8671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000" i="1" kern="1200" dirty="0">
                          <a:latin typeface="Montserrat" panose="00000500000000000000" pitchFamily="2" charset="0"/>
                        </a:rPr>
                        <a:t>Por una vez que se pruebe no pasa nada</a:t>
                      </a:r>
                      <a:endParaRPr lang="es-MX" sz="2000" i="1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Desde el primer consumo, la persona puede sufrir “golpe de calor”</a:t>
                      </a:r>
                      <a:r>
                        <a:rPr lang="es-MX" sz="2000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, desmayos, </a:t>
                      </a:r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convulsiones, pérdida de conciencia e incluso, la muerte.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892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2000" i="1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19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Actualmente, es adulterada con </a:t>
                      </a:r>
                      <a:r>
                        <a:rPr lang="es-MX" sz="1900" kern="1200" dirty="0" err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fentanilo</a:t>
                      </a:r>
                      <a:r>
                        <a:rPr lang="es-MX" sz="19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 para potenciar sus efectos. Puede </a:t>
                      </a:r>
                      <a:r>
                        <a:rPr lang="es-MX" sz="1900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provocar muerte por sobredosis</a:t>
                      </a:r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413931" y="2329735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0088476" y="2340613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413931" y="3701523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413931" y="5475692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088476" y="3690441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0088476" y="5477686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</p:spTree>
    <p:extLst>
      <p:ext uri="{BB962C8B-B14F-4D97-AF65-F5344CB8AC3E}">
        <p14:creationId xmlns:p14="http://schemas.microsoft.com/office/powerpoint/2010/main" val="507573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697819" y="82362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BENZODIACEPINAS</a:t>
            </a:r>
          </a:p>
        </p:txBody>
      </p:sp>
      <p:sp>
        <p:nvSpPr>
          <p:cNvPr id="13" name="11 Rectángulo"/>
          <p:cNvSpPr/>
          <p:nvPr/>
        </p:nvSpPr>
        <p:spPr>
          <a:xfrm>
            <a:off x="1770326" y="970555"/>
            <a:ext cx="5656318" cy="268384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Medicamentos de venta controlada utilizados para tratar trastornos del sueño, afecciones musculares, convulsiones, ansiedad,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El uso prolongado provoca tolerancia y abstinencia.</a:t>
            </a:r>
          </a:p>
        </p:txBody>
      </p:sp>
      <p:sp>
        <p:nvSpPr>
          <p:cNvPr id="14" name="6 Rectángulo"/>
          <p:cNvSpPr/>
          <p:nvPr/>
        </p:nvSpPr>
        <p:spPr>
          <a:xfrm>
            <a:off x="1697819" y="5364522"/>
            <a:ext cx="7167073" cy="981825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Nombres comunes: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Benzos,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clona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, downers,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rufis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, R/2,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ruffies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, rochas2,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lasrocha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, lib, blues. 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353" y="262747"/>
            <a:ext cx="2276603" cy="1353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Benzodiacepinas: ¿qué son y cuáles son sus efectos secundarios? - Mejor con  Salu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23" y="1830397"/>
            <a:ext cx="2066879" cy="1375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uadroTexto 16"/>
          <p:cNvSpPr txBox="1"/>
          <p:nvPr/>
        </p:nvSpPr>
        <p:spPr>
          <a:xfrm>
            <a:off x="8950441" y="5999902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¡No son un juego!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203449" y="3862228"/>
            <a:ext cx="4244976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Se ingieren en pastillas.</a:t>
            </a:r>
          </a:p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Arial" pitchFamily="34" charset="0"/>
            </a:endParaRPr>
          </a:p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Si se combinan con alcohol</a:t>
            </a:r>
          </a:p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pueden ser mortales</a:t>
            </a:r>
            <a:r>
              <a:rPr kumimoji="0" lang="es-MX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.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001" y="2473923"/>
            <a:ext cx="2036657" cy="2036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014" y="4004198"/>
            <a:ext cx="1954188" cy="1650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1382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440E685-60DD-4A4B-AC61-74D38A425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14" y="0"/>
            <a:ext cx="9983372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700591" y="223161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BENZODIACEPINAS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2250034" y="1588352"/>
            <a:ext cx="218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Verdana"/>
              </a:rPr>
              <a:t>Corto plazo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Verdana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807168" y="1525693"/>
            <a:ext cx="218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Verdana"/>
              </a:rPr>
              <a:t>Largo plazo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Verdana"/>
            </a:endParaRPr>
          </a:p>
        </p:txBody>
      </p:sp>
      <p:grpSp>
        <p:nvGrpSpPr>
          <p:cNvPr id="15" name="15 Grupo"/>
          <p:cNvGrpSpPr/>
          <p:nvPr/>
        </p:nvGrpSpPr>
        <p:grpSpPr>
          <a:xfrm>
            <a:off x="8654722" y="1975300"/>
            <a:ext cx="2634114" cy="2436988"/>
            <a:chOff x="1176625" y="1931157"/>
            <a:chExt cx="2922220" cy="2820867"/>
          </a:xfrm>
        </p:grpSpPr>
        <p:sp>
          <p:nvSpPr>
            <p:cNvPr id="16" name="Rectangle 1"/>
            <p:cNvSpPr/>
            <p:nvPr/>
          </p:nvSpPr>
          <p:spPr>
            <a:xfrm>
              <a:off x="1176625" y="1931157"/>
              <a:ext cx="2919796" cy="72208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/>
                <a:ea typeface="+mn-ea"/>
                <a:cs typeface="Arial" pitchFamily="34" charset="0"/>
              </a:endParaRPr>
            </a:p>
          </p:txBody>
        </p:sp>
        <p:sp>
          <p:nvSpPr>
            <p:cNvPr id="17" name="Rectangle 2"/>
            <p:cNvSpPr/>
            <p:nvPr/>
          </p:nvSpPr>
          <p:spPr>
            <a:xfrm>
              <a:off x="1197968" y="4195228"/>
              <a:ext cx="2900877" cy="55679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Arial" pitchFamily="34" charset="0"/>
                </a:rPr>
                <a:t>Daños a funciones motoras</a:t>
              </a:r>
            </a:p>
          </p:txBody>
        </p:sp>
        <p:sp>
          <p:nvSpPr>
            <p:cNvPr id="18" name="Rectangle 7"/>
            <p:cNvSpPr/>
            <p:nvPr/>
          </p:nvSpPr>
          <p:spPr>
            <a:xfrm>
              <a:off x="1183847" y="2774339"/>
              <a:ext cx="2912574" cy="128183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Arial" pitchFamily="34" charset="0"/>
                </a:rPr>
                <a:t>Síndrome de abstinencia intenso (ataques de ansiedad y depresión, dolores de cuerpo, mareos y escalofríos)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9" name="4 Grupo"/>
          <p:cNvGrpSpPr/>
          <p:nvPr/>
        </p:nvGrpSpPr>
        <p:grpSpPr>
          <a:xfrm>
            <a:off x="2089432" y="3420299"/>
            <a:ext cx="2165663" cy="2566557"/>
            <a:chOff x="1169188" y="2371454"/>
            <a:chExt cx="2927233" cy="3100819"/>
          </a:xfrm>
        </p:grpSpPr>
        <p:sp>
          <p:nvSpPr>
            <p:cNvPr id="20" name="Rectangle 1"/>
            <p:cNvSpPr/>
            <p:nvPr/>
          </p:nvSpPr>
          <p:spPr>
            <a:xfrm>
              <a:off x="1176625" y="2371454"/>
              <a:ext cx="2919796" cy="76062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Arial" pitchFamily="34" charset="0"/>
                </a:rPr>
                <a:t>Mareo y vértigo</a:t>
              </a:r>
              <a:endParaRPr kumimoji="0" lang="es-ES" sz="14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Arial" pitchFamily="34" charset="0"/>
              </a:endParaRPr>
            </a:p>
          </p:txBody>
        </p:sp>
        <p:sp>
          <p:nvSpPr>
            <p:cNvPr id="21" name="Rectangle 3"/>
            <p:cNvSpPr/>
            <p:nvPr/>
          </p:nvSpPr>
          <p:spPr>
            <a:xfrm>
              <a:off x="1169189" y="3994720"/>
              <a:ext cx="2908103" cy="85809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Arial" pitchFamily="34" charset="0"/>
                </a:rPr>
                <a:t>Pérdida temporal del juicio y  la conciencia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/>
                <a:ea typeface="+mn-ea"/>
                <a:cs typeface="Arial" pitchFamily="34" charset="0"/>
              </a:endParaRPr>
            </a:p>
          </p:txBody>
        </p:sp>
        <p:sp>
          <p:nvSpPr>
            <p:cNvPr id="22" name="Rectangle 4"/>
            <p:cNvSpPr/>
            <p:nvPr/>
          </p:nvSpPr>
          <p:spPr>
            <a:xfrm>
              <a:off x="1169188" y="3281303"/>
              <a:ext cx="2908103" cy="5341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Arial" pitchFamily="34" charset="0"/>
                </a:rPr>
                <a:t>Confusión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/>
                <a:ea typeface="+mn-ea"/>
                <a:cs typeface="Arial" pitchFamily="34" charset="0"/>
              </a:endParaRPr>
            </a:p>
          </p:txBody>
        </p:sp>
        <p:sp>
          <p:nvSpPr>
            <p:cNvPr id="23" name="Rectangle 39"/>
            <p:cNvSpPr/>
            <p:nvPr/>
          </p:nvSpPr>
          <p:spPr>
            <a:xfrm>
              <a:off x="1182471" y="4956362"/>
              <a:ext cx="2908103" cy="51591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Arial" pitchFamily="34" charset="0"/>
                </a:rPr>
                <a:t>Desmayos</a:t>
              </a:r>
              <a:endParaRPr kumimoji="0" lang="en-US" sz="1404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/>
                <a:ea typeface="+mn-ea"/>
                <a:cs typeface="Arial" pitchFamily="34" charset="0"/>
              </a:endParaRPr>
            </a:p>
          </p:txBody>
        </p:sp>
      </p:grpSp>
      <p:sp>
        <p:nvSpPr>
          <p:cNvPr id="24" name="Rectángulo 23"/>
          <p:cNvSpPr/>
          <p:nvPr/>
        </p:nvSpPr>
        <p:spPr>
          <a:xfrm>
            <a:off x="8654722" y="4483312"/>
            <a:ext cx="2572662" cy="4660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Arial" pitchFamily="34" charset="0"/>
              </a:rPr>
              <a:t>Hipotensión y depresión</a:t>
            </a:r>
            <a:endParaRPr kumimoji="0" lang="en-US" sz="1404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ontserrat"/>
              <a:ea typeface="+mn-ea"/>
              <a:cs typeface="Arial" pitchFamily="34" charset="0"/>
            </a:endParaRPr>
          </a:p>
        </p:txBody>
      </p:sp>
      <p:sp>
        <p:nvSpPr>
          <p:cNvPr id="25" name="Rectangle 4"/>
          <p:cNvSpPr/>
          <p:nvPr/>
        </p:nvSpPr>
        <p:spPr>
          <a:xfrm>
            <a:off x="2105065" y="2812134"/>
            <a:ext cx="2151510" cy="4420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1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Arial" pitchFamily="34" charset="0"/>
              </a:rPr>
              <a:t>Somnolencia</a:t>
            </a:r>
            <a:endParaRPr kumimoji="0" lang="es-ES" sz="14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Arial" pitchFamily="34" charset="0"/>
            </a:endParaRPr>
          </a:p>
        </p:txBody>
      </p:sp>
      <p:sp>
        <p:nvSpPr>
          <p:cNvPr id="26" name="Rectangle 1"/>
          <p:cNvSpPr/>
          <p:nvPr/>
        </p:nvSpPr>
        <p:spPr>
          <a:xfrm>
            <a:off x="2116239" y="2065783"/>
            <a:ext cx="2160161" cy="6295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1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Arial" pitchFamily="34" charset="0"/>
              </a:rPr>
              <a:t>Sedación</a:t>
            </a:r>
            <a:endParaRPr kumimoji="0" lang="es-ES" sz="14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Arial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9239579" y="2125965"/>
            <a:ext cx="1402948" cy="30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 pitchFamily="34" charset="0"/>
              </a:rPr>
              <a:t>Dependencia</a:t>
            </a:r>
            <a:endParaRPr kumimoji="0" lang="en-US" sz="1404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ontserrat"/>
              <a:ea typeface="+mn-ea"/>
              <a:cs typeface="Arial" pitchFamily="34" charset="0"/>
            </a:endParaRPr>
          </a:p>
        </p:txBody>
      </p:sp>
      <p:sp>
        <p:nvSpPr>
          <p:cNvPr id="28" name="Rectangle 2"/>
          <p:cNvSpPr/>
          <p:nvPr/>
        </p:nvSpPr>
        <p:spPr>
          <a:xfrm>
            <a:off x="8654723" y="5028768"/>
            <a:ext cx="2614875" cy="4489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Arial" pitchFamily="34" charset="0"/>
              </a:rPr>
              <a:t>Coma</a:t>
            </a:r>
          </a:p>
        </p:txBody>
      </p:sp>
      <p:sp>
        <p:nvSpPr>
          <p:cNvPr id="29" name="Rectangle 39"/>
          <p:cNvSpPr/>
          <p:nvPr/>
        </p:nvSpPr>
        <p:spPr>
          <a:xfrm>
            <a:off x="8633615" y="5626734"/>
            <a:ext cx="2614875" cy="4270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Arial" pitchFamily="34" charset="0"/>
              </a:rPr>
              <a:t>Muerte</a:t>
            </a:r>
            <a:endParaRPr kumimoji="0" lang="en-US" sz="1404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ontserrat"/>
              <a:ea typeface="+mn-ea"/>
              <a:cs typeface="Arial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948" y="1748071"/>
            <a:ext cx="2628900" cy="173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023" y="4032943"/>
            <a:ext cx="1770401" cy="177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CuadroTexto 10"/>
          <p:cNvSpPr txBox="1"/>
          <p:nvPr/>
        </p:nvSpPr>
        <p:spPr>
          <a:xfrm>
            <a:off x="4433284" y="895214"/>
            <a:ext cx="351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EFECTOS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5185917" y="6185260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¡No son un juego!</a:t>
            </a:r>
          </a:p>
        </p:txBody>
      </p:sp>
    </p:spTree>
    <p:extLst>
      <p:ext uri="{BB962C8B-B14F-4D97-AF65-F5344CB8AC3E}">
        <p14:creationId xmlns:p14="http://schemas.microsoft.com/office/powerpoint/2010/main" val="2731449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650375" y="127633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BENZODIACEPINAS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203756" y="6013234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¡No son un juego!</a:t>
            </a:r>
          </a:p>
        </p:txBody>
      </p:sp>
      <p:sp>
        <p:nvSpPr>
          <p:cNvPr id="13" name="6 Marcador de contenido"/>
          <p:cNvSpPr txBox="1">
            <a:spLocks/>
          </p:cNvSpPr>
          <p:nvPr/>
        </p:nvSpPr>
        <p:spPr>
          <a:xfrm>
            <a:off x="2776906" y="1070228"/>
            <a:ext cx="7225215" cy="2261815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“El que se duerma el último gana” o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“reto del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clonazepam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Consiste en consumir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clonazepam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 y evitar quedarse dormido.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rPr>
              <a:t>“Quien se duerma al último, gana”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699" y="3511913"/>
            <a:ext cx="4145446" cy="232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1546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650375" y="127633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BENZODIACEPINAS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203756" y="6013234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¡No son un juego!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1990724" y="1037902"/>
          <a:ext cx="9696451" cy="497533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077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8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683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Montserrat" panose="00000500000000000000" pitchFamily="2" charset="0"/>
                        </a:rPr>
                        <a:t>Mito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Montserrat" panose="00000500000000000000" pitchFamily="2" charset="0"/>
                        </a:rPr>
                        <a:t>Realidad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4894">
                <a:tc>
                  <a:txBody>
                    <a:bodyPr/>
                    <a:lstStyle/>
                    <a:p>
                      <a:pPr algn="ctr"/>
                      <a:r>
                        <a:rPr lang="es-MX" sz="1800" i="1" dirty="0">
                          <a:latin typeface="Montserrat" panose="00000500000000000000" pitchFamily="2" charset="0"/>
                        </a:rPr>
                        <a:t>Las benzodiacepinas,</a:t>
                      </a:r>
                    </a:p>
                    <a:p>
                      <a:pPr algn="ctr"/>
                      <a:r>
                        <a:rPr lang="es-MX" sz="1800" i="1" dirty="0">
                          <a:latin typeface="Montserrat" panose="00000500000000000000" pitchFamily="2" charset="0"/>
                        </a:rPr>
                        <a:t>como el </a:t>
                      </a:r>
                      <a:r>
                        <a:rPr lang="es-MX" sz="1800" i="1" dirty="0" err="1">
                          <a:latin typeface="Montserrat" panose="00000500000000000000" pitchFamily="2" charset="0"/>
                        </a:rPr>
                        <a:t>clonazepam</a:t>
                      </a:r>
                      <a:r>
                        <a:rPr lang="es-MX" sz="1800" i="1" dirty="0">
                          <a:latin typeface="Montserrat" panose="00000500000000000000" pitchFamily="2" charset="0"/>
                        </a:rPr>
                        <a:t>, se pueden comprar libremente en la</a:t>
                      </a:r>
                    </a:p>
                    <a:p>
                      <a:pPr algn="ctr"/>
                      <a:r>
                        <a:rPr lang="es-MX" sz="1800" i="1" dirty="0">
                          <a:latin typeface="Montserrat" panose="00000500000000000000" pitchFamily="2" charset="0"/>
                        </a:rPr>
                        <a:t>farmacia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2000" b="0" i="0" u="none" strike="noStrike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Su venta es solo bajo prescripción médica, con receta y a mayores de edad, para tratamiento algunas enfermedades mentales. </a:t>
                      </a:r>
                      <a:r>
                        <a:rPr lang="es-MX" sz="2000" b="0" i="1" u="none" strike="noStrike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“Si te la venden, puede estar caduca o adulterada”.</a:t>
                      </a:r>
                      <a:endParaRPr lang="es-MX" sz="2000" i="1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038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800" i="1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Cualquier persona puede tomar benzodiacepinas</a:t>
                      </a:r>
                    </a:p>
                    <a:p>
                      <a:pPr marL="0" algn="ctr" defTabSz="914400" rtl="0" eaLnBrk="1" latinLnBrk="0" hangingPunct="1"/>
                      <a:r>
                        <a:rPr lang="es-MX" sz="1800" i="1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para dormir mejor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MX" sz="2000" b="0" i="0" u="none" strike="noStrike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Pueden emplearse para tratar trastornos del sueño únicamente bajo prescripción y vigilancia médicas )por poco tiempo y en bajas dosis).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1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i="1" kern="1200" dirty="0">
                          <a:latin typeface="Montserrat" panose="00000500000000000000" pitchFamily="2" charset="0"/>
                        </a:rPr>
                        <a:t>Por una vez que se pruebe no pasa nada</a:t>
                      </a:r>
                      <a:endParaRPr lang="es-MX" sz="1800" i="1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MX" sz="2000" i="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Su consumo no supervisado puede generar dependencia y sobredosis.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990724" y="3222356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0301509" y="3222360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990724" y="4844331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301510" y="4822563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0301508" y="5693232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990724" y="5745962"/>
            <a:ext cx="850298" cy="251901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</p:spTree>
    <p:extLst>
      <p:ext uri="{BB962C8B-B14F-4D97-AF65-F5344CB8AC3E}">
        <p14:creationId xmlns:p14="http://schemas.microsoft.com/office/powerpoint/2010/main" val="1854580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710610" y="125442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FENTANILO</a:t>
            </a:r>
          </a:p>
        </p:txBody>
      </p:sp>
      <p:sp>
        <p:nvSpPr>
          <p:cNvPr id="5" name="3 Rectángulo"/>
          <p:cNvSpPr/>
          <p:nvPr/>
        </p:nvSpPr>
        <p:spPr>
          <a:xfrm>
            <a:off x="1710610" y="795296"/>
            <a:ext cx="5258464" cy="1385971"/>
          </a:xfrm>
          <a:prstGeom prst="rect">
            <a:avLst/>
          </a:prstGeom>
          <a:noFill/>
          <a:ln w="571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De uso médico </a:t>
            </a:r>
          </a:p>
          <a:p>
            <a:pPr marL="342900" marR="0" lvl="0" indent="-34290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De uso “ilegal”</a:t>
            </a:r>
          </a:p>
        </p:txBody>
      </p:sp>
      <p:pic>
        <p:nvPicPr>
          <p:cNvPr id="6" name="Picture 7" descr="Oregon: primer estado de EEUU en despenalizar las drogas duras – Telemundo  Area de la Bahía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43" y="5227194"/>
            <a:ext cx="1847252" cy="1272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568">
            <a:off x="9818785" y="1984418"/>
            <a:ext cx="2115753" cy="131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6 Rectángulo"/>
          <p:cNvSpPr/>
          <p:nvPr/>
        </p:nvSpPr>
        <p:spPr>
          <a:xfrm>
            <a:off x="5584273" y="3984360"/>
            <a:ext cx="6418133" cy="1726903"/>
          </a:xfrm>
          <a:prstGeom prst="rect">
            <a:avLst/>
          </a:prstGeom>
          <a:noFill/>
          <a:ln w="571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Nombres comunes: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Apache, China Girl, China White, Dance Fever, Friend, Murder 8, Tango &amp; Cash.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Arial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966280" y="6103822"/>
            <a:ext cx="280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¡A la primera te mata!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b="25347"/>
          <a:stretch/>
        </p:blipFill>
        <p:spPr bwMode="auto">
          <a:xfrm rot="443052">
            <a:off x="1591344" y="3406135"/>
            <a:ext cx="1871574" cy="1498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089" y="357998"/>
            <a:ext cx="1836875" cy="1150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/>
          <p:cNvSpPr txBox="1"/>
          <p:nvPr/>
        </p:nvSpPr>
        <p:spPr>
          <a:xfrm>
            <a:off x="3068998" y="2254669"/>
            <a:ext cx="309244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Se usa, sobre todo, ingerido o inyectado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899" y="184840"/>
            <a:ext cx="2545484" cy="1431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586" y="2030096"/>
            <a:ext cx="2251489" cy="1407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3571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 CuadroTexto"/>
          <p:cNvSpPr txBox="1"/>
          <p:nvPr/>
        </p:nvSpPr>
        <p:spPr>
          <a:xfrm>
            <a:off x="1640545" y="1135252"/>
            <a:ext cx="218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Verdana"/>
              </a:rPr>
              <a:t>Corto plazo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Verdana"/>
            </a:endParaRPr>
          </a:p>
        </p:txBody>
      </p:sp>
      <p:sp>
        <p:nvSpPr>
          <p:cNvPr id="5" name="15 CuadroTexto"/>
          <p:cNvSpPr txBox="1"/>
          <p:nvPr/>
        </p:nvSpPr>
        <p:spPr>
          <a:xfrm>
            <a:off x="9255947" y="1112521"/>
            <a:ext cx="218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Verdana"/>
              </a:rPr>
              <a:t>Largo plazo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Verdana"/>
            </a:endParaRPr>
          </a:p>
        </p:txBody>
      </p:sp>
      <p:grpSp>
        <p:nvGrpSpPr>
          <p:cNvPr id="6" name="16 Grupo"/>
          <p:cNvGrpSpPr/>
          <p:nvPr/>
        </p:nvGrpSpPr>
        <p:grpSpPr>
          <a:xfrm>
            <a:off x="9117242" y="1556290"/>
            <a:ext cx="2525687" cy="3309347"/>
            <a:chOff x="1163649" y="1931156"/>
            <a:chExt cx="2932772" cy="3830641"/>
          </a:xfrm>
        </p:grpSpPr>
        <p:sp>
          <p:nvSpPr>
            <p:cNvPr id="7" name="Rectangle 1"/>
            <p:cNvSpPr/>
            <p:nvPr/>
          </p:nvSpPr>
          <p:spPr>
            <a:xfrm>
              <a:off x="1176625" y="1931156"/>
              <a:ext cx="2919796" cy="8056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Síndrome de abstinencia intenso con perturbaciones físicas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Rectangle 2"/>
            <p:cNvSpPr/>
            <p:nvPr/>
          </p:nvSpPr>
          <p:spPr>
            <a:xfrm>
              <a:off x="1163649" y="4579683"/>
              <a:ext cx="2900877" cy="11821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Problemas en pronunciación, articulación y coherencia al hablar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Rectangle 7"/>
            <p:cNvSpPr/>
            <p:nvPr/>
          </p:nvSpPr>
          <p:spPr>
            <a:xfrm>
              <a:off x="1183847" y="2831862"/>
              <a:ext cx="2912574" cy="1652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Descoordinación de extremidades del cuerpo,</a:t>
              </a:r>
            </a:p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con fallas al caminar o movimiento de un solo lado del cuerpo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0" name="20 Grupo"/>
          <p:cNvGrpSpPr/>
          <p:nvPr/>
        </p:nvGrpSpPr>
        <p:grpSpPr>
          <a:xfrm>
            <a:off x="1570265" y="1649843"/>
            <a:ext cx="2348443" cy="3340957"/>
            <a:chOff x="1169189" y="2371454"/>
            <a:chExt cx="2938927" cy="4036420"/>
          </a:xfrm>
        </p:grpSpPr>
        <p:sp>
          <p:nvSpPr>
            <p:cNvPr id="11" name="Rectangle 1"/>
            <p:cNvSpPr/>
            <p:nvPr/>
          </p:nvSpPr>
          <p:spPr>
            <a:xfrm>
              <a:off x="1176625" y="2371454"/>
              <a:ext cx="2919796" cy="76062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Aletargamiento y</a:t>
              </a:r>
            </a:p>
            <a:p>
              <a:pPr marL="0" marR="0" lvl="1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adormecimiento </a:t>
              </a:r>
            </a:p>
          </p:txBody>
        </p:sp>
        <p:sp>
          <p:nvSpPr>
            <p:cNvPr id="12" name="Rectangle 2"/>
            <p:cNvSpPr/>
            <p:nvPr/>
          </p:nvSpPr>
          <p:spPr>
            <a:xfrm>
              <a:off x="1169189" y="5575822"/>
              <a:ext cx="2900878" cy="83205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Pérdida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 de </a:t>
              </a:r>
              <a:r>
                <a:rPr kumimoji="0" lang="es-MX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interés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 y </a:t>
              </a:r>
              <a:r>
                <a:rPr kumimoji="0" lang="es-MX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aislamiento</a:t>
              </a:r>
            </a:p>
          </p:txBody>
        </p:sp>
        <p:sp>
          <p:nvSpPr>
            <p:cNvPr id="13" name="Rectangle 3"/>
            <p:cNvSpPr/>
            <p:nvPr/>
          </p:nvSpPr>
          <p:spPr>
            <a:xfrm>
              <a:off x="1169189" y="4370431"/>
              <a:ext cx="2908103" cy="48238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Sedación, placer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14" name="Rectangle 4"/>
            <p:cNvSpPr/>
            <p:nvPr/>
          </p:nvSpPr>
          <p:spPr>
            <a:xfrm>
              <a:off x="1200013" y="3229548"/>
              <a:ext cx="2908103" cy="103733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Sensación de sopor, ensoñación,</a:t>
              </a:r>
            </a:p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sueño profundo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Rectangle 39"/>
            <p:cNvSpPr/>
            <p:nvPr/>
          </p:nvSpPr>
          <p:spPr>
            <a:xfrm>
              <a:off x="1182471" y="4956362"/>
              <a:ext cx="2908103" cy="51591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itchFamily="34" charset="0"/>
                </a:rPr>
                <a:t>Pérdida de conciencia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31" y="1320681"/>
            <a:ext cx="4181641" cy="236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39"/>
          <p:cNvSpPr/>
          <p:nvPr/>
        </p:nvSpPr>
        <p:spPr>
          <a:xfrm>
            <a:off x="1562752" y="5050399"/>
            <a:ext cx="2323812" cy="7660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Disminución de funciones básicas hasta llegar a la muerte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ontserrat" pitchFamily="2" charset="0"/>
              <a:ea typeface="+mn-ea"/>
              <a:cs typeface="Arial" pitchFamily="34" charset="0"/>
            </a:endParaRPr>
          </a:p>
        </p:txBody>
      </p:sp>
      <p:sp>
        <p:nvSpPr>
          <p:cNvPr id="18" name="Rectángulo 1"/>
          <p:cNvSpPr/>
          <p:nvPr/>
        </p:nvSpPr>
        <p:spPr>
          <a:xfrm>
            <a:off x="9205090" y="4963722"/>
            <a:ext cx="2390090" cy="10667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itchFamily="34" charset="0"/>
              </a:rPr>
              <a:t>Alteraciones del sueño, pérdida de memoria, apetito y de salud mental</a:t>
            </a:r>
          </a:p>
        </p:txBody>
      </p:sp>
      <p:pic>
        <p:nvPicPr>
          <p:cNvPr id="19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2293">
            <a:off x="5249006" y="4105128"/>
            <a:ext cx="2591902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uadroTexto 10"/>
          <p:cNvSpPr txBox="1"/>
          <p:nvPr/>
        </p:nvSpPr>
        <p:spPr>
          <a:xfrm>
            <a:off x="4624658" y="616492"/>
            <a:ext cx="351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Arial" panose="020B0604020202020204" pitchFamily="34" charset="0"/>
              </a:rPr>
              <a:t>EFECTOS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8435714" y="6273029"/>
            <a:ext cx="280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¡A la primera te mata!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601810" y="76806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FENTANILO</a:t>
            </a:r>
          </a:p>
        </p:txBody>
      </p:sp>
    </p:spTree>
    <p:extLst>
      <p:ext uri="{BB962C8B-B14F-4D97-AF65-F5344CB8AC3E}">
        <p14:creationId xmlns:p14="http://schemas.microsoft.com/office/powerpoint/2010/main" val="1170175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8437484" y="5976696"/>
            <a:ext cx="280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¡A la primera te mata!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1601810" y="161473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FENTANILO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1110343" y="829964"/>
          <a:ext cx="10361990" cy="508533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54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3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Montserrat" panose="00000500000000000000" pitchFamily="2" charset="0"/>
                        </a:rPr>
                        <a:t>Mito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Montserrat" panose="00000500000000000000" pitchFamily="2" charset="0"/>
                        </a:rPr>
                        <a:t>Realidad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8282">
                <a:tc>
                  <a:txBody>
                    <a:bodyPr/>
                    <a:lstStyle/>
                    <a:p>
                      <a:pPr algn="ctr"/>
                      <a:r>
                        <a:rPr lang="es-MX" sz="2000" i="1" dirty="0">
                          <a:latin typeface="Montserrat" panose="00000500000000000000" pitchFamily="2" charset="0"/>
                        </a:rPr>
                        <a:t>No es tan potente como se dice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Al ser sintético, sus propiedades son ajenas al organismo y altamente tóxicas</a:t>
                      </a:r>
                      <a:r>
                        <a:rPr lang="es-MX" sz="2000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.</a:t>
                      </a:r>
                      <a:endParaRPr lang="es-MX" sz="2000" kern="1200" dirty="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097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000" i="1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En dosis controladas es estimulante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Aun en dosis bajas, puede reducir la respiración, causar paro respiratorio, pérdida de conciencia y muerte súbita.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000" i="1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Por una vez que se pruebe no pasa nada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Sus efectos son 50 veces más potentes que los de la heroína. Aun en dosis bajas, reduce la capacidad respiratoria y puede provocar</a:t>
                      </a:r>
                      <a:r>
                        <a:rPr lang="es-MX" sz="2000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 muerte repentina o por sobredosis.</a:t>
                      </a: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Si se fuma o inyecta, sus efectos son inmediatos, aunque desaparecen en poco tiempo. Por ello, es fácil repetir el consumo, lo que lleva a dependencia; </a:t>
                      </a:r>
                      <a:r>
                        <a:rPr lang="es-MX" sz="2000" i="1" kern="1200" dirty="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“engancha desde la primera vez”.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1110343" y="1872532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0086668" y="5597585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110343" y="3046067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10343" y="5610498"/>
            <a:ext cx="850298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FALSO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086668" y="3056953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0086667" y="1818004"/>
            <a:ext cx="1385665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VERDADERO</a:t>
            </a:r>
          </a:p>
        </p:txBody>
      </p:sp>
    </p:spTree>
    <p:extLst>
      <p:ext uri="{BB962C8B-B14F-4D97-AF65-F5344CB8AC3E}">
        <p14:creationId xmlns:p14="http://schemas.microsoft.com/office/powerpoint/2010/main" val="1454045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:a16="http://schemas.microsoft.com/office/drawing/2014/main" id="{0F5A2293-A4B4-D6AF-1388-09965E7B8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12" y="75902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s-ES" altLang="es-MX" sz="3600" b="1" dirty="0">
                <a:latin typeface="Times New Roman" panose="02020603050405020304" pitchFamily="18" charset="0"/>
              </a:rPr>
            </a:br>
            <a:br>
              <a:rPr lang="es-ES" altLang="es-MX" sz="3600" b="1" dirty="0">
                <a:latin typeface="Times New Roman" panose="02020603050405020304" pitchFamily="18" charset="0"/>
              </a:rPr>
            </a:br>
            <a:br>
              <a:rPr lang="es-ES" altLang="es-MX" sz="3600" b="1" dirty="0">
                <a:latin typeface="Times New Roman" panose="02020603050405020304" pitchFamily="18" charset="0"/>
              </a:rPr>
            </a:br>
            <a:br>
              <a:rPr lang="es-ES" altLang="es-MX" sz="3600" b="1" dirty="0">
                <a:latin typeface="Times New Roman" panose="02020603050405020304" pitchFamily="18" charset="0"/>
              </a:rPr>
            </a:br>
            <a:r>
              <a:rPr lang="es-ES" altLang="es-MX" sz="4000" b="1" dirty="0">
                <a:latin typeface="Times New Roman" panose="02020603050405020304" pitchFamily="18" charset="0"/>
              </a:rPr>
              <a:t>Factores de riesgo ante el consumo de drogas</a:t>
            </a:r>
            <a:br>
              <a:rPr lang="es-ES" altLang="es-MX" sz="4000" b="1" dirty="0">
                <a:latin typeface="Times New Roman" panose="02020603050405020304" pitchFamily="18" charset="0"/>
              </a:rPr>
            </a:br>
            <a:br>
              <a:rPr lang="es-ES" altLang="es-MX" sz="3600" b="1" dirty="0">
                <a:latin typeface="Times New Roman" panose="02020603050405020304" pitchFamily="18" charset="0"/>
              </a:rPr>
            </a:br>
            <a:endParaRPr lang="es-MX" altLang="es-MX" sz="3600" dirty="0"/>
          </a:p>
        </p:txBody>
      </p:sp>
      <p:sp>
        <p:nvSpPr>
          <p:cNvPr id="9219" name="Marcador de contenido 2">
            <a:extLst>
              <a:ext uri="{FF2B5EF4-FFF2-40B4-BE49-F238E27FC236}">
                <a16:creationId xmlns:a16="http://schemas.microsoft.com/office/drawing/2014/main" id="{4DEA6ABF-4268-1971-6F24-202F41D9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604" y="2307102"/>
            <a:ext cx="10312791" cy="4305960"/>
          </a:xfrm>
        </p:spPr>
        <p:txBody>
          <a:bodyPr/>
          <a:lstStyle/>
          <a:p>
            <a:pPr marL="0" indent="0">
              <a:buNone/>
            </a:pPr>
            <a:endParaRPr lang="es-ES" altLang="es-MX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s-ES" altLang="es-MX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S" altLang="es-MX" dirty="0">
                <a:latin typeface="Times New Roman" panose="02020603050405020304" pitchFamily="18" charset="0"/>
              </a:rPr>
              <a:t>Son aquellos atributos o características individuales, situacionales y ambientales que aumentan la probabilidad del inicio o mantenimiento del consumo de alcohol, tabaco u otras drogas (Clayton, 1992).</a:t>
            </a:r>
            <a:endParaRPr lang="es-MX" alt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F9F9DC-98DC-6082-8891-3BDA43E0F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859" y="759020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69C91CC-3854-568F-764D-1B8391729482}"/>
              </a:ext>
            </a:extLst>
          </p:cNvPr>
          <p:cNvGraphicFramePr/>
          <p:nvPr/>
        </p:nvGraphicFramePr>
        <p:xfrm>
          <a:off x="1237788" y="800893"/>
          <a:ext cx="8713787" cy="525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482DF81-23E5-45ED-8A58-A8BE2E490051}"/>
              </a:ext>
            </a:extLst>
          </p:cNvPr>
          <p:cNvSpPr txBox="1">
            <a:spLocks/>
          </p:cNvSpPr>
          <p:nvPr/>
        </p:nvSpPr>
        <p:spPr>
          <a:xfrm>
            <a:off x="480970" y="1047486"/>
            <a:ext cx="3445078" cy="456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MX" sz="2000" dirty="0">
                <a:solidFill>
                  <a:srgbClr val="000000"/>
                </a:solidFill>
                <a:latin typeface="Montserrat" pitchFamily="2" charset="0"/>
                <a:cs typeface="Arial" pitchFamily="34" charset="0"/>
              </a:rPr>
              <a:t>Los factores de riesgo aumentan la probabilidad de consumo u otros trastornos, aunque su presencia </a:t>
            </a:r>
            <a:r>
              <a:rPr lang="es-MX" sz="2000" b="1" dirty="0">
                <a:solidFill>
                  <a:srgbClr val="000000"/>
                </a:solidFill>
                <a:latin typeface="Montserrat" pitchFamily="2" charset="0"/>
                <a:cs typeface="Arial" pitchFamily="34" charset="0"/>
              </a:rPr>
              <a:t>no es indicador suficiente para predecirlo</a:t>
            </a:r>
            <a:r>
              <a:rPr lang="es-MX" sz="2000" dirty="0">
                <a:solidFill>
                  <a:srgbClr val="000000"/>
                </a:solidFill>
                <a:latin typeface="Montserrat" pitchFamily="2" charset="0"/>
                <a:cs typeface="Arial" pitchFamily="34" charset="0"/>
              </a:rPr>
              <a:t>, así como su ausencia no garantiza que no se va a presenten.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s-MX" sz="2000" dirty="0">
              <a:solidFill>
                <a:srgbClr val="000000"/>
              </a:solidFill>
              <a:latin typeface="Montserrat" pitchFamily="2" charset="0"/>
              <a:cs typeface="Arial" pitchFamily="34" charset="0"/>
            </a:endParaRPr>
          </a:p>
        </p:txBody>
      </p:sp>
      <p:pic>
        <p:nvPicPr>
          <p:cNvPr id="2050" name="0 Imagen">
            <a:extLst>
              <a:ext uri="{FF2B5EF4-FFF2-40B4-BE49-F238E27FC236}">
                <a16:creationId xmlns:a16="http://schemas.microsoft.com/office/drawing/2014/main" id="{3AD81DF5-5AC9-E134-1170-1E8CE8EEB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" b="8124"/>
          <a:stretch/>
        </p:blipFill>
        <p:spPr bwMode="auto">
          <a:xfrm>
            <a:off x="4486713" y="86942"/>
            <a:ext cx="7558482" cy="653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790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8AEB6AAD-6504-2C0D-9366-A704805A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000" y="1028700"/>
            <a:ext cx="10106018" cy="1143000"/>
          </a:xfrm>
        </p:spPr>
        <p:txBody>
          <a:bodyPr/>
          <a:lstStyle/>
          <a:p>
            <a:r>
              <a:rPr lang="es-ES" altLang="es-MX" sz="3600" b="1" dirty="0">
                <a:latin typeface="Times New Roman" panose="02020603050405020304" pitchFamily="18" charset="0"/>
              </a:rPr>
              <a:t>Factores de Protección ante el consumo de drogas</a:t>
            </a:r>
            <a:endParaRPr lang="es-MX" altLang="es-MX" sz="3600" dirty="0"/>
          </a:p>
        </p:txBody>
      </p:sp>
      <p:sp>
        <p:nvSpPr>
          <p:cNvPr id="10243" name="Marcador de contenido 2">
            <a:extLst>
              <a:ext uri="{FF2B5EF4-FFF2-40B4-BE49-F238E27FC236}">
                <a16:creationId xmlns:a16="http://schemas.microsoft.com/office/drawing/2014/main" id="{9C05B082-DE09-978C-2D64-1CC03AB89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es-MX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s-ES" altLang="es-MX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S" altLang="es-MX">
                <a:latin typeface="Times New Roman" panose="02020603050405020304" pitchFamily="18" charset="0"/>
              </a:rPr>
              <a:t>Son aquellos atributos o características individuales, situacionales y ambientales que inhiben, reducen o atenúan el impacto de los factores de riesgo, disminuyendo la probabilidad de iniciar el uso de drogas o transitar en el nivel de implicación con las mismas (Clayton, 1992).</a:t>
            </a:r>
            <a:endParaRPr lang="es-MX" altLang="es-MX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1">
            <a:extLst>
              <a:ext uri="{FF2B5EF4-FFF2-40B4-BE49-F238E27FC236}">
                <a16:creationId xmlns:a16="http://schemas.microsoft.com/office/drawing/2014/main" id="{55BF1143-23F8-49CB-96B0-7222A037C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4" y="-126609"/>
            <a:ext cx="9632951" cy="745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EF49102-2B58-5D60-E5E7-B9D6EAF71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6203" y="772770"/>
            <a:ext cx="8229600" cy="495886"/>
          </a:xfrm>
        </p:spPr>
        <p:txBody>
          <a:bodyPr>
            <a:noAutofit/>
          </a:bodyPr>
          <a:lstStyle/>
          <a:p>
            <a:r>
              <a:rPr lang="es-ES" altLang="es-MX" sz="3600" b="1" dirty="0">
                <a:latin typeface="Times New Roman" panose="02020603050405020304" pitchFamily="18" charset="0"/>
              </a:rPr>
              <a:t>Factores de proteccion</a:t>
            </a:r>
            <a:br>
              <a:rPr lang="es-ES" altLang="es-MX" sz="3600" b="1" dirty="0">
                <a:latin typeface="Times New Roman" panose="02020603050405020304" pitchFamily="18" charset="0"/>
              </a:rPr>
            </a:br>
            <a:br>
              <a:rPr lang="es-ES" altLang="es-MX" sz="3600" b="1" dirty="0">
                <a:latin typeface="Times New Roman" panose="02020603050405020304" pitchFamily="18" charset="0"/>
              </a:rPr>
            </a:br>
            <a:r>
              <a:rPr lang="es-ES" altLang="es-MX" sz="2800" b="1" dirty="0">
                <a:latin typeface="Times New Roman" panose="02020603050405020304" pitchFamily="18" charset="0"/>
              </a:rPr>
              <a:t>Individuales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23BA8FA-5E74-0D88-87A5-EA601DF42B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8640" y="1920240"/>
            <a:ext cx="11282289" cy="46482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Valores firmes y positivos hacia la salud y el autocuidado</a:t>
            </a:r>
          </a:p>
          <a:p>
            <a:pPr algn="just">
              <a:lnSpc>
                <a:spcPct val="9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Actitud de rechazo al uso de drogas</a:t>
            </a:r>
          </a:p>
          <a:p>
            <a:pPr algn="just">
              <a:lnSpc>
                <a:spcPct val="9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Conductas y competencias prosociales </a:t>
            </a:r>
          </a:p>
          <a:p>
            <a:pPr algn="just">
              <a:lnSpc>
                <a:spcPct val="9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Capacidad para rechazar el ofrecimiento de drogas</a:t>
            </a:r>
          </a:p>
          <a:p>
            <a:pPr algn="just">
              <a:lnSpc>
                <a:spcPct val="9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Aptitudes para la expresión de afectos, toma de decisiones y resistencia a la presión de grupo</a:t>
            </a:r>
          </a:p>
          <a:p>
            <a:pPr algn="just">
              <a:lnSpc>
                <a:spcPct val="9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Alta autoestima y autoconfianza</a:t>
            </a:r>
          </a:p>
          <a:p>
            <a:pPr algn="just">
              <a:lnSpc>
                <a:spcPct val="9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Adecuada relación con padres, familiares, maestros y amigos</a:t>
            </a:r>
          </a:p>
          <a:p>
            <a:pPr algn="just">
              <a:lnSpc>
                <a:spcPct val="9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Información adecuada en torno a las drogas</a:t>
            </a:r>
          </a:p>
          <a:p>
            <a:pPr algn="just">
              <a:lnSpc>
                <a:spcPct val="9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Expectativas positivas sobre el futuro y proyectos de vida definidos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187DD030-BD53-148A-38D3-D612C1B4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06057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_tradnl" altLang="es-MX"/>
          </a:p>
        </p:txBody>
      </p:sp>
    </p:spTree>
  </p:cSld>
  <p:clrMapOvr>
    <a:masterClrMapping/>
  </p:clrMapOvr>
  <p:transition>
    <p:pull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1838403-8301-F2AC-912E-81BB91F71A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2197" y="378214"/>
            <a:ext cx="8229600" cy="509588"/>
          </a:xfrm>
        </p:spPr>
        <p:txBody>
          <a:bodyPr>
            <a:normAutofit fontScale="90000"/>
          </a:bodyPr>
          <a:lstStyle/>
          <a:p>
            <a:r>
              <a:rPr kumimoji="0" lang="es-ES" altLang="es-MX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Factores de proteccion </a:t>
            </a:r>
            <a:br>
              <a:rPr kumimoji="0" lang="es-ES" altLang="es-MX" sz="3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endParaRPr lang="es-ES" altLang="es-MX" sz="2400" b="1" dirty="0">
              <a:latin typeface="Times New Roman" panose="02020603050405020304" pitchFamily="18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739BA18-61E5-769D-F8C9-FB8AE402B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2197" y="1524000"/>
            <a:ext cx="9322729" cy="4319588"/>
          </a:xfrm>
        </p:spPr>
        <p:txBody>
          <a:bodyPr/>
          <a:lstStyle/>
          <a:p>
            <a:pPr>
              <a:lnSpc>
                <a:spcPct val="110000"/>
              </a:lnSpc>
              <a:buFontTx/>
              <a:buNone/>
            </a:pPr>
            <a:r>
              <a:rPr lang="es-ES" altLang="es-MX" sz="2400" b="1" dirty="0">
                <a:latin typeface="Times New Roman" panose="02020603050405020304" pitchFamily="18" charset="0"/>
              </a:rPr>
              <a:t>Familiares</a:t>
            </a:r>
          </a:p>
          <a:p>
            <a:pPr algn="just"/>
            <a:r>
              <a:rPr lang="es-ES" altLang="es-MX" sz="2400" dirty="0">
                <a:latin typeface="Times New Roman" panose="02020603050405020304" pitchFamily="18" charset="0"/>
              </a:rPr>
              <a:t>Apego y clima familiar positivo</a:t>
            </a:r>
          </a:p>
          <a:p>
            <a:pPr algn="just"/>
            <a:r>
              <a:rPr lang="es-ES" altLang="es-MX" sz="2400" dirty="0">
                <a:latin typeface="Times New Roman" panose="02020603050405020304" pitchFamily="18" charset="0"/>
              </a:rPr>
              <a:t>Adecuada comunicación entre padres, hijos y otros familiares</a:t>
            </a:r>
          </a:p>
          <a:p>
            <a:pPr algn="just"/>
            <a:r>
              <a:rPr lang="es-ES" altLang="es-MX" sz="2400" dirty="0">
                <a:latin typeface="Times New Roman" panose="02020603050405020304" pitchFamily="18" charset="0"/>
              </a:rPr>
              <a:t>Fluida expresión de emociones y afectos</a:t>
            </a:r>
          </a:p>
          <a:p>
            <a:pPr algn="just"/>
            <a:r>
              <a:rPr lang="es-ES" altLang="es-MX" sz="2400" dirty="0">
                <a:latin typeface="Times New Roman" panose="02020603050405020304" pitchFamily="18" charset="0"/>
              </a:rPr>
              <a:t>Límites, normas y reglas claras en la familia</a:t>
            </a:r>
          </a:p>
          <a:p>
            <a:pPr algn="just"/>
            <a:r>
              <a:rPr lang="es-ES" altLang="es-MX" sz="2400" dirty="0">
                <a:latin typeface="Times New Roman" panose="02020603050405020304" pitchFamily="18" charset="0"/>
              </a:rPr>
              <a:t>Roles definidos para los integrantes de la familia</a:t>
            </a:r>
          </a:p>
          <a:p>
            <a:pPr algn="just"/>
            <a:r>
              <a:rPr lang="es-ES" altLang="es-MX" sz="2400" dirty="0">
                <a:latin typeface="Times New Roman" panose="02020603050405020304" pitchFamily="18" charset="0"/>
              </a:rPr>
              <a:t>Modelos positivos de conducta</a:t>
            </a:r>
          </a:p>
          <a:p>
            <a:pPr algn="just"/>
            <a:r>
              <a:rPr lang="es-ES" altLang="es-MX" sz="2400" dirty="0">
                <a:latin typeface="Times New Roman" panose="02020603050405020304" pitchFamily="18" charset="0"/>
              </a:rPr>
              <a:t>Búsqueda de espacios y tiempos para la convivencia familiar</a:t>
            </a:r>
          </a:p>
          <a:p>
            <a:pPr algn="just"/>
            <a:endParaRPr lang="es-ES" altLang="es-MX" sz="2400" dirty="0">
              <a:latin typeface="Times New Roman" panose="02020603050405020304" pitchFamily="18" charset="0"/>
            </a:endParaRP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6FDB4BE8-ADDF-2B86-1936-0D929053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06057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_tradnl" altLang="es-MX"/>
          </a:p>
        </p:txBody>
      </p:sp>
    </p:spTree>
  </p:cSld>
  <p:clrMapOvr>
    <a:masterClrMapping/>
  </p:clrMapOvr>
  <p:transition>
    <p:pull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B0D3AB3-6E85-0F41-4B5A-CCDD1018F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274685"/>
            <a:ext cx="8229600" cy="509588"/>
          </a:xfrm>
        </p:spPr>
        <p:txBody>
          <a:bodyPr>
            <a:normAutofit fontScale="90000"/>
          </a:bodyPr>
          <a:lstStyle/>
          <a:p>
            <a:r>
              <a:rPr kumimoji="0" lang="es-ES" altLang="es-MX" sz="3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Factores de proteccion</a:t>
            </a:r>
            <a:endParaRPr lang="es-ES" altLang="es-MX" sz="2400" b="1" dirty="0">
              <a:latin typeface="Times New Roman" panose="02020603050405020304" pitchFamily="18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63D7753-E7EA-9B4F-7B75-C6C73CDD8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1" y="1425527"/>
            <a:ext cx="10677377" cy="4648200"/>
          </a:xfrm>
        </p:spPr>
        <p:txBody>
          <a:bodyPr/>
          <a:lstStyle/>
          <a:p>
            <a:pPr>
              <a:lnSpc>
                <a:spcPct val="110000"/>
              </a:lnSpc>
              <a:buFontTx/>
              <a:buNone/>
            </a:pPr>
            <a:r>
              <a:rPr lang="es-ES" altLang="es-MX" sz="2400" b="1" dirty="0">
                <a:latin typeface="Times New Roman" panose="02020603050405020304" pitchFamily="18" charset="0"/>
              </a:rPr>
              <a:t>Escolares</a:t>
            </a:r>
          </a:p>
          <a:p>
            <a:pPr>
              <a:lnSpc>
                <a:spcPct val="12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Buena relación entre alumnos y profesores</a:t>
            </a:r>
          </a:p>
          <a:p>
            <a:pPr>
              <a:lnSpc>
                <a:spcPct val="12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Identificación con compañeros de escuela</a:t>
            </a:r>
          </a:p>
          <a:p>
            <a:pPr>
              <a:lnSpc>
                <a:spcPct val="12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Interés por las actividades escolares</a:t>
            </a:r>
          </a:p>
          <a:p>
            <a:pPr>
              <a:lnSpc>
                <a:spcPct val="12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Participación en actividades extracurriculares</a:t>
            </a:r>
          </a:p>
          <a:p>
            <a:pPr>
              <a:lnSpc>
                <a:spcPct val="12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Práctica de hábitos de estudio </a:t>
            </a:r>
          </a:p>
          <a:p>
            <a:pPr algn="just">
              <a:lnSpc>
                <a:spcPct val="12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Adecuado aprovechamiento académico</a:t>
            </a:r>
          </a:p>
          <a:p>
            <a:pPr algn="just">
              <a:lnSpc>
                <a:spcPct val="120000"/>
              </a:lnSpc>
            </a:pPr>
            <a:r>
              <a:rPr lang="es-ES" altLang="es-MX" sz="2400" dirty="0">
                <a:latin typeface="Times New Roman" panose="02020603050405020304" pitchFamily="18" charset="0"/>
              </a:rPr>
              <a:t>Promoción de espacios libres de drogas en la escuela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DC8CF859-944B-13BC-30F4-47A6FB9CB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06057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_tradnl" altLang="es-MX"/>
          </a:p>
        </p:txBody>
      </p:sp>
    </p:spTree>
  </p:cSld>
  <p:clrMapOvr>
    <a:masterClrMapping/>
  </p:clrMapOvr>
  <p:transition>
    <p:pull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2886974" y="126716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Ante cualquier señal de consumo…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98" y="3429001"/>
            <a:ext cx="2994439" cy="2994439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1676402" y="887939"/>
            <a:ext cx="7589607" cy="3412218"/>
            <a:chOff x="0" y="964142"/>
            <a:chExt cx="7589607" cy="3206436"/>
          </a:xfrm>
        </p:grpSpPr>
        <p:grpSp>
          <p:nvGrpSpPr>
            <p:cNvPr id="13" name="Grupo 12"/>
            <p:cNvGrpSpPr/>
            <p:nvPr/>
          </p:nvGrpSpPr>
          <p:grpSpPr>
            <a:xfrm>
              <a:off x="0" y="964142"/>
              <a:ext cx="6764868" cy="3206436"/>
              <a:chOff x="480518" y="964143"/>
              <a:chExt cx="5135767" cy="2350016"/>
            </a:xfrm>
          </p:grpSpPr>
          <p:grpSp>
            <p:nvGrpSpPr>
              <p:cNvPr id="11" name="Grupo 10"/>
              <p:cNvGrpSpPr/>
              <p:nvPr/>
            </p:nvGrpSpPr>
            <p:grpSpPr>
              <a:xfrm>
                <a:off x="1436445" y="964143"/>
                <a:ext cx="3093219" cy="1949049"/>
                <a:chOff x="1521114" y="1182058"/>
                <a:chExt cx="4258002" cy="2665599"/>
              </a:xfrm>
            </p:grpSpPr>
            <p:pic>
              <p:nvPicPr>
                <p:cNvPr id="4" name="Imagen 6" descr="Recorte de pantalla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24814" y="1182058"/>
                  <a:ext cx="1242815" cy="123541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5" name="Imagen 7" descr="Recorte de pantalla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07496" y="1200551"/>
                  <a:ext cx="1257611" cy="119842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6" name="Imagen 8" descr="Recorte de pantalla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36301" y="1182058"/>
                  <a:ext cx="1242815" cy="1220623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7" name="Imagen 9" descr="Recorte de pantalla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21114" y="2678818"/>
                  <a:ext cx="1250214" cy="116883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8" name="Imagen 10" descr="Recorte de pantalla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07496" y="2624820"/>
                  <a:ext cx="1242815" cy="119103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9" name="Imagen 12" descr="Recorte de pantalla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21505" y="2636796"/>
                  <a:ext cx="1257611" cy="118363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10" name="CuadroTexto 13"/>
              <p:cNvSpPr txBox="1"/>
              <p:nvPr/>
            </p:nvSpPr>
            <p:spPr>
              <a:xfrm>
                <a:off x="480518" y="2985609"/>
                <a:ext cx="5135767" cy="328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Arial" panose="020B0604020202020204" pitchFamily="34" charset="0"/>
                    <a:hlinkClick r:id="rId10"/>
                  </a:rPr>
                  <a:t>www.cij.gob.mx/Autodiagnostico</a:t>
                </a:r>
                <a:endPara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7132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Calibri Light" panose="020F0302020204030204" pitchFamily="34" charset="0"/>
                </a:endParaRPr>
              </a:p>
            </p:txBody>
          </p:sp>
        </p:grp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29" y="1297532"/>
              <a:ext cx="1649478" cy="1649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272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2268987" y="139935"/>
            <a:ext cx="7654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Red de atención CIJ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2777066" y="889000"/>
            <a:ext cx="7890934" cy="5384800"/>
            <a:chOff x="1608666" y="3552723"/>
            <a:chExt cx="5850468" cy="3093610"/>
          </a:xfrm>
        </p:grpSpPr>
        <p:grpSp>
          <p:nvGrpSpPr>
            <p:cNvPr id="15" name="16 Grupo"/>
            <p:cNvGrpSpPr/>
            <p:nvPr/>
          </p:nvGrpSpPr>
          <p:grpSpPr>
            <a:xfrm>
              <a:off x="1608666" y="3552723"/>
              <a:ext cx="5850468" cy="3093610"/>
              <a:chOff x="424094" y="1052702"/>
              <a:chExt cx="7885697" cy="5506509"/>
            </a:xfrm>
          </p:grpSpPr>
          <p:pic>
            <p:nvPicPr>
              <p:cNvPr id="18" name="11 Imagen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7"/>
              <a:stretch/>
            </p:blipFill>
            <p:spPr>
              <a:xfrm>
                <a:off x="424094" y="1052702"/>
                <a:ext cx="7885697" cy="5506509"/>
              </a:xfrm>
              <a:prstGeom prst="rect">
                <a:avLst/>
              </a:prstGeom>
            </p:spPr>
          </p:pic>
          <p:pic>
            <p:nvPicPr>
              <p:cNvPr id="19" name="12 Imagen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195" y="5244856"/>
                <a:ext cx="3079105" cy="777712"/>
              </a:xfrm>
              <a:prstGeom prst="rect">
                <a:avLst/>
              </a:prstGeom>
            </p:spPr>
          </p:pic>
        </p:grpSp>
        <p:pic>
          <p:nvPicPr>
            <p:cNvPr id="20" name="Imagen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9440" y="3614938"/>
              <a:ext cx="1694581" cy="1199107"/>
            </a:xfrm>
            <a:prstGeom prst="rect">
              <a:avLst/>
            </a:prstGeom>
          </p:spPr>
        </p:pic>
      </p:grpSp>
      <p:sp>
        <p:nvSpPr>
          <p:cNvPr id="3" name="CuadroTexto 2"/>
          <p:cNvSpPr txBox="1"/>
          <p:nvPr/>
        </p:nvSpPr>
        <p:spPr>
          <a:xfrm>
            <a:off x="1752598" y="3438177"/>
            <a:ext cx="2074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Se atienden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1,100 municipios</a:t>
            </a:r>
          </a:p>
        </p:txBody>
      </p:sp>
    </p:spTree>
    <p:extLst>
      <p:ext uri="{BB962C8B-B14F-4D97-AF65-F5344CB8AC3E}">
        <p14:creationId xmlns:p14="http://schemas.microsoft.com/office/powerpoint/2010/main" val="30258748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C3CFDF-CB9C-5DFC-41CA-3ED4040CE2EB}"/>
              </a:ext>
            </a:extLst>
          </p:cNvPr>
          <p:cNvSpPr txBox="1"/>
          <p:nvPr/>
        </p:nvSpPr>
        <p:spPr>
          <a:xfrm>
            <a:off x="2251974" y="224767"/>
            <a:ext cx="77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62103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MATERIALES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89" y="1493240"/>
            <a:ext cx="3335200" cy="491826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204322" y="756453"/>
            <a:ext cx="5783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Bold"/>
                <a:ea typeface="+mn-ea"/>
                <a:cs typeface="+mn-cs"/>
                <a:hlinkClick r:id="rId4"/>
              </a:rPr>
              <a:t>https://estrategiaenelaula.sep.gob.mx/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Recorte de pantalla">
            <a:extLst>
              <a:ext uri="{FF2B5EF4-FFF2-40B4-BE49-F238E27FC236}">
                <a16:creationId xmlns:a16="http://schemas.microsoft.com/office/drawing/2014/main" id="{A3D115F8-F940-782B-5D4D-18ED772B2C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15" r="1828"/>
          <a:stretch/>
        </p:blipFill>
        <p:spPr>
          <a:xfrm>
            <a:off x="6381225" y="1864209"/>
            <a:ext cx="2759147" cy="35688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F202497-A5D9-0D93-1492-099BB690CE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201" y="2815527"/>
            <a:ext cx="1903144" cy="190314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7D73983-FECE-1B9A-509B-4436AE9AD403}"/>
              </a:ext>
            </a:extLst>
          </p:cNvPr>
          <p:cNvSpPr/>
          <p:nvPr/>
        </p:nvSpPr>
        <p:spPr>
          <a:xfrm>
            <a:off x="6381225" y="5757360"/>
            <a:ext cx="27799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  <a:ea typeface="+mn-ea"/>
                <a:cs typeface="+mn-cs"/>
                <a:hlinkClick r:id="rId7"/>
              </a:rPr>
              <a:t>https://bit.ly/3GM5Y2C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5088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A23B1707-A91B-4F22-D1CF-9DC9862B1740}"/>
              </a:ext>
            </a:extLst>
          </p:cNvPr>
          <p:cNvSpPr txBox="1">
            <a:spLocks/>
          </p:cNvSpPr>
          <p:nvPr/>
        </p:nvSpPr>
        <p:spPr>
          <a:xfrm>
            <a:off x="1631950" y="620713"/>
            <a:ext cx="9036050" cy="5111750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s-MX" sz="3800" b="1" dirty="0">
                <a:solidFill>
                  <a:srgbClr val="000000"/>
                </a:solidFill>
                <a:latin typeface="Calibri"/>
              </a:rPr>
              <a:t>Centros de Integración Juvenil, A. C. </a:t>
            </a:r>
          </a:p>
          <a:p>
            <a:pPr fontAlgn="base">
              <a:spcAft>
                <a:spcPct val="0"/>
              </a:spcAft>
              <a:defRPr/>
            </a:pPr>
            <a:r>
              <a:rPr lang="es-MX" sz="3800" b="1" dirty="0">
                <a:solidFill>
                  <a:srgbClr val="000000"/>
                </a:solidFill>
                <a:latin typeface="Calibri"/>
              </a:rPr>
              <a:t> Saltillo</a:t>
            </a:r>
          </a:p>
          <a:p>
            <a:pPr fontAlgn="base">
              <a:spcAft>
                <a:spcPct val="0"/>
              </a:spcAft>
              <a:defRPr/>
            </a:pPr>
            <a:endParaRPr lang="es-MX" sz="2400" b="1" dirty="0">
              <a:solidFill>
                <a:srgbClr val="FF0000"/>
              </a:solidFill>
              <a:latin typeface="Calibri"/>
            </a:endParaRPr>
          </a:p>
          <a:p>
            <a:pPr fontAlgn="base">
              <a:spcAft>
                <a:spcPct val="0"/>
              </a:spcAft>
              <a:defRPr/>
            </a:pPr>
            <a:endParaRPr lang="es-MX" sz="2400" b="1" dirty="0">
              <a:solidFill>
                <a:srgbClr val="FF0000"/>
              </a:solidFill>
              <a:latin typeface="Calibri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s-MX" sz="3300" b="1" dirty="0">
                <a:solidFill>
                  <a:srgbClr val="002060"/>
                </a:solidFill>
                <a:latin typeface="Calibri"/>
              </a:rPr>
              <a:t>Purcell esq. Muzquiz 609 , centro </a:t>
            </a:r>
          </a:p>
          <a:p>
            <a:pPr fontAlgn="base">
              <a:spcAft>
                <a:spcPct val="0"/>
              </a:spcAft>
              <a:defRPr/>
            </a:pPr>
            <a:endParaRPr lang="es-MX" sz="2400" b="1" dirty="0">
              <a:solidFill>
                <a:srgbClr val="FF0000"/>
              </a:solidFill>
              <a:latin typeface="Calibri"/>
            </a:endParaRPr>
          </a:p>
          <a:p>
            <a:pPr fontAlgn="base">
              <a:spcAft>
                <a:spcPct val="0"/>
              </a:spcAft>
              <a:defRPr/>
            </a:pPr>
            <a:endParaRPr lang="es-MX" sz="3000" b="1" dirty="0">
              <a:solidFill>
                <a:srgbClr val="FF0000"/>
              </a:solidFill>
              <a:latin typeface="Calibri"/>
            </a:endParaRPr>
          </a:p>
          <a:p>
            <a:pPr fontAlgn="base">
              <a:spcAft>
                <a:spcPct val="0"/>
              </a:spcAft>
              <a:defRPr/>
            </a:pPr>
            <a:endParaRPr lang="es-MX" sz="3000" b="1" dirty="0">
              <a:solidFill>
                <a:srgbClr val="000000"/>
              </a:solidFill>
              <a:latin typeface="Calibri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s-MX" sz="2700" b="1" dirty="0">
                <a:solidFill>
                  <a:srgbClr val="000000"/>
                </a:solidFill>
                <a:latin typeface="Calibri"/>
                <a:hlinkClick r:id="rId2"/>
              </a:rPr>
              <a:t>www.gob.mx/salud/cij</a:t>
            </a:r>
            <a:endParaRPr lang="es-MX" sz="2700" b="1" dirty="0">
              <a:solidFill>
                <a:srgbClr val="000000"/>
              </a:solidFill>
              <a:latin typeface="Calibri"/>
            </a:endParaRPr>
          </a:p>
          <a:p>
            <a:pPr fontAlgn="base">
              <a:spcAft>
                <a:spcPct val="0"/>
              </a:spcAft>
              <a:defRPr/>
            </a:pPr>
            <a:endParaRPr lang="es-MX" sz="2100" dirty="0">
              <a:solidFill>
                <a:srgbClr val="000000"/>
              </a:solidFill>
              <a:latin typeface="Calibri"/>
            </a:endParaRPr>
          </a:p>
          <a:p>
            <a:pPr fontAlgn="base">
              <a:spcAft>
                <a:spcPct val="0"/>
              </a:spcAft>
              <a:defRPr/>
            </a:pPr>
            <a:endParaRPr lang="es-MX" sz="2100" dirty="0">
              <a:solidFill>
                <a:srgbClr val="000000"/>
              </a:solidFill>
              <a:latin typeface="Calibri"/>
            </a:endParaRPr>
          </a:p>
          <a:p>
            <a:pPr fontAlgn="base">
              <a:spcAft>
                <a:spcPct val="0"/>
              </a:spcAft>
              <a:defRPr/>
            </a:pPr>
            <a:endParaRPr lang="es-MX" sz="2100" dirty="0">
              <a:solidFill>
                <a:srgbClr val="000000"/>
              </a:solidFill>
              <a:latin typeface="Calibri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s-MX" sz="3000" b="1" dirty="0">
                <a:solidFill>
                  <a:srgbClr val="000000"/>
                </a:solidFill>
                <a:latin typeface="Calibri"/>
              </a:rPr>
              <a:t>844 4128070</a:t>
            </a:r>
            <a:endParaRPr lang="es-MX" sz="30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443" name="Picture 2">
            <a:extLst>
              <a:ext uri="{FF2B5EF4-FFF2-40B4-BE49-F238E27FC236}">
                <a16:creationId xmlns:a16="http://schemas.microsoft.com/office/drawing/2014/main" id="{7FA6822C-F5B4-479D-B5E5-F65FF5E20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68967" r="12231" b="15517"/>
          <a:stretch>
            <a:fillRect/>
          </a:stretch>
        </p:blipFill>
        <p:spPr bwMode="auto">
          <a:xfrm>
            <a:off x="4440239" y="5503863"/>
            <a:ext cx="311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86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C15729-923A-4ED0-AB2F-E54B51A10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dirty="0"/>
              <a:t>La Farmacodependencia o Drogadicción es para la O.M.S.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D9B400-4113-4B79-BA21-8F4590782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157" y="2057399"/>
            <a:ext cx="109728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es-MX" dirty="0"/>
          </a:p>
          <a:p>
            <a:pPr>
              <a:buFont typeface="Wingdings" panose="05000000000000000000" pitchFamily="2" charset="2"/>
              <a:buChar char="v"/>
            </a:pPr>
            <a:r>
              <a:rPr lang="es-MX" dirty="0"/>
              <a:t> Enfermedad </a:t>
            </a:r>
          </a:p>
          <a:p>
            <a:pPr marL="0" indent="0">
              <a:buNone/>
            </a:pPr>
            <a:endParaRPr lang="es-MX" dirty="0"/>
          </a:p>
          <a:p>
            <a:pPr>
              <a:buFont typeface="Wingdings" panose="05000000000000000000" pitchFamily="2" charset="2"/>
              <a:buChar char="v"/>
            </a:pPr>
            <a:r>
              <a:rPr lang="es-MX" dirty="0"/>
              <a:t> Problema de salud mental</a:t>
            </a:r>
          </a:p>
          <a:p>
            <a:pPr>
              <a:buFont typeface="Wingdings" panose="05000000000000000000" pitchFamily="2" charset="2"/>
              <a:buChar char="v"/>
            </a:pPr>
            <a:endParaRPr lang="es-MX" dirty="0"/>
          </a:p>
          <a:p>
            <a:pPr>
              <a:buFont typeface="Wingdings" panose="05000000000000000000" pitchFamily="2" charset="2"/>
              <a:buChar char="v"/>
            </a:pPr>
            <a:r>
              <a:rPr lang="es-MX" dirty="0"/>
              <a:t> Problema de salud publica</a:t>
            </a:r>
          </a:p>
        </p:txBody>
      </p:sp>
      <p:pic>
        <p:nvPicPr>
          <p:cNvPr id="4" name="Picture 2" descr="Quédate con las drogas, no con la escuela... — TIPOS DE DROGAS">
            <a:extLst>
              <a:ext uri="{FF2B5EF4-FFF2-40B4-BE49-F238E27FC236}">
                <a16:creationId xmlns:a16="http://schemas.microsoft.com/office/drawing/2014/main" id="{51002F90-C86B-4FB7-80C4-222BCDAD21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05" y="815927"/>
            <a:ext cx="4661095" cy="517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433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725BD-65BB-4EDF-93B3-9E53C0F92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32" y="365125"/>
            <a:ext cx="10453468" cy="1393337"/>
          </a:xfrm>
        </p:spPr>
        <p:txBody>
          <a:bodyPr>
            <a:normAutofit fontScale="90000"/>
          </a:bodyPr>
          <a:lstStyle/>
          <a:p>
            <a:br>
              <a:rPr lang="es-MX" sz="3200" b="1" i="1" dirty="0">
                <a:solidFill>
                  <a:schemeClr val="tx1"/>
                </a:solidFill>
                <a:latin typeface="+mj-lt"/>
              </a:rPr>
            </a:br>
            <a:br>
              <a:rPr lang="es-MX" sz="3200" b="1" i="1" dirty="0">
                <a:solidFill>
                  <a:schemeClr val="tx1"/>
                </a:solidFill>
                <a:latin typeface="+mj-lt"/>
              </a:rPr>
            </a:br>
            <a:br>
              <a:rPr lang="es-MX" sz="3200" b="1" i="1" dirty="0">
                <a:solidFill>
                  <a:schemeClr val="tx1"/>
                </a:solidFill>
                <a:latin typeface="+mj-lt"/>
              </a:rPr>
            </a:br>
            <a:br>
              <a:rPr lang="es-MX" sz="3200" b="1" i="1" dirty="0">
                <a:solidFill>
                  <a:schemeClr val="tx1"/>
                </a:solidFill>
                <a:latin typeface="+mj-lt"/>
              </a:rPr>
            </a:br>
            <a:br>
              <a:rPr lang="es-MX" sz="3200" b="1" i="1" dirty="0">
                <a:solidFill>
                  <a:schemeClr val="tx1"/>
                </a:solidFill>
                <a:latin typeface="+mj-lt"/>
              </a:rPr>
            </a:br>
            <a:r>
              <a:rPr lang="es-MX" sz="3200" b="1" i="1" dirty="0">
                <a:solidFill>
                  <a:schemeClr val="tx1"/>
                </a:solidFill>
                <a:latin typeface="+mj-lt"/>
              </a:rPr>
              <a:t>¿Qué caracteriza a una adicción?</a:t>
            </a:r>
            <a:br>
              <a:rPr lang="es-MX" sz="3200" b="1" i="1" dirty="0">
                <a:solidFill>
                  <a:schemeClr val="tx1"/>
                </a:solidFill>
                <a:latin typeface="+mj-lt"/>
              </a:rPr>
            </a:br>
            <a:br>
              <a:rPr lang="es-MX" sz="3200" b="1" i="1" dirty="0">
                <a:solidFill>
                  <a:schemeClr val="tx1"/>
                </a:solidFill>
                <a:latin typeface="+mj-lt"/>
              </a:rPr>
            </a:br>
            <a:r>
              <a:rPr lang="es-ES" sz="2400" dirty="0">
                <a:solidFill>
                  <a:schemeClr val="tx1"/>
                </a:solidFill>
                <a:latin typeface="+mj-lt"/>
              </a:rPr>
              <a:t>La decisión inicial de usar drogas, por lo general, es voluntaria. Cuando el consumo es continuo, se va perdiendo el control y se va generando dependencia (física, psicológica o de ambos tipos); podemos hablar de una </a:t>
            </a:r>
            <a:r>
              <a:rPr lang="es-ES" sz="2400" b="1" dirty="0">
                <a:solidFill>
                  <a:schemeClr val="tx1"/>
                </a:solidFill>
                <a:latin typeface="+mj-lt"/>
              </a:rPr>
              <a:t>adicción</a:t>
            </a:r>
            <a:r>
              <a:rPr lang="es-ES" sz="2400" dirty="0">
                <a:solidFill>
                  <a:schemeClr val="tx1"/>
                </a:solidFill>
                <a:latin typeface="+mj-lt"/>
              </a:rPr>
              <a:t>.</a:t>
            </a:r>
            <a:br>
              <a:rPr lang="es-MX" sz="2400" dirty="0">
                <a:solidFill>
                  <a:schemeClr val="tx1"/>
                </a:solidFill>
                <a:latin typeface="+mj-lt"/>
              </a:rPr>
            </a:br>
            <a:br>
              <a:rPr lang="es-MX" sz="2400" b="1" i="1" dirty="0">
                <a:solidFill>
                  <a:schemeClr val="tx1"/>
                </a:solidFill>
                <a:latin typeface="+mj-lt"/>
              </a:rPr>
            </a:br>
            <a:endParaRPr lang="es-MX" sz="24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DEE1BD-A6C3-48C2-873E-CBE61E4B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321760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b="1" dirty="0"/>
              <a:t>Tolerancia                                                       </a:t>
            </a:r>
            <a:r>
              <a:rPr lang="es-MX" sz="2400" dirty="0">
                <a:solidFill>
                  <a:schemeClr val="accent6"/>
                </a:solidFill>
                <a:latin typeface="+mj-lt"/>
              </a:rPr>
              <a:t>Necesidad de </a:t>
            </a:r>
            <a:r>
              <a:rPr lang="es-MX" sz="2400" b="1" dirty="0">
                <a:solidFill>
                  <a:schemeClr val="accent6"/>
                </a:solidFill>
                <a:latin typeface="+mj-lt"/>
              </a:rPr>
              <a:t>incrementar</a:t>
            </a:r>
            <a:r>
              <a:rPr lang="es-MX" sz="2400" dirty="0">
                <a:solidFill>
                  <a:schemeClr val="accent6"/>
                </a:solidFill>
                <a:latin typeface="+mj-lt"/>
              </a:rPr>
              <a:t> la </a:t>
            </a:r>
            <a:r>
              <a:rPr lang="es-MX" sz="2400" b="1" dirty="0">
                <a:solidFill>
                  <a:schemeClr val="accent6"/>
                </a:solidFill>
                <a:latin typeface="+mj-lt"/>
              </a:rPr>
              <a:t>cantidad</a:t>
            </a:r>
          </a:p>
          <a:p>
            <a:pPr marL="0" indent="0">
              <a:buNone/>
            </a:pPr>
            <a:r>
              <a:rPr lang="es-MX" sz="2400" b="1" dirty="0">
                <a:solidFill>
                  <a:schemeClr val="accent6"/>
                </a:solidFill>
                <a:latin typeface="+mj-lt"/>
              </a:rPr>
              <a:t>                                                                           </a:t>
            </a:r>
            <a:r>
              <a:rPr lang="es-MX" sz="2400" dirty="0">
                <a:solidFill>
                  <a:schemeClr val="accent6"/>
                </a:solidFill>
                <a:latin typeface="+mj-lt"/>
              </a:rPr>
              <a:t>de una sustancia consumida.</a:t>
            </a:r>
          </a:p>
          <a:p>
            <a:pPr marL="0" indent="0">
              <a:buNone/>
            </a:pPr>
            <a:endParaRPr lang="es-MX" sz="2400" b="1" dirty="0">
              <a:solidFill>
                <a:sysClr val="windowText" lastClr="000000"/>
              </a:solidFill>
              <a:latin typeface="+mj-lt"/>
            </a:endParaRPr>
          </a:p>
          <a:p>
            <a:pPr marL="0" indent="0">
              <a:buNone/>
            </a:pPr>
            <a:endParaRPr lang="es-MX" sz="2400" b="1" dirty="0">
              <a:solidFill>
                <a:sysClr val="windowText" lastClr="000000"/>
              </a:solidFill>
              <a:latin typeface="+mj-lt"/>
            </a:endParaRPr>
          </a:p>
          <a:p>
            <a:pPr marL="0" indent="0" algn="just" defTabSz="914264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MX" sz="2400" b="1" dirty="0">
                <a:solidFill>
                  <a:schemeClr val="tx1"/>
                </a:solidFill>
                <a:latin typeface="+mj-lt"/>
              </a:rPr>
              <a:t>Sindrome de abstinencia                            </a:t>
            </a:r>
            <a:r>
              <a:rPr lang="es-MX" sz="2200" dirty="0">
                <a:solidFill>
                  <a:schemeClr val="accent6"/>
                </a:solidFill>
                <a:latin typeface="+mj-lt"/>
              </a:rPr>
              <a:t>Conjunto de </a:t>
            </a:r>
            <a:r>
              <a:rPr lang="es-MX" sz="2200" b="1" dirty="0">
                <a:solidFill>
                  <a:schemeClr val="accent6"/>
                </a:solidFill>
                <a:latin typeface="+mj-lt"/>
              </a:rPr>
              <a:t>síntomas graves </a:t>
            </a:r>
            <a:r>
              <a:rPr lang="es-MX" sz="2200" dirty="0">
                <a:solidFill>
                  <a:schemeClr val="accent6"/>
                </a:solidFill>
                <a:latin typeface="+mj-lt"/>
              </a:rPr>
              <a:t>que</a:t>
            </a:r>
            <a:r>
              <a:rPr lang="es-MX" sz="22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s-MX" sz="2200" dirty="0">
                <a:solidFill>
                  <a:schemeClr val="accent6"/>
                </a:solidFill>
                <a:latin typeface="+mj-lt"/>
              </a:rPr>
              <a:t>se presentan </a:t>
            </a:r>
          </a:p>
          <a:p>
            <a:pPr marL="0" indent="0" algn="just" defTabSz="914264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MX" sz="2200" b="1" dirty="0">
                <a:solidFill>
                  <a:schemeClr val="accent6"/>
                </a:solidFill>
                <a:latin typeface="+mj-lt"/>
              </a:rPr>
              <a:t>                                                                                tras</a:t>
            </a:r>
            <a:r>
              <a:rPr lang="es-MX" sz="22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s-MX" sz="2200" b="1" dirty="0">
                <a:solidFill>
                  <a:schemeClr val="accent6"/>
                </a:solidFill>
                <a:latin typeface="+mj-lt"/>
              </a:rPr>
              <a:t>abandonar de forma parcial </a:t>
            </a:r>
          </a:p>
          <a:p>
            <a:pPr marL="0" indent="0" algn="just" defTabSz="914264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MX" sz="2200" b="1" dirty="0">
                <a:solidFill>
                  <a:schemeClr val="accent6"/>
                </a:solidFill>
                <a:latin typeface="+mj-lt"/>
              </a:rPr>
              <a:t>                                                                                o absoluta el uso de drogas</a:t>
            </a:r>
            <a:endParaRPr lang="es-ES" sz="2200" dirty="0">
              <a:solidFill>
                <a:schemeClr val="accent6"/>
              </a:solidFill>
              <a:latin typeface="+mj-lt"/>
            </a:endParaRPr>
          </a:p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r>
              <a:rPr lang="es-MX" sz="2400" b="1" dirty="0">
                <a:solidFill>
                  <a:sysClr val="windowText" lastClr="000000"/>
                </a:solidFill>
                <a:latin typeface="+mj-lt"/>
              </a:rPr>
              <a:t>                                                     </a:t>
            </a:r>
          </a:p>
          <a:p>
            <a:pPr marL="0" indent="0">
              <a:buNone/>
            </a:pPr>
            <a:r>
              <a:rPr lang="es-MX" sz="2400" b="1" dirty="0">
                <a:solidFill>
                  <a:sysClr val="windowText" lastClr="000000"/>
                </a:solidFill>
                <a:latin typeface="+mj-lt"/>
              </a:rPr>
              <a:t>                                                                          </a:t>
            </a:r>
            <a:endParaRPr lang="es-ES" sz="2400" dirty="0">
              <a:solidFill>
                <a:sysClr val="windowText" lastClr="000000"/>
              </a:solidFill>
              <a:latin typeface="+mj-lt"/>
            </a:endParaRPr>
          </a:p>
          <a:p>
            <a:pPr marL="0" indent="0">
              <a:buNone/>
            </a:pPr>
            <a:r>
              <a:rPr lang="es-MX" sz="2400" b="1" dirty="0"/>
              <a:t>                                                                                                    </a:t>
            </a:r>
            <a:r>
              <a:rPr lang="es-MX" sz="2400" dirty="0"/>
              <a:t> </a:t>
            </a:r>
          </a:p>
        </p:txBody>
      </p:sp>
      <p:sp>
        <p:nvSpPr>
          <p:cNvPr id="7" name="Flecha: a la derecha con bandas 6">
            <a:extLst>
              <a:ext uri="{FF2B5EF4-FFF2-40B4-BE49-F238E27FC236}">
                <a16:creationId xmlns:a16="http://schemas.microsoft.com/office/drawing/2014/main" id="{AB70AF55-645A-4D48-A474-C31F03D1ACA2}"/>
              </a:ext>
            </a:extLst>
          </p:cNvPr>
          <p:cNvSpPr/>
          <p:nvPr/>
        </p:nvSpPr>
        <p:spPr>
          <a:xfrm>
            <a:off x="2090057" y="3564040"/>
            <a:ext cx="3062514" cy="8708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lecha: a la derecha con bandas 7">
            <a:extLst>
              <a:ext uri="{FF2B5EF4-FFF2-40B4-BE49-F238E27FC236}">
                <a16:creationId xmlns:a16="http://schemas.microsoft.com/office/drawing/2014/main" id="{572465DD-A9D0-497B-BF63-A697D6A88DFA}"/>
              </a:ext>
            </a:extLst>
          </p:cNvPr>
          <p:cNvSpPr/>
          <p:nvPr/>
        </p:nvSpPr>
        <p:spPr>
          <a:xfrm>
            <a:off x="4020457" y="5243768"/>
            <a:ext cx="1132114" cy="8708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69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3">
            <a:extLst>
              <a:ext uri="{FF2B5EF4-FFF2-40B4-BE49-F238E27FC236}">
                <a16:creationId xmlns:a16="http://schemas.microsoft.com/office/drawing/2014/main" id="{93947A1A-F4C3-47F7-A266-6EECE3633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625" y="371230"/>
            <a:ext cx="48006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latin typeface="Arial" panose="020B0604020202020204" pitchFamily="34" charset="0"/>
            </a:endParaRPr>
          </a:p>
        </p:txBody>
      </p:sp>
      <p:sp>
        <p:nvSpPr>
          <p:cNvPr id="13315" name="Text Box 24">
            <a:extLst>
              <a:ext uri="{FF2B5EF4-FFF2-40B4-BE49-F238E27FC236}">
                <a16:creationId xmlns:a16="http://schemas.microsoft.com/office/drawing/2014/main" id="{6CC55E9A-69BC-473A-8981-185839F3C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517" y="389443"/>
            <a:ext cx="4518416" cy="4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s-MX" sz="2200" dirty="0">
                <a:latin typeface="Arial" panose="020B0604020202020204" pitchFamily="34" charset="0"/>
                <a:cs typeface="Times New Roman" panose="02020603050405020304" pitchFamily="18" charset="0"/>
              </a:rPr>
              <a:t>Clasificación de drogas</a:t>
            </a:r>
          </a:p>
        </p:txBody>
      </p:sp>
      <p:sp>
        <p:nvSpPr>
          <p:cNvPr id="13316" name="Text Box 25">
            <a:extLst>
              <a:ext uri="{FF2B5EF4-FFF2-40B4-BE49-F238E27FC236}">
                <a16:creationId xmlns:a16="http://schemas.microsoft.com/office/drawing/2014/main" id="{4A9F4B4E-237F-4D8B-863F-C8A8B5F69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25" y="1985119"/>
            <a:ext cx="2819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s-MX" sz="2200" b="1" dirty="0">
                <a:latin typeface="Arial" panose="020B0604020202020204" pitchFamily="34" charset="0"/>
                <a:cs typeface="Times New Roman" panose="02020603050405020304" pitchFamily="18" charset="0"/>
              </a:rPr>
              <a:t>Depresores</a:t>
            </a:r>
          </a:p>
        </p:txBody>
      </p:sp>
      <p:sp>
        <p:nvSpPr>
          <p:cNvPr id="13317" name="Text Box 26">
            <a:extLst>
              <a:ext uri="{FF2B5EF4-FFF2-40B4-BE49-F238E27FC236}">
                <a16:creationId xmlns:a16="http://schemas.microsoft.com/office/drawing/2014/main" id="{2F8EC511-D242-4AC8-9659-2F67F2409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1985119"/>
            <a:ext cx="2133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s-MX" sz="2200" b="1" dirty="0">
                <a:latin typeface="Arial" panose="020B0604020202020204" pitchFamily="34" charset="0"/>
                <a:cs typeface="Times New Roman" panose="02020603050405020304" pitchFamily="18" charset="0"/>
              </a:rPr>
              <a:t>Estimulantes</a:t>
            </a:r>
          </a:p>
        </p:txBody>
      </p:sp>
      <p:sp>
        <p:nvSpPr>
          <p:cNvPr id="13318" name="Text Box 27">
            <a:extLst>
              <a:ext uri="{FF2B5EF4-FFF2-40B4-BE49-F238E27FC236}">
                <a16:creationId xmlns:a16="http://schemas.microsoft.com/office/drawing/2014/main" id="{3E7195D1-EA4F-48EB-BD22-807EF116D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333" y="2044700"/>
            <a:ext cx="2590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s-MX" sz="2200" b="1" dirty="0">
                <a:latin typeface="Arial" panose="020B0604020202020204" pitchFamily="34" charset="0"/>
                <a:cs typeface="Times New Roman" panose="02020603050405020304" pitchFamily="18" charset="0"/>
              </a:rPr>
              <a:t>Alucinógenos</a:t>
            </a:r>
          </a:p>
        </p:txBody>
      </p:sp>
      <p:sp>
        <p:nvSpPr>
          <p:cNvPr id="13319" name="Line 28">
            <a:extLst>
              <a:ext uri="{FF2B5EF4-FFF2-40B4-BE49-F238E27FC236}">
                <a16:creationId xmlns:a16="http://schemas.microsoft.com/office/drawing/2014/main" id="{EE03EF9D-F486-4BD3-9769-2FAD56DF96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3525" y="946944"/>
            <a:ext cx="1981200" cy="8931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3320" name="Line 29">
            <a:extLst>
              <a:ext uri="{FF2B5EF4-FFF2-40B4-BE49-F238E27FC236}">
                <a16:creationId xmlns:a16="http://schemas.microsoft.com/office/drawing/2014/main" id="{20ADD5AB-30CF-4EB7-AAF5-5F3D32335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4725" y="92570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3321" name="Line 30">
            <a:extLst>
              <a:ext uri="{FF2B5EF4-FFF2-40B4-BE49-F238E27FC236}">
                <a16:creationId xmlns:a16="http://schemas.microsoft.com/office/drawing/2014/main" id="{329375AD-AF8E-4726-BCD3-F537C6D0CD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4725" y="932656"/>
            <a:ext cx="1981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3322" name="Text Box 31">
            <a:extLst>
              <a:ext uri="{FF2B5EF4-FFF2-40B4-BE49-F238E27FC236}">
                <a16:creationId xmlns:a16="http://schemas.microsoft.com/office/drawing/2014/main" id="{0A5554D2-42AC-4BCA-99B3-4F6617BE2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209" y="3233142"/>
            <a:ext cx="2895600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Las drogas depresoras más conocidas son el </a:t>
            </a:r>
            <a:r>
              <a:rPr lang="es-ES_tradnl" altLang="es-MX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alcohol, </a:t>
            </a: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las </a:t>
            </a:r>
            <a:r>
              <a:rPr lang="es-ES_tradnl" altLang="es-MX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benzodiacepinas</a:t>
            </a: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 y los </a:t>
            </a:r>
            <a:r>
              <a:rPr lang="es-ES_tradnl" altLang="es-MX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inhalables</a:t>
            </a: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Los depresores calman la ansiedad y reducen la tensión</a:t>
            </a:r>
            <a:r>
              <a:rPr lang="es-ES_tradnl" altLang="es-MX" sz="2200" dirty="0"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ES_tradnl" altLang="es-MX" sz="22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23" name="Text Box 32">
            <a:extLst>
              <a:ext uri="{FF2B5EF4-FFF2-40B4-BE49-F238E27FC236}">
                <a16:creationId xmlns:a16="http://schemas.microsoft.com/office/drawing/2014/main" id="{BAAC3E16-6012-4CE4-A44E-F63BC6ECB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408757"/>
            <a:ext cx="28956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Dentro de esta categoría se encuentra la </a:t>
            </a:r>
            <a:r>
              <a:rPr lang="es-ES_tradnl" altLang="es-MX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cocaína</a:t>
            </a: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, el </a:t>
            </a:r>
            <a:r>
              <a:rPr lang="es-ES_tradnl" altLang="es-MX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crack</a:t>
            </a: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, las </a:t>
            </a:r>
            <a:r>
              <a:rPr lang="es-ES_tradnl" altLang="es-MX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anfetaminas</a:t>
            </a: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 y el </a:t>
            </a:r>
            <a:r>
              <a:rPr lang="es-ES_tradnl" altLang="es-MX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éxtasis</a:t>
            </a: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, conocidas también como estimulantes mayores.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MX" sz="22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24" name="Text Box 33">
            <a:extLst>
              <a:ext uri="{FF2B5EF4-FFF2-40B4-BE49-F238E27FC236}">
                <a16:creationId xmlns:a16="http://schemas.microsoft.com/office/drawing/2014/main" id="{F9768AC8-4A45-4B5B-B9C8-C103087D2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958" y="3439819"/>
            <a:ext cx="3048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El </a:t>
            </a:r>
            <a:r>
              <a:rPr lang="es-ES_tradnl" altLang="es-MX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LSD</a:t>
            </a: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, la </a:t>
            </a:r>
            <a:r>
              <a:rPr lang="es-ES_tradnl" altLang="es-MX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mezcalina, </a:t>
            </a: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la </a:t>
            </a:r>
            <a:r>
              <a:rPr lang="es-ES_tradnl" altLang="es-MX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cannabis</a:t>
            </a: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 y el </a:t>
            </a:r>
            <a:r>
              <a:rPr lang="es-ES_tradnl" altLang="es-MX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peyote</a:t>
            </a:r>
            <a:r>
              <a:rPr lang="es-ES_tradnl" altLang="es-MX" sz="2000" dirty="0">
                <a:latin typeface="Arial" panose="020B0604020202020204" pitchFamily="34" charset="0"/>
                <a:cs typeface="Times New Roman" panose="02020603050405020304" pitchFamily="18" charset="0"/>
              </a:rPr>
              <a:t>, constituyen  cuatro de las más importantes drogas alucinógenas que producen trastornos en la percepción.</a:t>
            </a:r>
          </a:p>
        </p:txBody>
      </p:sp>
      <p:sp>
        <p:nvSpPr>
          <p:cNvPr id="13325" name="Oval 34">
            <a:extLst>
              <a:ext uri="{FF2B5EF4-FFF2-40B4-BE49-F238E27FC236}">
                <a16:creationId xmlns:a16="http://schemas.microsoft.com/office/drawing/2014/main" id="{4514C278-43EA-41B7-B5AA-76930E3EF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1898357"/>
            <a:ext cx="19050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latin typeface="Arial" panose="020B0604020202020204" pitchFamily="34" charset="0"/>
            </a:endParaRPr>
          </a:p>
        </p:txBody>
      </p:sp>
      <p:sp>
        <p:nvSpPr>
          <p:cNvPr id="13326" name="Oval 35">
            <a:extLst>
              <a:ext uri="{FF2B5EF4-FFF2-40B4-BE49-F238E27FC236}">
                <a16:creationId xmlns:a16="http://schemas.microsoft.com/office/drawing/2014/main" id="{37D2258E-4993-4EB5-B61B-7CC7615D8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925" y="1864891"/>
            <a:ext cx="19812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latin typeface="Arial" panose="020B0604020202020204" pitchFamily="34" charset="0"/>
            </a:endParaRPr>
          </a:p>
        </p:txBody>
      </p:sp>
      <p:sp>
        <p:nvSpPr>
          <p:cNvPr id="13327" name="Oval 36">
            <a:extLst>
              <a:ext uri="{FF2B5EF4-FFF2-40B4-BE49-F238E27FC236}">
                <a16:creationId xmlns:a16="http://schemas.microsoft.com/office/drawing/2014/main" id="{40D94A32-5210-4B5C-B250-277DA849F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9225" y="1877219"/>
            <a:ext cx="2209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latin typeface="Arial" panose="020B0604020202020204" pitchFamily="34" charset="0"/>
            </a:endParaRPr>
          </a:p>
        </p:txBody>
      </p:sp>
      <p:sp>
        <p:nvSpPr>
          <p:cNvPr id="13328" name="Rectangle 37">
            <a:extLst>
              <a:ext uri="{FF2B5EF4-FFF2-40B4-BE49-F238E27FC236}">
                <a16:creationId xmlns:a16="http://schemas.microsoft.com/office/drawing/2014/main" id="{E2461237-78C2-4864-8DCD-713AFAB0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197326"/>
            <a:ext cx="3048000" cy="2625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latin typeface="Arial" panose="020B0604020202020204" pitchFamily="34" charset="0"/>
            </a:endParaRPr>
          </a:p>
        </p:txBody>
      </p:sp>
      <p:sp>
        <p:nvSpPr>
          <p:cNvPr id="13329" name="Rectangle 38">
            <a:extLst>
              <a:ext uri="{FF2B5EF4-FFF2-40B4-BE49-F238E27FC236}">
                <a16:creationId xmlns:a16="http://schemas.microsoft.com/office/drawing/2014/main" id="{326CA9C7-37BB-46EB-BB43-5BDFFCDAA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433" y="3201440"/>
            <a:ext cx="2819400" cy="2625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latin typeface="Arial" panose="020B0604020202020204" pitchFamily="34" charset="0"/>
            </a:endParaRPr>
          </a:p>
        </p:txBody>
      </p:sp>
      <p:sp>
        <p:nvSpPr>
          <p:cNvPr id="13330" name="Rectangle 39">
            <a:extLst>
              <a:ext uri="{FF2B5EF4-FFF2-40B4-BE49-F238E27FC236}">
                <a16:creationId xmlns:a16="http://schemas.microsoft.com/office/drawing/2014/main" id="{45D610DF-D7A2-4558-B86B-ED32D36A4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250114"/>
            <a:ext cx="3047999" cy="2625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latin typeface="Arial" panose="020B0604020202020204" pitchFamily="34" charset="0"/>
            </a:endParaRPr>
          </a:p>
        </p:txBody>
      </p:sp>
      <p:sp>
        <p:nvSpPr>
          <p:cNvPr id="13331" name="Line 40">
            <a:extLst>
              <a:ext uri="{FF2B5EF4-FFF2-40B4-BE49-F238E27FC236}">
                <a16:creationId xmlns:a16="http://schemas.microsoft.com/office/drawing/2014/main" id="{FF57CF94-5340-4D51-B2C5-6A7BAA9BB0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4475" y="2639219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3332" name="Line 41">
            <a:extLst>
              <a:ext uri="{FF2B5EF4-FFF2-40B4-BE49-F238E27FC236}">
                <a16:creationId xmlns:a16="http://schemas.microsoft.com/office/drawing/2014/main" id="{8A0A753D-5CCF-41B1-82A1-28370A7AC9F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8525" y="2677319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3333" name="Line 42">
            <a:extLst>
              <a:ext uri="{FF2B5EF4-FFF2-40B4-BE49-F238E27FC236}">
                <a16:creationId xmlns:a16="http://schemas.microsoft.com/office/drawing/2014/main" id="{C947E9FD-1DE9-42A9-8877-7D1B88A744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74125" y="2791619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CA63EB9-205A-484B-8430-F7E7ECB615E3}"/>
              </a:ext>
            </a:extLst>
          </p:cNvPr>
          <p:cNvSpPr txBox="1"/>
          <p:nvPr/>
        </p:nvSpPr>
        <p:spPr>
          <a:xfrm>
            <a:off x="393895" y="2516758"/>
            <a:ext cx="75121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s-MX" altLang="es-MX" sz="4000" b="1" dirty="0"/>
              <a:t>¿Como identificar cuando una persona consume drogas?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63A5380-6050-4133-9928-DA0303664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15" y="1003479"/>
            <a:ext cx="1955141" cy="30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>
            <a:extLst>
              <a:ext uri="{FF2B5EF4-FFF2-40B4-BE49-F238E27FC236}">
                <a16:creationId xmlns:a16="http://schemas.microsoft.com/office/drawing/2014/main" id="{953CCAC6-ED51-F9AD-2184-90D37016C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MX" sz="3600" dirty="0"/>
              <a:t>SIGNOS DE ALERTA DE USO DE DROGAS</a:t>
            </a:r>
          </a:p>
        </p:txBody>
      </p:sp>
      <p:sp>
        <p:nvSpPr>
          <p:cNvPr id="35843" name="2 Marcador de contenido">
            <a:extLst>
              <a:ext uri="{FF2B5EF4-FFF2-40B4-BE49-F238E27FC236}">
                <a16:creationId xmlns:a16="http://schemas.microsoft.com/office/drawing/2014/main" id="{A47F108A-6621-1C57-6D92-96EFE766D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999" y="1825625"/>
            <a:ext cx="11189231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s-MX" altLang="es-MX" dirty="0"/>
              <a:t>Signos físicos:</a:t>
            </a:r>
          </a:p>
          <a:p>
            <a:endParaRPr lang="es-MX" altLang="es-MX" dirty="0"/>
          </a:p>
          <a:p>
            <a:r>
              <a:rPr lang="es-MX" altLang="es-MX" dirty="0"/>
              <a:t>Excitación, la persona se ve inquieta y no se concentra en lo que esta hablando</a:t>
            </a:r>
          </a:p>
          <a:p>
            <a:r>
              <a:rPr lang="es-MX" altLang="es-MX" dirty="0"/>
              <a:t>Lenguaje incoherente, habla muy rápido, no se le entiende</a:t>
            </a:r>
          </a:p>
          <a:p>
            <a:r>
              <a:rPr lang="es-MX" altLang="es-MX" dirty="0"/>
              <a:t>Disminución o perdida de habilidades motoras</a:t>
            </a:r>
          </a:p>
          <a:p>
            <a:r>
              <a:rPr lang="es-MX" altLang="es-MX" dirty="0"/>
              <a:t>Perdida o ganancia de peso de manera súbita</a:t>
            </a:r>
          </a:p>
          <a:p>
            <a:r>
              <a:rPr lang="es-MX" altLang="es-MX" dirty="0"/>
              <a:t>Cambios en la apariencia o perdida de interés en la higiene personal </a:t>
            </a:r>
          </a:p>
          <a:p>
            <a:r>
              <a:rPr lang="es-MX" altLang="es-MX" dirty="0"/>
              <a:t>Dilatación de pupilas u ojos rojos</a:t>
            </a:r>
          </a:p>
          <a:p>
            <a:r>
              <a:rPr lang="es-MX" altLang="es-MX" dirty="0"/>
              <a:t>Transpiración excesiva, aumento en su olor y acné complicado</a:t>
            </a:r>
          </a:p>
          <a:p>
            <a:r>
              <a:rPr lang="es-MX" altLang="es-MX" dirty="0"/>
              <a:t>Cambios importantes en los patrones de sueño</a:t>
            </a:r>
          </a:p>
          <a:p>
            <a:pPr>
              <a:buFont typeface="Arial" panose="020B0604020202020204" pitchFamily="34" charset="0"/>
              <a:buNone/>
            </a:pPr>
            <a:endParaRPr lang="es-MX" altLang="es-MX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undidad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TM04033923[[fn=Profundidad]]</Template>
  <TotalTime>4333</TotalTime>
  <Words>3018</Words>
  <Application>Microsoft Office PowerPoint</Application>
  <PresentationFormat>Panorámica</PresentationFormat>
  <Paragraphs>464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46</vt:i4>
      </vt:variant>
    </vt:vector>
  </HeadingPairs>
  <TitlesOfParts>
    <vt:vector size="61" baseType="lpstr">
      <vt:lpstr>Arial</vt:lpstr>
      <vt:lpstr>Arial</vt:lpstr>
      <vt:lpstr>Arial Rounded MT Bold</vt:lpstr>
      <vt:lpstr>Calibri</vt:lpstr>
      <vt:lpstr>Calibri Light</vt:lpstr>
      <vt:lpstr>Corbel</vt:lpstr>
      <vt:lpstr>Courier New</vt:lpstr>
      <vt:lpstr>Montserrat</vt:lpstr>
      <vt:lpstr>Montserrat-Bold</vt:lpstr>
      <vt:lpstr>Times New Roman</vt:lpstr>
      <vt:lpstr>Wingdings</vt:lpstr>
      <vt:lpstr>Profundidad</vt:lpstr>
      <vt:lpstr>2_Tema de Office</vt:lpstr>
      <vt:lpstr>Tema de Office</vt:lpstr>
      <vt:lpstr>1_Tema de Office</vt:lpstr>
      <vt:lpstr>Presentación de PowerPoint</vt:lpstr>
      <vt:lpstr>¿Qué es una droga? </vt:lpstr>
      <vt:lpstr>Presentación de PowerPoint</vt:lpstr>
      <vt:lpstr>Presentación de PowerPoint</vt:lpstr>
      <vt:lpstr>La Farmacodependencia o Drogadicción es para la O.M.S.</vt:lpstr>
      <vt:lpstr>     ¿Qué caracteriza a una adicción?  La decisión inicial de usar drogas, por lo general, es voluntaria. Cuando el consumo es continuo, se va perdiendo el control y se va generando dependencia (física, psicológica o de ambos tipos); podemos hablar de una adicción.  </vt:lpstr>
      <vt:lpstr>Presentación de PowerPoint</vt:lpstr>
      <vt:lpstr>Presentación de PowerPoint</vt:lpstr>
      <vt:lpstr>SIGNOS DE ALERTA DE USO DE DROGAS</vt:lpstr>
      <vt:lpstr>SIGNOS DE ALERTA DE USO DE DROGAS</vt:lpstr>
      <vt:lpstr>SIGNOS DE ALERTA DE USO DE DROGAS</vt:lpstr>
      <vt:lpstr>SIGNOS DE ALERTA DE USO DE DROGAS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Factores de riesgo ante el consumo de drogas  </vt:lpstr>
      <vt:lpstr>Presentación de PowerPoint</vt:lpstr>
      <vt:lpstr>Presentación de PowerPoint</vt:lpstr>
      <vt:lpstr>Factores de Protección ante el consumo de drogas</vt:lpstr>
      <vt:lpstr>Factores de proteccion  Individuales</vt:lpstr>
      <vt:lpstr>Factores de proteccion  </vt:lpstr>
      <vt:lpstr>Factores de proteccion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Javier Ruiz Medina</dc:creator>
  <cp:lastModifiedBy>Francisco Javier Ruiz Medina</cp:lastModifiedBy>
  <cp:revision>27</cp:revision>
  <dcterms:created xsi:type="dcterms:W3CDTF">2022-02-06T06:12:24Z</dcterms:created>
  <dcterms:modified xsi:type="dcterms:W3CDTF">2023-06-12T14:31:16Z</dcterms:modified>
</cp:coreProperties>
</file>