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0"/>
  </p:notesMasterIdLst>
  <p:sldIdLst>
    <p:sldId id="256" r:id="rId2"/>
    <p:sldId id="324" r:id="rId3"/>
    <p:sldId id="257" r:id="rId4"/>
    <p:sldId id="260" r:id="rId5"/>
    <p:sldId id="258" r:id="rId6"/>
    <p:sldId id="267" r:id="rId7"/>
    <p:sldId id="319" r:id="rId8"/>
    <p:sldId id="264" r:id="rId9"/>
    <p:sldId id="268" r:id="rId10"/>
    <p:sldId id="269" r:id="rId11"/>
    <p:sldId id="312" r:id="rId12"/>
    <p:sldId id="313" r:id="rId13"/>
    <p:sldId id="272" r:id="rId14"/>
    <p:sldId id="273" r:id="rId15"/>
    <p:sldId id="275" r:id="rId16"/>
    <p:sldId id="321" r:id="rId17"/>
    <p:sldId id="323" r:id="rId18"/>
    <p:sldId id="278" r:id="rId19"/>
  </p:sldIdLst>
  <p:sldSz cx="9144000" cy="5143500" type="screen16x9"/>
  <p:notesSz cx="6858000" cy="9144000"/>
  <p:embeddedFontLst>
    <p:embeddedFont>
      <p:font typeface="Dancing Script" panose="020B0604020202020204" charset="0"/>
      <p:regular r:id="rId21"/>
      <p:bold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Delius Swash Caps" panose="020B0604020202020204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Kristen ITC" panose="03050502040202030202" pitchFamily="66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3CE347-553B-42BB-97C3-D5A95764AABE}">
  <a:tblStyle styleId="{7A3CE347-553B-42BB-97C3-D5A95764AA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5044" autoAdjust="0"/>
  </p:normalViewPr>
  <p:slideViewPr>
    <p:cSldViewPr snapToGrid="0">
      <p:cViewPr varScale="1">
        <p:scale>
          <a:sx n="99" d="100"/>
          <a:sy n="99" d="100"/>
        </p:scale>
        <p:origin x="540" y="-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d1982dd69e_0_2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d1982dd69e_0_2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d1982dd69e_0_2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d1982dd69e_0_2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63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d1982dd69e_0_2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d1982dd69e_0_2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28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d1982dd69e_0_2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5" name="Google Shape;3005;gd1982dd69e_0_2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gd1982dd69e_0_21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6" name="Google Shape;3056;gd1982dd69e_0_21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d1982dd69e_0_2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d1982dd69e_0_2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d1982dd69e_0_2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d1982dd69e_0_2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74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d1982dd69e_0_2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d1982dd69e_0_2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8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gd1982dd69e_0_22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9" name="Google Shape;3469;gd1982dd69e_0_22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32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a259dc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a259dc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a259dc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a259dc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25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a259dcb6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a259dcb6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1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18" name="Google Shape;718;p1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18"/>
          <p:cNvSpPr txBox="1">
            <a:spLocks noGrp="1"/>
          </p:cNvSpPr>
          <p:nvPr>
            <p:ph type="title"/>
          </p:nvPr>
        </p:nvSpPr>
        <p:spPr>
          <a:xfrm>
            <a:off x="1307350" y="1461276"/>
            <a:ext cx="29553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18"/>
          <p:cNvSpPr txBox="1">
            <a:spLocks noGrp="1"/>
          </p:cNvSpPr>
          <p:nvPr>
            <p:ph type="subTitle" idx="1"/>
          </p:nvPr>
        </p:nvSpPr>
        <p:spPr>
          <a:xfrm>
            <a:off x="1307356" y="2050887"/>
            <a:ext cx="2955300" cy="2157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5" name="Google Shape;745;p18"/>
          <p:cNvSpPr txBox="1">
            <a:spLocks noGrp="1"/>
          </p:cNvSpPr>
          <p:nvPr>
            <p:ph type="title" idx="2"/>
          </p:nvPr>
        </p:nvSpPr>
        <p:spPr>
          <a:xfrm>
            <a:off x="4881355" y="1461276"/>
            <a:ext cx="29553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8"/>
          <p:cNvSpPr txBox="1">
            <a:spLocks noGrp="1"/>
          </p:cNvSpPr>
          <p:nvPr>
            <p:ph type="subTitle" idx="3"/>
          </p:nvPr>
        </p:nvSpPr>
        <p:spPr>
          <a:xfrm>
            <a:off x="4881350" y="2050887"/>
            <a:ext cx="2955300" cy="2157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7" name="Google Shape;747;p18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8"/>
          <p:cNvSpPr/>
          <p:nvPr/>
        </p:nvSpPr>
        <p:spPr>
          <a:xfrm>
            <a:off x="8703638" y="3347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7335888" y="8502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8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8"/>
          <p:cNvSpPr/>
          <p:nvPr/>
        </p:nvSpPr>
        <p:spPr>
          <a:xfrm>
            <a:off x="2749550" y="48448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8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8"/>
          <p:cNvSpPr/>
          <p:nvPr/>
        </p:nvSpPr>
        <p:spPr>
          <a:xfrm>
            <a:off x="640900" y="46098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755" name="Google Shape;755;p1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18"/>
          <p:cNvGrpSpPr/>
          <p:nvPr/>
        </p:nvGrpSpPr>
        <p:grpSpPr>
          <a:xfrm>
            <a:off x="2024509" y="539008"/>
            <a:ext cx="686239" cy="223927"/>
            <a:chOff x="3798300" y="2287225"/>
            <a:chExt cx="730975" cy="238525"/>
          </a:xfrm>
        </p:grpSpPr>
        <p:sp>
          <p:nvSpPr>
            <p:cNvPr id="760" name="Google Shape;760;p1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18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763" name="Google Shape;763;p18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09" name="Google Shape;809;p2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0"/>
          <p:cNvSpPr txBox="1">
            <a:spLocks noGrp="1"/>
          </p:cNvSpPr>
          <p:nvPr>
            <p:ph type="title"/>
          </p:nvPr>
        </p:nvSpPr>
        <p:spPr>
          <a:xfrm flipH="1">
            <a:off x="3102450" y="3160800"/>
            <a:ext cx="4499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0"/>
          <p:cNvSpPr txBox="1">
            <a:spLocks noGrp="1"/>
          </p:cNvSpPr>
          <p:nvPr>
            <p:ph type="subTitle" idx="1"/>
          </p:nvPr>
        </p:nvSpPr>
        <p:spPr>
          <a:xfrm flipH="1">
            <a:off x="1542200" y="1274700"/>
            <a:ext cx="51012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0"/>
          <p:cNvSpPr/>
          <p:nvPr/>
        </p:nvSpPr>
        <p:spPr>
          <a:xfrm flipH="1">
            <a:off x="425175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0"/>
          <p:cNvSpPr/>
          <p:nvPr/>
        </p:nvSpPr>
        <p:spPr>
          <a:xfrm flipH="1">
            <a:off x="7966980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0"/>
          <p:cNvSpPr/>
          <p:nvPr/>
        </p:nvSpPr>
        <p:spPr>
          <a:xfrm flipH="1">
            <a:off x="6376917" y="773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0"/>
          <p:cNvSpPr/>
          <p:nvPr/>
        </p:nvSpPr>
        <p:spPr>
          <a:xfrm flipH="1">
            <a:off x="874980" y="35640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0"/>
          <p:cNvSpPr/>
          <p:nvPr/>
        </p:nvSpPr>
        <p:spPr>
          <a:xfrm flipH="1">
            <a:off x="4039105" y="3800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0"/>
          <p:cNvGrpSpPr/>
          <p:nvPr/>
        </p:nvGrpSpPr>
        <p:grpSpPr>
          <a:xfrm flipH="1">
            <a:off x="6135930" y="4293263"/>
            <a:ext cx="311900" cy="314700"/>
            <a:chOff x="8571050" y="1873050"/>
            <a:chExt cx="311900" cy="314700"/>
          </a:xfrm>
        </p:grpSpPr>
        <p:sp>
          <p:nvSpPr>
            <p:cNvPr id="842" name="Google Shape;842;p2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0"/>
          <p:cNvSpPr/>
          <p:nvPr/>
        </p:nvSpPr>
        <p:spPr>
          <a:xfrm rot="-989451" flipH="1">
            <a:off x="1290283" y="752238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2"/>
          <p:cNvSpPr txBox="1">
            <a:spLocks noGrp="1"/>
          </p:cNvSpPr>
          <p:nvPr>
            <p:ph type="title" hasCustomPrompt="1"/>
          </p:nvPr>
        </p:nvSpPr>
        <p:spPr>
          <a:xfrm>
            <a:off x="713225" y="535525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2"/>
          <p:cNvSpPr txBox="1">
            <a:spLocks noGrp="1"/>
          </p:cNvSpPr>
          <p:nvPr>
            <p:ph type="subTitle" idx="1"/>
          </p:nvPr>
        </p:nvSpPr>
        <p:spPr>
          <a:xfrm>
            <a:off x="823216" y="1423783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22"/>
          <p:cNvSpPr txBox="1">
            <a:spLocks noGrp="1"/>
          </p:cNvSpPr>
          <p:nvPr>
            <p:ph type="title" idx="2" hasCustomPrompt="1"/>
          </p:nvPr>
        </p:nvSpPr>
        <p:spPr>
          <a:xfrm>
            <a:off x="3575100" y="1720259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8" name="Google Shape;898;p22"/>
          <p:cNvSpPr txBox="1">
            <a:spLocks noGrp="1"/>
          </p:cNvSpPr>
          <p:nvPr>
            <p:ph type="subTitle" idx="3"/>
          </p:nvPr>
        </p:nvSpPr>
        <p:spPr>
          <a:xfrm>
            <a:off x="3685091" y="2608566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 idx="4" hasCustomPrompt="1"/>
          </p:nvPr>
        </p:nvSpPr>
        <p:spPr>
          <a:xfrm>
            <a:off x="6436975" y="2905042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0" name="Google Shape;900;p22"/>
          <p:cNvSpPr txBox="1">
            <a:spLocks noGrp="1"/>
          </p:cNvSpPr>
          <p:nvPr>
            <p:ph type="subTitle" idx="5"/>
          </p:nvPr>
        </p:nvSpPr>
        <p:spPr>
          <a:xfrm>
            <a:off x="6546966" y="3793349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1" name="Google Shape;901;p2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02" name="Google Shape;902;p2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2"/>
          <p:cNvSpPr/>
          <p:nvPr/>
        </p:nvSpPr>
        <p:spPr>
          <a:xfrm>
            <a:off x="5955525" y="47791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2"/>
          <p:cNvSpPr/>
          <p:nvPr/>
        </p:nvSpPr>
        <p:spPr>
          <a:xfrm>
            <a:off x="3487500" y="47766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2"/>
          <p:cNvSpPr/>
          <p:nvPr/>
        </p:nvSpPr>
        <p:spPr>
          <a:xfrm>
            <a:off x="2525925" y="26318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2"/>
          <p:cNvSpPr/>
          <p:nvPr/>
        </p:nvSpPr>
        <p:spPr>
          <a:xfrm>
            <a:off x="4697350" y="38423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2"/>
          <p:cNvSpPr/>
          <p:nvPr/>
        </p:nvSpPr>
        <p:spPr>
          <a:xfrm>
            <a:off x="8671488" y="2303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2"/>
          <p:cNvSpPr/>
          <p:nvPr/>
        </p:nvSpPr>
        <p:spPr>
          <a:xfrm>
            <a:off x="5458700" y="3090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22"/>
          <p:cNvGrpSpPr/>
          <p:nvPr/>
        </p:nvGrpSpPr>
        <p:grpSpPr>
          <a:xfrm>
            <a:off x="448300" y="2631900"/>
            <a:ext cx="311900" cy="314700"/>
            <a:chOff x="8571050" y="1873050"/>
            <a:chExt cx="311900" cy="314700"/>
          </a:xfrm>
        </p:grpSpPr>
        <p:sp>
          <p:nvSpPr>
            <p:cNvPr id="934" name="Google Shape;934;p2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2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939" name="Google Shape;939;p22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2"/>
          <p:cNvGrpSpPr/>
          <p:nvPr/>
        </p:nvGrpSpPr>
        <p:grpSpPr>
          <a:xfrm rot="8795091" flipH="1">
            <a:off x="3599229" y="824440"/>
            <a:ext cx="288974" cy="174350"/>
            <a:chOff x="4177750" y="2899175"/>
            <a:chExt cx="288975" cy="174350"/>
          </a:xfrm>
        </p:grpSpPr>
        <p:sp>
          <p:nvSpPr>
            <p:cNvPr id="942" name="Google Shape;942;p22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1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2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50" name="Google Shape;1050;p2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5"/>
          <p:cNvSpPr txBox="1">
            <a:spLocks noGrp="1"/>
          </p:cNvSpPr>
          <p:nvPr>
            <p:ph type="title"/>
          </p:nvPr>
        </p:nvSpPr>
        <p:spPr>
          <a:xfrm>
            <a:off x="2436900" y="2532250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6" name="Google Shape;1076;p25"/>
          <p:cNvSpPr txBox="1">
            <a:spLocks noGrp="1"/>
          </p:cNvSpPr>
          <p:nvPr>
            <p:ph type="title" idx="2" hasCustomPrompt="1"/>
          </p:nvPr>
        </p:nvSpPr>
        <p:spPr>
          <a:xfrm>
            <a:off x="3944100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7" name="Google Shape;1077;p25"/>
          <p:cNvSpPr txBox="1">
            <a:spLocks noGrp="1"/>
          </p:cNvSpPr>
          <p:nvPr>
            <p:ph type="subTitle" idx="1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25"/>
          <p:cNvSpPr/>
          <p:nvPr/>
        </p:nvSpPr>
        <p:spPr>
          <a:xfrm>
            <a:off x="5149850" y="47048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>
            <a:off x="1188725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8388225" y="4721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52263" y="76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25"/>
          <p:cNvGrpSpPr/>
          <p:nvPr/>
        </p:nvGrpSpPr>
        <p:grpSpPr>
          <a:xfrm>
            <a:off x="2170700" y="4450613"/>
            <a:ext cx="311900" cy="314700"/>
            <a:chOff x="8571050" y="1873050"/>
            <a:chExt cx="311900" cy="314700"/>
          </a:xfrm>
        </p:grpSpPr>
        <p:sp>
          <p:nvSpPr>
            <p:cNvPr id="1084" name="Google Shape;1084;p2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25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>
            <a:spLocks noGrp="1"/>
          </p:cNvSpPr>
          <p:nvPr>
            <p:ph type="title" hasCustomPrompt="1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2032950" y="3202650"/>
            <a:ext cx="5078100" cy="435000"/>
          </a:xfrm>
          <a:prstGeom prst="rect">
            <a:avLst/>
          </a:prstGeom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2873850" y="63203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3311925" y="4607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7985113" y="24494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57842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1669875" y="4293263"/>
            <a:ext cx="311900" cy="3147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6399800" y="482688"/>
            <a:ext cx="529900" cy="149350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2" r:id="rId9"/>
    <p:sldLayoutId id="2147483664" r:id="rId10"/>
    <p:sldLayoutId id="2147483666" r:id="rId11"/>
    <p:sldLayoutId id="2147483668" r:id="rId12"/>
    <p:sldLayoutId id="2147483671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0" y="514326"/>
            <a:ext cx="1553044" cy="373999"/>
          </a:xfrm>
          <a:prstGeom prst="rect">
            <a:avLst/>
          </a:prstGeom>
        </p:spPr>
      </p:pic>
      <p:pic>
        <p:nvPicPr>
          <p:cNvPr id="65" name="Imagen 64" descr="C:\Users\Usuario\AppData\Local\Microsoft\Windows\INetCache\IE\3UQ6N2WJ\gobierno _PROGRAMA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-1" b="14286"/>
          <a:stretch/>
        </p:blipFill>
        <p:spPr bwMode="auto">
          <a:xfrm>
            <a:off x="4657725" y="264686"/>
            <a:ext cx="1667813" cy="717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81" y="264686"/>
            <a:ext cx="1735434" cy="6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722" y="519643"/>
            <a:ext cx="1525885" cy="36868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846160" y="1733265"/>
            <a:ext cx="7997587" cy="22791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Convivencia Escolar </a:t>
            </a:r>
            <a:endParaRPr lang="en-US" sz="54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01797" y="103697"/>
            <a:ext cx="4600281" cy="7352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Marco Conceptual </a:t>
            </a:r>
            <a:endParaRPr lang="en-US" sz="32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1792" y="1065049"/>
            <a:ext cx="84522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Dentro de los efectos psicológicos de la pandemia podemos mencionar la ansiedad, la depresión, la amplificación de comportamientos violentos, </a:t>
            </a:r>
            <a:r>
              <a:rPr lang="es-ES" dirty="0" smtClean="0">
                <a:latin typeface="Century Gothic" panose="020B0502020202020204" pitchFamily="34" charset="0"/>
              </a:rPr>
              <a:t>el estrés, </a:t>
            </a:r>
            <a:r>
              <a:rPr lang="es-ES" dirty="0">
                <a:latin typeface="Century Gothic" panose="020B0502020202020204" pitchFamily="34" charset="0"/>
              </a:rPr>
              <a:t>las conductas de riesgo como el consumo de drogas, abuso de tabaco o alcohol, entre otros; todos estos desórdenes caracterizados por afectar al individuo en diferentes esferas de su vida (física, emocional, familiar, etc.)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La finalidad del material lograr el bienestar y la salud mental de la población infantil y adolescente</a:t>
            </a:r>
          </a:p>
          <a:p>
            <a:pPr marL="0" indent="0" algn="just">
              <a:buNone/>
            </a:pPr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El fichero brinda actividades que contribuyen en la recuperación psicosocial de las niñas, niños y adolescentes ante los efectos del confinamiento.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610" y="3527262"/>
            <a:ext cx="2320414" cy="1616238"/>
          </a:xfrm>
          <a:prstGeom prst="rect">
            <a:avLst/>
          </a:prstGeom>
        </p:spPr>
      </p:pic>
      <p:grpSp>
        <p:nvGrpSpPr>
          <p:cNvPr id="6" name="Google Shape;2627;p59"/>
          <p:cNvGrpSpPr/>
          <p:nvPr/>
        </p:nvGrpSpPr>
        <p:grpSpPr>
          <a:xfrm rot="1046361" flipH="1">
            <a:off x="-48403" y="4051513"/>
            <a:ext cx="1693749" cy="857898"/>
            <a:chOff x="0" y="6078527"/>
            <a:chExt cx="2501774" cy="1267169"/>
          </a:xfrm>
        </p:grpSpPr>
        <p:sp>
          <p:nvSpPr>
            <p:cNvPr id="7" name="Google Shape;2628;p5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29;p5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30;p5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31;p5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2;p5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33;p5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01797" y="103697"/>
            <a:ext cx="4600281" cy="7352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Objetivos </a:t>
            </a:r>
            <a:endParaRPr lang="en-US" sz="32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8156" y="996699"/>
            <a:ext cx="4029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Propiciar ambiente escolares favorables para el aprendizaje efectivo y la convivencia pacífica e inclusiva de la comunidad escolar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8157" y="2272800"/>
            <a:ext cx="4322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Genera mejores ambientes de convivencia y seguridad en las aulas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97995" y="2786223"/>
            <a:ext cx="442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Promover la reflexión, análisis, resolución no violencia de conflictos y autocuidado.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31996" y="349047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La formación integral de los alumnos basada en el respeto mutuo entre alumnos, madres y padres de familia, directivos, etc.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10346" y="1581474"/>
            <a:ext cx="40488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Priorizar los derechos humanos, inclusión e igualdad de genero, principios de la  Nueva Escuela Mexicana.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11" y="3417165"/>
            <a:ext cx="1866947" cy="16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2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01797" y="103697"/>
            <a:ext cx="4600281" cy="7352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Líneas Temáticas </a:t>
            </a:r>
            <a:endParaRPr lang="en-US" sz="32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717125" y="429069"/>
            <a:ext cx="8369624" cy="387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27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marL="0" indent="0" algn="just"/>
            <a:r>
              <a:rPr lang="es-ES" sz="1400" dirty="0" smtClean="0">
                <a:latin typeface="Century Gothic" panose="020B0502020202020204" pitchFamily="34" charset="0"/>
              </a:rPr>
              <a:t>De acuerdo a los Planes y Programas de Estudio 2022, y en relación a los 7 ejes articuladores, los cuales contienen los rasgos propiamente humanos de la formación de ciudadanos y ciudadanas de una sociedad democrática, las líneas temáticas se encuentran estrechamente relacionadas con dichos ejes.</a:t>
            </a:r>
          </a:p>
          <a:p>
            <a:pPr marL="0" indent="0" algn="just"/>
            <a:endParaRPr lang="es-ES" sz="1400" dirty="0" smtClean="0">
              <a:latin typeface="Century Gothic" panose="020B0502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Desarrollo de competencias socioemocionales</a:t>
            </a: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Promoción de la igualdad de género</a:t>
            </a: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Valoración de la diversidad</a:t>
            </a: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Conocimiento, ejercicio y respeto a los derechos humanos</a:t>
            </a: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Toma de decisiones para el autocuidado</a:t>
            </a: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Desarrollo de habilidades para la vida (entornos escolares seguros)</a:t>
            </a:r>
          </a:p>
          <a:p>
            <a:pPr algn="just">
              <a:buFont typeface="+mj-lt"/>
              <a:buAutoNum type="arabicPeriod"/>
            </a:pPr>
            <a:r>
              <a:rPr lang="es-ES" sz="1400" dirty="0" smtClean="0">
                <a:latin typeface="Century Gothic" panose="020B0502020202020204" pitchFamily="34" charset="0"/>
              </a:rPr>
              <a:t>Participación infantil y adolescente</a:t>
            </a:r>
          </a:p>
        </p:txBody>
      </p:sp>
      <p:grpSp>
        <p:nvGrpSpPr>
          <p:cNvPr id="5" name="Google Shape;1871;p49"/>
          <p:cNvGrpSpPr/>
          <p:nvPr/>
        </p:nvGrpSpPr>
        <p:grpSpPr>
          <a:xfrm rot="1835447">
            <a:off x="7564252" y="2855240"/>
            <a:ext cx="1285569" cy="1774933"/>
            <a:chOff x="820950" y="1441799"/>
            <a:chExt cx="1953192" cy="2175517"/>
          </a:xfrm>
        </p:grpSpPr>
        <p:sp>
          <p:nvSpPr>
            <p:cNvPr id="6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360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9" name="Google Shape;3009;p65"/>
          <p:cNvGrpSpPr/>
          <p:nvPr/>
        </p:nvGrpSpPr>
        <p:grpSpPr>
          <a:xfrm rot="1935271">
            <a:off x="-654730" y="4203784"/>
            <a:ext cx="1654020" cy="540023"/>
            <a:chOff x="2564525" y="5223525"/>
            <a:chExt cx="2556110" cy="834547"/>
          </a:xfrm>
        </p:grpSpPr>
        <p:sp>
          <p:nvSpPr>
            <p:cNvPr id="3010" name="Google Shape;3010;p6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0" name="Google Shape;3020;p65"/>
          <p:cNvGrpSpPr/>
          <p:nvPr/>
        </p:nvGrpSpPr>
        <p:grpSpPr>
          <a:xfrm rot="3987889">
            <a:off x="7779720" y="539851"/>
            <a:ext cx="1719595" cy="916331"/>
            <a:chOff x="7463504" y="3075665"/>
            <a:chExt cx="2603050" cy="1387103"/>
          </a:xfrm>
        </p:grpSpPr>
        <p:sp>
          <p:nvSpPr>
            <p:cNvPr id="3021" name="Google Shape;3021;p6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91" y="42426"/>
            <a:ext cx="3735508" cy="5041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Google Shape;3097;p66"/>
          <p:cNvGrpSpPr/>
          <p:nvPr/>
        </p:nvGrpSpPr>
        <p:grpSpPr>
          <a:xfrm rot="1283121">
            <a:off x="-1006486" y="4048317"/>
            <a:ext cx="1490322" cy="486577"/>
            <a:chOff x="2564525" y="5223525"/>
            <a:chExt cx="2556110" cy="834547"/>
          </a:xfrm>
        </p:grpSpPr>
        <p:sp>
          <p:nvSpPr>
            <p:cNvPr id="3098" name="Google Shape;3098;p6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8" name="Google Shape;3108;p66"/>
          <p:cNvGrpSpPr/>
          <p:nvPr/>
        </p:nvGrpSpPr>
        <p:grpSpPr>
          <a:xfrm rot="14630508">
            <a:off x="8558379" y="389609"/>
            <a:ext cx="1719595" cy="916331"/>
            <a:chOff x="7463504" y="3075665"/>
            <a:chExt cx="2603050" cy="1387103"/>
          </a:xfrm>
        </p:grpSpPr>
        <p:sp>
          <p:nvSpPr>
            <p:cNvPr id="3109" name="Google Shape;3109;p6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922354" y="983726"/>
            <a:ext cx="7848420" cy="189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México, la edad promedio de inicio del consumo de drogas legales e ilegales es a los 13 años.</a:t>
            </a:r>
            <a:endParaRPr lang="en-US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comunidad educativa es uno de los sectores de la sociedad más vulnerables. Algunos de  sus impactos son: bajo rendimiento académico, descenso en las calificaciones, desarrollo de conductas violentas, ausentismo y abandono escolar.</a:t>
            </a:r>
            <a:endParaRPr lang="en-US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19" y="3216880"/>
            <a:ext cx="4115072" cy="1945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7937" y="993665"/>
            <a:ext cx="8406063" cy="181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de Educación pública ha diseñado la </a:t>
            </a: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en el aula: prevención de adicciones.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cual es una herramienta didáctica para propiciar el conocimiento la reflexión y la sensibilización entre estudiantes sobre  las graves consecuencias del consumo de drogas.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acciones enfocadas en la prevención de adicciones se fortalecen con el trabajo conjunto de toda la comunidad educativa: estudiantes, docentes y familias.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386" y="3205413"/>
            <a:ext cx="1814496" cy="1752988"/>
          </a:xfrm>
          <a:prstGeom prst="rect">
            <a:avLst/>
          </a:prstGeom>
        </p:spPr>
      </p:pic>
      <p:grpSp>
        <p:nvGrpSpPr>
          <p:cNvPr id="4" name="Google Shape;1886;p49"/>
          <p:cNvGrpSpPr/>
          <p:nvPr/>
        </p:nvGrpSpPr>
        <p:grpSpPr>
          <a:xfrm rot="2065613">
            <a:off x="-229232" y="2865774"/>
            <a:ext cx="1653875" cy="539976"/>
            <a:chOff x="2564525" y="5223525"/>
            <a:chExt cx="2556110" cy="834547"/>
          </a:xfrm>
        </p:grpSpPr>
        <p:sp>
          <p:nvSpPr>
            <p:cNvPr id="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3979" y="1346409"/>
            <a:ext cx="8390021" cy="11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1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Brindar </a:t>
            </a:r>
            <a:r>
              <a:rPr lang="es-MX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 que promuevan el conocimiento y la reflexión y habilidades de autocuidado y toma de decisiones.</a:t>
            </a:r>
            <a:endParaRPr lang="en-US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382252" y="512784"/>
            <a:ext cx="5133473" cy="6577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Objetivo General 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Impacta en alumnos labor de trascendencia de sus profesores | Tecnológico  de Monter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44" y="2846023"/>
            <a:ext cx="2544465" cy="13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897;p49"/>
          <p:cNvGrpSpPr/>
          <p:nvPr/>
        </p:nvGrpSpPr>
        <p:grpSpPr>
          <a:xfrm rot="1445359">
            <a:off x="-180390" y="3387998"/>
            <a:ext cx="1719380" cy="916216"/>
            <a:chOff x="7463504" y="3075665"/>
            <a:chExt cx="2603050" cy="1387103"/>
          </a:xfrm>
        </p:grpSpPr>
        <p:sp>
          <p:nvSpPr>
            <p:cNvPr id="6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90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443790" y="545432"/>
            <a:ext cx="6849978" cy="6577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Las Drogas y su clasificación  </a:t>
            </a:r>
          </a:p>
          <a:p>
            <a:pPr algn="ctr"/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978568" y="2046104"/>
            <a:ext cx="7780421" cy="133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Depresores</a:t>
            </a:r>
            <a:endParaRPr lang="en-US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Estimulantes</a:t>
            </a:r>
            <a:endParaRPr lang="en-US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Alucinógenos</a:t>
            </a:r>
            <a:endParaRPr lang="en-US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Fármacos de uso médico.</a:t>
            </a:r>
            <a:endParaRPr lang="en-US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2679;p59"/>
          <p:cNvGrpSpPr/>
          <p:nvPr/>
        </p:nvGrpSpPr>
        <p:grpSpPr>
          <a:xfrm rot="2308815">
            <a:off x="7434538" y="3436450"/>
            <a:ext cx="758374" cy="920146"/>
            <a:chOff x="6822150" y="3335625"/>
            <a:chExt cx="1512405" cy="1545881"/>
          </a:xfrm>
        </p:grpSpPr>
        <p:sp>
          <p:nvSpPr>
            <p:cNvPr id="6" name="Google Shape;2680;p59"/>
            <p:cNvSpPr/>
            <p:nvPr/>
          </p:nvSpPr>
          <p:spPr>
            <a:xfrm>
              <a:off x="6822150" y="3335625"/>
              <a:ext cx="1512405" cy="1545881"/>
            </a:xfrm>
            <a:custGeom>
              <a:avLst/>
              <a:gdLst/>
              <a:ahLst/>
              <a:cxnLst/>
              <a:rect l="l" t="t" r="r" b="b"/>
              <a:pathLst>
                <a:path w="28598" h="29231" fill="none" extrusionOk="0">
                  <a:moveTo>
                    <a:pt x="28069" y="5810"/>
                  </a:moveTo>
                  <a:lnTo>
                    <a:pt x="24874" y="1585"/>
                  </a:lnTo>
                  <a:cubicBezTo>
                    <a:pt x="24425" y="951"/>
                    <a:pt x="23712" y="582"/>
                    <a:pt x="22920" y="555"/>
                  </a:cubicBezTo>
                  <a:lnTo>
                    <a:pt x="18933" y="449"/>
                  </a:lnTo>
                  <a:lnTo>
                    <a:pt x="18933" y="449"/>
                  </a:lnTo>
                  <a:lnTo>
                    <a:pt x="7922" y="159"/>
                  </a:lnTo>
                  <a:lnTo>
                    <a:pt x="5097" y="80"/>
                  </a:lnTo>
                  <a:lnTo>
                    <a:pt x="3143" y="27"/>
                  </a:lnTo>
                  <a:cubicBezTo>
                    <a:pt x="1743" y="1"/>
                    <a:pt x="581" y="1110"/>
                    <a:pt x="555" y="2509"/>
                  </a:cubicBezTo>
                  <a:lnTo>
                    <a:pt x="53" y="25719"/>
                  </a:lnTo>
                  <a:cubicBezTo>
                    <a:pt x="1" y="27092"/>
                    <a:pt x="1083" y="28228"/>
                    <a:pt x="2456" y="28280"/>
                  </a:cubicBezTo>
                  <a:lnTo>
                    <a:pt x="4146" y="28360"/>
                  </a:lnTo>
                  <a:lnTo>
                    <a:pt x="4146" y="28360"/>
                  </a:lnTo>
                  <a:lnTo>
                    <a:pt x="13018" y="28703"/>
                  </a:lnTo>
                  <a:lnTo>
                    <a:pt x="24531" y="29178"/>
                  </a:lnTo>
                  <a:cubicBezTo>
                    <a:pt x="25877" y="29231"/>
                    <a:pt x="27039" y="28201"/>
                    <a:pt x="27145" y="26828"/>
                  </a:cubicBezTo>
                  <a:lnTo>
                    <a:pt x="28571" y="7526"/>
                  </a:lnTo>
                  <a:cubicBezTo>
                    <a:pt x="28597" y="6892"/>
                    <a:pt x="28439" y="6311"/>
                    <a:pt x="28069" y="581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chemeClr val="accent4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1;p59"/>
            <p:cNvSpPr/>
            <p:nvPr/>
          </p:nvSpPr>
          <p:spPr>
            <a:xfrm>
              <a:off x="6822150" y="3336947"/>
              <a:ext cx="1512405" cy="1541915"/>
            </a:xfrm>
            <a:custGeom>
              <a:avLst/>
              <a:gdLst/>
              <a:ahLst/>
              <a:cxnLst/>
              <a:rect l="l" t="t" r="r" b="b"/>
              <a:pathLst>
                <a:path w="28598" h="29156" extrusionOk="0">
                  <a:moveTo>
                    <a:pt x="3047" y="0"/>
                  </a:moveTo>
                  <a:cubicBezTo>
                    <a:pt x="1691" y="0"/>
                    <a:pt x="581" y="1090"/>
                    <a:pt x="555" y="2458"/>
                  </a:cubicBezTo>
                  <a:lnTo>
                    <a:pt x="53" y="25694"/>
                  </a:lnTo>
                  <a:cubicBezTo>
                    <a:pt x="1" y="27067"/>
                    <a:pt x="1083" y="28203"/>
                    <a:pt x="2456" y="28255"/>
                  </a:cubicBezTo>
                  <a:lnTo>
                    <a:pt x="24531" y="29153"/>
                  </a:lnTo>
                  <a:cubicBezTo>
                    <a:pt x="24564" y="29154"/>
                    <a:pt x="24597" y="29155"/>
                    <a:pt x="24630" y="29155"/>
                  </a:cubicBezTo>
                  <a:cubicBezTo>
                    <a:pt x="25934" y="29155"/>
                    <a:pt x="27042" y="28142"/>
                    <a:pt x="27145" y="26803"/>
                  </a:cubicBezTo>
                  <a:lnTo>
                    <a:pt x="28571" y="7501"/>
                  </a:lnTo>
                  <a:cubicBezTo>
                    <a:pt x="28597" y="6894"/>
                    <a:pt x="28439" y="6286"/>
                    <a:pt x="28069" y="5785"/>
                  </a:cubicBezTo>
                  <a:lnTo>
                    <a:pt x="24874" y="1560"/>
                  </a:lnTo>
                  <a:cubicBezTo>
                    <a:pt x="24425" y="926"/>
                    <a:pt x="23712" y="557"/>
                    <a:pt x="22920" y="530"/>
                  </a:cubicBezTo>
                  <a:lnTo>
                    <a:pt x="3143" y="2"/>
                  </a:lnTo>
                  <a:cubicBezTo>
                    <a:pt x="3111" y="1"/>
                    <a:pt x="3079" y="0"/>
                    <a:pt x="3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82;p59"/>
            <p:cNvSpPr/>
            <p:nvPr/>
          </p:nvSpPr>
          <p:spPr>
            <a:xfrm>
              <a:off x="7225716" y="3344034"/>
              <a:ext cx="597706" cy="627005"/>
            </a:xfrm>
            <a:custGeom>
              <a:avLst/>
              <a:gdLst/>
              <a:ahLst/>
              <a:cxnLst/>
              <a:rect l="l" t="t" r="r" b="b"/>
              <a:pathLst>
                <a:path w="11302" h="11856" extrusionOk="0">
                  <a:moveTo>
                    <a:pt x="317" y="0"/>
                  </a:moveTo>
                  <a:lnTo>
                    <a:pt x="1" y="11856"/>
                  </a:lnTo>
                  <a:lnTo>
                    <a:pt x="8873" y="11777"/>
                  </a:lnTo>
                  <a:cubicBezTo>
                    <a:pt x="10087" y="11777"/>
                    <a:pt x="11091" y="10800"/>
                    <a:pt x="11117" y="9559"/>
                  </a:cubicBezTo>
                  <a:lnTo>
                    <a:pt x="11302" y="2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83;p59"/>
            <p:cNvSpPr/>
            <p:nvPr/>
          </p:nvSpPr>
          <p:spPr>
            <a:xfrm>
              <a:off x="7594379" y="3441712"/>
              <a:ext cx="155059" cy="430219"/>
            </a:xfrm>
            <a:custGeom>
              <a:avLst/>
              <a:gdLst/>
              <a:ahLst/>
              <a:cxnLst/>
              <a:rect l="l" t="t" r="r" b="b"/>
              <a:pathLst>
                <a:path w="2932" h="8135" extrusionOk="0">
                  <a:moveTo>
                    <a:pt x="1589" y="0"/>
                  </a:moveTo>
                  <a:cubicBezTo>
                    <a:pt x="897" y="0"/>
                    <a:pt x="317" y="546"/>
                    <a:pt x="291" y="1242"/>
                  </a:cubicBezTo>
                  <a:lnTo>
                    <a:pt x="27" y="6761"/>
                  </a:lnTo>
                  <a:cubicBezTo>
                    <a:pt x="0" y="7500"/>
                    <a:pt x="581" y="8108"/>
                    <a:pt x="1321" y="8134"/>
                  </a:cubicBezTo>
                  <a:lnTo>
                    <a:pt x="1374" y="8134"/>
                  </a:lnTo>
                  <a:cubicBezTo>
                    <a:pt x="1390" y="8135"/>
                    <a:pt x="1406" y="8135"/>
                    <a:pt x="1422" y="8135"/>
                  </a:cubicBezTo>
                  <a:cubicBezTo>
                    <a:pt x="2138" y="8135"/>
                    <a:pt x="2694" y="7564"/>
                    <a:pt x="2720" y="6867"/>
                  </a:cubicBezTo>
                  <a:lnTo>
                    <a:pt x="2905" y="1348"/>
                  </a:lnTo>
                  <a:cubicBezTo>
                    <a:pt x="2931" y="635"/>
                    <a:pt x="2377" y="28"/>
                    <a:pt x="1638" y="1"/>
                  </a:cubicBezTo>
                  <a:cubicBezTo>
                    <a:pt x="1621" y="1"/>
                    <a:pt x="1605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84;p59"/>
            <p:cNvSpPr/>
            <p:nvPr/>
          </p:nvSpPr>
          <p:spPr>
            <a:xfrm>
              <a:off x="7041412" y="4109228"/>
              <a:ext cx="865833" cy="759746"/>
            </a:xfrm>
            <a:custGeom>
              <a:avLst/>
              <a:gdLst/>
              <a:ahLst/>
              <a:cxnLst/>
              <a:rect l="l" t="t" r="r" b="b"/>
              <a:pathLst>
                <a:path w="16372" h="14366" extrusionOk="0">
                  <a:moveTo>
                    <a:pt x="1749" y="0"/>
                  </a:moveTo>
                  <a:cubicBezTo>
                    <a:pt x="924" y="0"/>
                    <a:pt x="237" y="677"/>
                    <a:pt x="211" y="1532"/>
                  </a:cubicBezTo>
                  <a:lnTo>
                    <a:pt x="0" y="13732"/>
                  </a:lnTo>
                  <a:lnTo>
                    <a:pt x="15949" y="14365"/>
                  </a:lnTo>
                  <a:lnTo>
                    <a:pt x="16345" y="1876"/>
                  </a:lnTo>
                  <a:cubicBezTo>
                    <a:pt x="16371" y="1031"/>
                    <a:pt x="15685" y="318"/>
                    <a:pt x="14813" y="291"/>
                  </a:cubicBezTo>
                  <a:lnTo>
                    <a:pt x="1796" y="1"/>
                  </a:lnTo>
                  <a:cubicBezTo>
                    <a:pt x="1780" y="0"/>
                    <a:pt x="1764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5;p59"/>
            <p:cNvSpPr/>
            <p:nvPr/>
          </p:nvSpPr>
          <p:spPr>
            <a:xfrm>
              <a:off x="7206149" y="4261484"/>
              <a:ext cx="564230" cy="26548"/>
            </a:xfrm>
            <a:custGeom>
              <a:avLst/>
              <a:gdLst/>
              <a:ahLst/>
              <a:cxnLst/>
              <a:rect l="l" t="t" r="r" b="b"/>
              <a:pathLst>
                <a:path w="10669" h="502" fill="none" extrusionOk="0">
                  <a:moveTo>
                    <a:pt x="1" y="0"/>
                  </a:moveTo>
                  <a:lnTo>
                    <a:pt x="10669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86;p59"/>
            <p:cNvSpPr/>
            <p:nvPr/>
          </p:nvSpPr>
          <p:spPr>
            <a:xfrm>
              <a:off x="7203399" y="4412260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3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7;p59"/>
            <p:cNvSpPr/>
            <p:nvPr/>
          </p:nvSpPr>
          <p:spPr>
            <a:xfrm>
              <a:off x="7207577" y="4556107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88;p59"/>
            <p:cNvSpPr/>
            <p:nvPr/>
          </p:nvSpPr>
          <p:spPr>
            <a:xfrm>
              <a:off x="7207577" y="4704133"/>
              <a:ext cx="565605" cy="26601"/>
            </a:xfrm>
            <a:custGeom>
              <a:avLst/>
              <a:gdLst/>
              <a:ahLst/>
              <a:cxnLst/>
              <a:rect l="l" t="t" r="r" b="b"/>
              <a:pathLst>
                <a:path w="10695" h="503" fill="none" extrusionOk="0">
                  <a:moveTo>
                    <a:pt x="0" y="1"/>
                  </a:moveTo>
                  <a:lnTo>
                    <a:pt x="10694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89;p59"/>
            <p:cNvSpPr/>
            <p:nvPr/>
          </p:nvSpPr>
          <p:spPr>
            <a:xfrm>
              <a:off x="6869694" y="4669123"/>
              <a:ext cx="131261" cy="78376"/>
            </a:xfrm>
            <a:custGeom>
              <a:avLst/>
              <a:gdLst/>
              <a:ahLst/>
              <a:cxnLst/>
              <a:rect l="l" t="t" r="r" b="b"/>
              <a:pathLst>
                <a:path w="2482" h="1482" extrusionOk="0">
                  <a:moveTo>
                    <a:pt x="669" y="1"/>
                  </a:moveTo>
                  <a:cubicBezTo>
                    <a:pt x="316" y="1"/>
                    <a:pt x="0" y="308"/>
                    <a:pt x="26" y="689"/>
                  </a:cubicBezTo>
                  <a:lnTo>
                    <a:pt x="26" y="821"/>
                  </a:lnTo>
                  <a:cubicBezTo>
                    <a:pt x="26" y="1191"/>
                    <a:pt x="343" y="1481"/>
                    <a:pt x="739" y="1481"/>
                  </a:cubicBezTo>
                  <a:lnTo>
                    <a:pt x="1821" y="1455"/>
                  </a:lnTo>
                  <a:cubicBezTo>
                    <a:pt x="2165" y="1428"/>
                    <a:pt x="2455" y="1138"/>
                    <a:pt x="2481" y="795"/>
                  </a:cubicBezTo>
                  <a:lnTo>
                    <a:pt x="2481" y="715"/>
                  </a:lnTo>
                  <a:cubicBezTo>
                    <a:pt x="2481" y="319"/>
                    <a:pt x="2191" y="29"/>
                    <a:pt x="1821" y="29"/>
                  </a:cubicBezTo>
                  <a:lnTo>
                    <a:pt x="712" y="2"/>
                  </a:lnTo>
                  <a:cubicBezTo>
                    <a:pt x="698" y="1"/>
                    <a:pt x="68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0;p59"/>
            <p:cNvSpPr/>
            <p:nvPr/>
          </p:nvSpPr>
          <p:spPr>
            <a:xfrm>
              <a:off x="7997945" y="4699849"/>
              <a:ext cx="139669" cy="88106"/>
            </a:xfrm>
            <a:custGeom>
              <a:avLst/>
              <a:gdLst/>
              <a:ahLst/>
              <a:cxnLst/>
              <a:rect l="l" t="t" r="r" b="b"/>
              <a:pathLst>
                <a:path w="2641" h="1666" extrusionOk="0">
                  <a:moveTo>
                    <a:pt x="747" y="1"/>
                  </a:moveTo>
                  <a:cubicBezTo>
                    <a:pt x="370" y="1"/>
                    <a:pt x="52" y="308"/>
                    <a:pt x="27" y="689"/>
                  </a:cubicBezTo>
                  <a:lnTo>
                    <a:pt x="27" y="821"/>
                  </a:lnTo>
                  <a:cubicBezTo>
                    <a:pt x="1" y="1243"/>
                    <a:pt x="317" y="1587"/>
                    <a:pt x="713" y="1587"/>
                  </a:cubicBezTo>
                  <a:lnTo>
                    <a:pt x="1875" y="1666"/>
                  </a:lnTo>
                  <a:cubicBezTo>
                    <a:pt x="2271" y="1666"/>
                    <a:pt x="2641" y="1349"/>
                    <a:pt x="2641" y="953"/>
                  </a:cubicBezTo>
                  <a:lnTo>
                    <a:pt x="2641" y="821"/>
                  </a:lnTo>
                  <a:cubicBezTo>
                    <a:pt x="2641" y="425"/>
                    <a:pt x="2351" y="108"/>
                    <a:pt x="1954" y="82"/>
                  </a:cubicBezTo>
                  <a:lnTo>
                    <a:pt x="793" y="2"/>
                  </a:lnTo>
                  <a:cubicBezTo>
                    <a:pt x="777" y="1"/>
                    <a:pt x="762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1;p59"/>
            <p:cNvSpPr/>
            <p:nvPr/>
          </p:nvSpPr>
          <p:spPr>
            <a:xfrm>
              <a:off x="7021897" y="3338428"/>
              <a:ext cx="220636" cy="632663"/>
            </a:xfrm>
            <a:custGeom>
              <a:avLst/>
              <a:gdLst/>
              <a:ahLst/>
              <a:cxnLst/>
              <a:rect l="l" t="t" r="r" b="b"/>
              <a:pathLst>
                <a:path w="4172" h="11963" extrusionOk="0">
                  <a:moveTo>
                    <a:pt x="633" y="0"/>
                  </a:moveTo>
                  <a:lnTo>
                    <a:pt x="79" y="9585"/>
                  </a:lnTo>
                  <a:cubicBezTo>
                    <a:pt x="0" y="10864"/>
                    <a:pt x="1031" y="11962"/>
                    <a:pt x="2304" y="11962"/>
                  </a:cubicBezTo>
                  <a:cubicBezTo>
                    <a:pt x="2319" y="11962"/>
                    <a:pt x="2334" y="11962"/>
                    <a:pt x="2350" y="11962"/>
                  </a:cubicBezTo>
                  <a:lnTo>
                    <a:pt x="3855" y="11962"/>
                  </a:lnTo>
                  <a:lnTo>
                    <a:pt x="4171" y="10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9;p49"/>
          <p:cNvGrpSpPr/>
          <p:nvPr/>
        </p:nvGrpSpPr>
        <p:grpSpPr>
          <a:xfrm rot="3762019">
            <a:off x="-172627" y="2212603"/>
            <a:ext cx="1693701" cy="857873"/>
            <a:chOff x="0" y="6078527"/>
            <a:chExt cx="2501774" cy="1267169"/>
          </a:xfrm>
        </p:grpSpPr>
        <p:sp>
          <p:nvSpPr>
            <p:cNvPr id="19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415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6" name="Google Shape;3476;p71"/>
          <p:cNvGrpSpPr/>
          <p:nvPr/>
        </p:nvGrpSpPr>
        <p:grpSpPr>
          <a:xfrm rot="1445359">
            <a:off x="-993014" y="3150073"/>
            <a:ext cx="1719380" cy="916216"/>
            <a:chOff x="7463504" y="3075665"/>
            <a:chExt cx="2603050" cy="1387103"/>
          </a:xfrm>
        </p:grpSpPr>
        <p:sp>
          <p:nvSpPr>
            <p:cNvPr id="3477" name="Google Shape;3477;p7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0" name="Google Shape;3510;p71"/>
          <p:cNvGrpSpPr/>
          <p:nvPr/>
        </p:nvGrpSpPr>
        <p:grpSpPr>
          <a:xfrm rot="2065613">
            <a:off x="8317063" y="1482540"/>
            <a:ext cx="1653875" cy="539976"/>
            <a:chOff x="2564525" y="5223525"/>
            <a:chExt cx="2556110" cy="834547"/>
          </a:xfrm>
        </p:grpSpPr>
        <p:sp>
          <p:nvSpPr>
            <p:cNvPr id="3511" name="Google Shape;3511;p7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ángulo 5"/>
          <p:cNvSpPr/>
          <p:nvPr/>
        </p:nvSpPr>
        <p:spPr>
          <a:xfrm>
            <a:off x="2578305" y="33713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</a:t>
            </a: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. Blanca Margarita  Villarreal Soto  </a:t>
            </a:r>
            <a:b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Tel</a:t>
            </a: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. (844) 4118391, 4118800</a:t>
            </a:r>
            <a:b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3737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60" y="580030"/>
            <a:ext cx="1996062" cy="482286"/>
          </a:xfrm>
          <a:prstGeom prst="rect">
            <a:avLst/>
          </a:prstGeom>
        </p:spPr>
      </p:pic>
      <p:pic>
        <p:nvPicPr>
          <p:cNvPr id="58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4" y="562884"/>
            <a:ext cx="2034600" cy="489966"/>
          </a:xfrm>
          <a:prstGeom prst="rect">
            <a:avLst/>
          </a:prstGeom>
        </p:spPr>
      </p:pic>
      <p:pic>
        <p:nvPicPr>
          <p:cNvPr id="59" name="Imagen 58" descr="C:\Users\Usuario\AppData\Local\Microsoft\Windows\INetCache\IE\3UQ6N2WJ\gobierno _PROGRAMAS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-1" b="14286"/>
          <a:stretch/>
        </p:blipFill>
        <p:spPr bwMode="auto">
          <a:xfrm>
            <a:off x="5023077" y="322568"/>
            <a:ext cx="2076538" cy="869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2" descr="Vista previa de ima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05" y="453378"/>
            <a:ext cx="1735434" cy="6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ángulo 60"/>
          <p:cNvSpPr/>
          <p:nvPr/>
        </p:nvSpPr>
        <p:spPr>
          <a:xfrm>
            <a:off x="1654071" y="1910118"/>
            <a:ext cx="6124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Mtro. Oscar de León Flores </a:t>
            </a:r>
            <a:endParaRPr lang="es-E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Director General de Proyectos y Programas educativos</a:t>
            </a:r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Tel</a:t>
            </a: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. (844) </a:t>
            </a:r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4118931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Ext. 3552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0" y="514326"/>
            <a:ext cx="1553044" cy="373999"/>
          </a:xfrm>
          <a:prstGeom prst="rect">
            <a:avLst/>
          </a:prstGeom>
        </p:spPr>
      </p:pic>
      <p:pic>
        <p:nvPicPr>
          <p:cNvPr id="65" name="Imagen 64" descr="C:\Users\Usuario\AppData\Local\Microsoft\Windows\INetCache\IE\3UQ6N2WJ\gobierno _PROGRAMA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-1" b="14286"/>
          <a:stretch/>
        </p:blipFill>
        <p:spPr bwMode="auto">
          <a:xfrm>
            <a:off x="4657725" y="264686"/>
            <a:ext cx="1667813" cy="717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81" y="264686"/>
            <a:ext cx="1735434" cy="6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613" y="1416447"/>
            <a:ext cx="2407911" cy="3093376"/>
          </a:xfrm>
          <a:prstGeom prst="rect">
            <a:avLst/>
          </a:prstGeom>
        </p:spPr>
      </p:pic>
      <p:sp>
        <p:nvSpPr>
          <p:cNvPr id="68" name="Google Shape;1935;p50"/>
          <p:cNvSpPr txBox="1">
            <a:spLocks/>
          </p:cNvSpPr>
          <p:nvPr/>
        </p:nvSpPr>
        <p:spPr>
          <a:xfrm>
            <a:off x="249390" y="2963135"/>
            <a:ext cx="5392747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7050" b="0" i="0" u="none" strike="noStrike" cap="none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ancing Script"/>
              <a:buNone/>
              <a:defRPr sz="52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r>
              <a:rPr lang="es-ES" sz="4000" b="1" dirty="0" smtClean="0">
                <a:latin typeface="Kristen ITC" panose="03050502040202030202" pitchFamily="66" charset="0"/>
              </a:rPr>
              <a:t>Resolución de Conflictos en los Centros Escolares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722" y="519643"/>
            <a:ext cx="1525885" cy="3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922964" y="1062698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sz="2800" b="1" dirty="0" smtClean="0">
                <a:latin typeface="Kristen ITC" panose="03050502040202030202" pitchFamily="66" charset="0"/>
              </a:rPr>
              <a:t>Marco conceptual </a:t>
            </a:r>
            <a:r>
              <a:rPr lang="es-MX" sz="2800" b="1" dirty="0">
                <a:latin typeface="Kristen ITC" panose="03050502040202030202" pitchFamily="66" charset="0"/>
              </a:rPr>
              <a:t>sobre la resolución de conflictos en los centros escolares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1937" name="Google Shape;1937;p50"/>
          <p:cNvGrpSpPr/>
          <p:nvPr/>
        </p:nvGrpSpPr>
        <p:grpSpPr>
          <a:xfrm rot="19473114">
            <a:off x="8088602" y="1934253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1117599" y="1569615"/>
            <a:ext cx="7691121" cy="18742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1398542" y="1692698"/>
            <a:ext cx="6927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entury Gothic" panose="020B0502020202020204" pitchFamily="34" charset="0"/>
              </a:rPr>
              <a:t>En educación básica, los conflictos constituyen una de las preocupaciones más importantes de docentes, tutores, orientadores, padres e instituciones educativas. El respeto y el mantenimiento del orden en nuestras aulas resultan actividades a las que se dedica a diario un gran esfuerzo y tiempo, sin que se consigan en muchos casos, los resultados esperados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32" y="3506155"/>
            <a:ext cx="1926576" cy="159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6" name="Google Shape;2246;p53"/>
          <p:cNvGrpSpPr/>
          <p:nvPr/>
        </p:nvGrpSpPr>
        <p:grpSpPr>
          <a:xfrm rot="1046361" flipH="1">
            <a:off x="-305391" y="3401278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7867947" y="296274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ángulo redondeado 5"/>
          <p:cNvSpPr/>
          <p:nvPr/>
        </p:nvSpPr>
        <p:spPr>
          <a:xfrm>
            <a:off x="1088998" y="513098"/>
            <a:ext cx="7321192" cy="11952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acuerdo con Torrego (2000) los conflictos son situaciones en las que dos o más personas entran en oposición, en desacuerdo porque sus posiciones, intereses, necesidades, deseos o valores son incompatibles</a:t>
            </a:r>
          </a:p>
          <a:p>
            <a:pPr algn="ctr"/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3289098" y="9661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tx1"/>
                </a:solidFill>
                <a:latin typeface="Kristen ITC" panose="03050502040202030202" pitchFamily="66" charset="0"/>
              </a:rPr>
              <a:t>¿Qué es un conflicto?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63855" y="1708095"/>
            <a:ext cx="2624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Características del conflicto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0853" y="2022358"/>
            <a:ext cx="3235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1. Es inherente a las </a:t>
            </a:r>
            <a:r>
              <a:rPr lang="es-ES" sz="1200" dirty="0" smtClean="0">
                <a:latin typeface="Century Gothic" panose="020B0502020202020204" pitchFamily="34" charset="0"/>
              </a:rPr>
              <a:t>relaciones </a:t>
            </a:r>
            <a:r>
              <a:rPr lang="es-ES" sz="1200" dirty="0">
                <a:latin typeface="Century Gothic" panose="020B0502020202020204" pitchFamily="34" charset="0"/>
              </a:rPr>
              <a:t>humanas</a:t>
            </a:r>
            <a:r>
              <a:rPr lang="es-E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477986" y="2484071"/>
            <a:ext cx="2133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2. Tiene diferentes etapas</a:t>
            </a:r>
            <a:r>
              <a:rPr lang="en-US" sz="1200" dirty="0">
                <a:latin typeface="Times New Roman" panose="02020603050405020304" pitchFamily="18" charset="0"/>
              </a:rPr>
              <a:t>.</a:t>
            </a:r>
            <a:endParaRPr lang="en-US" sz="1200" dirty="0"/>
          </a:p>
        </p:txBody>
      </p:sp>
      <p:sp>
        <p:nvSpPr>
          <p:cNvPr id="5" name="Rectángulo 4"/>
          <p:cNvSpPr/>
          <p:nvPr/>
        </p:nvSpPr>
        <p:spPr>
          <a:xfrm>
            <a:off x="4900523" y="2337458"/>
            <a:ext cx="4151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latin typeface="Century Gothic" panose="020B0502020202020204" pitchFamily="34" charset="0"/>
              </a:rPr>
              <a:t>3.Puede desencadenar reacciones violentas si no existe disposición de los involucrados para resolverlo.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99758" y="3090676"/>
            <a:ext cx="474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Century Gothic" panose="020B0502020202020204" pitchFamily="34" charset="0"/>
              </a:rPr>
              <a:t>4.Se </a:t>
            </a:r>
            <a:r>
              <a:rPr lang="es-ES" sz="1200" dirty="0">
                <a:latin typeface="Century Gothic" panose="020B0502020202020204" pitchFamily="34" charset="0"/>
              </a:rPr>
              <a:t>resuelve mediante diferentes estrategias y herramientas</a:t>
            </a:r>
            <a:r>
              <a:rPr lang="es-ES" sz="1200" dirty="0">
                <a:latin typeface="Times New Roman" panose="02020603050405020304" pitchFamily="18" charset="0"/>
              </a:rPr>
              <a:t>.</a:t>
            </a:r>
            <a:endParaRPr lang="en-US" sz="1200" dirty="0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297829" y="1937488"/>
            <a:ext cx="148278" cy="219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3577115" y="2056754"/>
            <a:ext cx="493477" cy="430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644124" y="2110885"/>
            <a:ext cx="121920" cy="24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4640488" y="2131382"/>
            <a:ext cx="1131" cy="76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64" y="2893754"/>
            <a:ext cx="2722594" cy="204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852274" y="204727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Kristen ITC" panose="03050502040202030202" pitchFamily="66" charset="0"/>
              </a:rPr>
              <a:t>Como Saber si hay un conflicto </a:t>
            </a:r>
            <a:endParaRPr sz="3200" dirty="0">
              <a:latin typeface="Kristen ITC" panose="03050502040202030202" pitchFamily="66" charset="0"/>
            </a:endParaRPr>
          </a:p>
        </p:txBody>
      </p:sp>
      <p:grpSp>
        <p:nvGrpSpPr>
          <p:cNvPr id="2076" name="Google Shape;2076;p51"/>
          <p:cNvGrpSpPr/>
          <p:nvPr/>
        </p:nvGrpSpPr>
        <p:grpSpPr>
          <a:xfrm rot="3261881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7783203">
            <a:off x="8238501" y="3303403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5707405" y="3204059"/>
            <a:ext cx="2374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Times New Roman" panose="02020603050405020304" pitchFamily="18" charset="0"/>
            </a:endParaRPr>
          </a:p>
          <a:p>
            <a:r>
              <a:rPr lang="es-ES" dirty="0" smtClean="0">
                <a:latin typeface="Century Gothic" panose="020B0502020202020204" pitchFamily="34" charset="0"/>
              </a:rPr>
              <a:t>4.- Desagrado </a:t>
            </a:r>
            <a:r>
              <a:rPr lang="es-ES" dirty="0">
                <a:latin typeface="Century Gothic" panose="020B0502020202020204" pitchFamily="34" charset="0"/>
              </a:rPr>
              <a:t>por el trato que se recibe.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2189748" y="703923"/>
            <a:ext cx="5751095" cy="5199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Indicios de que se está frente a la presencia de un conflicto: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76163" y="2046294"/>
            <a:ext cx="3481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1.- Las </a:t>
            </a:r>
            <a:r>
              <a:rPr lang="es-ES" dirty="0">
                <a:latin typeface="Century Gothic" panose="020B0502020202020204" pitchFamily="34" charset="0"/>
              </a:rPr>
              <a:t>necesidades e intereses de personas o grupos se contraponen.</a:t>
            </a:r>
          </a:p>
          <a:p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02852" y="3222708"/>
            <a:ext cx="3108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2.- Existe tensión que puede distorsionar lo que perciben las partes del conflicto.</a:t>
            </a:r>
          </a:p>
          <a:p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837651" y="2052901"/>
            <a:ext cx="2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3.- Incomodidad </a:t>
            </a:r>
            <a:r>
              <a:rPr lang="es-ES" dirty="0">
                <a:latin typeface="Century Gothic" panose="020B0502020202020204" pitchFamily="34" charset="0"/>
              </a:rPr>
              <a:t>por el comportamiento o actitud de las partes en conflicto.</a:t>
            </a:r>
          </a:p>
          <a:p>
            <a:endParaRPr lang="es-ES" dirty="0">
              <a:latin typeface="Century Gothic" panose="020B0502020202020204" pitchFamily="34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2574759" y="1301975"/>
            <a:ext cx="483363" cy="58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3549595" y="1410475"/>
            <a:ext cx="781751" cy="1533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6243815" y="1332044"/>
            <a:ext cx="299777" cy="64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854275" y="1415005"/>
            <a:ext cx="1059876" cy="171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oogle Shape;2721;p60"/>
          <p:cNvGrpSpPr/>
          <p:nvPr/>
        </p:nvGrpSpPr>
        <p:grpSpPr>
          <a:xfrm rot="17899232">
            <a:off x="-586826" y="1267407"/>
            <a:ext cx="1693701" cy="857873"/>
            <a:chOff x="0" y="6078527"/>
            <a:chExt cx="2501774" cy="1267169"/>
          </a:xfrm>
        </p:grpSpPr>
        <p:sp>
          <p:nvSpPr>
            <p:cNvPr id="2722" name="Google Shape;2722;p6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60"/>
          <p:cNvGrpSpPr/>
          <p:nvPr/>
        </p:nvGrpSpPr>
        <p:grpSpPr>
          <a:xfrm rot="2084330">
            <a:off x="4257594" y="4882202"/>
            <a:ext cx="1653874" cy="539975"/>
            <a:chOff x="2564525" y="5223525"/>
            <a:chExt cx="2556110" cy="834547"/>
          </a:xfrm>
        </p:grpSpPr>
        <p:sp>
          <p:nvSpPr>
            <p:cNvPr id="2729" name="Google Shape;2729;p6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ángulo 4"/>
          <p:cNvSpPr/>
          <p:nvPr/>
        </p:nvSpPr>
        <p:spPr>
          <a:xfrm>
            <a:off x="795252" y="1226153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Quedarse en silencio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99025" y="1144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 Dejar que se den cuenta del malestar y esperar que ofrezca disculpas.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24132" y="1801009"/>
            <a:ext cx="2597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Responder con agresión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27873" y="1934511"/>
            <a:ext cx="3313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Hacer como que no pasa nada.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6725" y="2385073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Estar con una actitud defensiva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62205" y="3154403"/>
            <a:ext cx="4397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Buscar que la persona del conflicto escuche</a:t>
            </a:r>
            <a:r>
              <a:rPr lang="es-E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36602" y="2612763"/>
            <a:ext cx="4634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Realizar comentarios irónicos dirigidos hacia la otra persona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59948" y="3313568"/>
            <a:ext cx="3320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Gritar e insultar a la otra persona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6725" y="376704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entury Gothic" panose="020B0502020202020204" pitchFamily="34" charset="0"/>
              </a:rPr>
              <a:t>Decir lo que desagrada a todas las partes en conflicto, sin ofender al otro, de manera clara y directa.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395663" y="156411"/>
            <a:ext cx="6316579" cy="7400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Kristen ITC" panose="03050502040202030202" pitchFamily="66" charset="0"/>
              </a:rPr>
              <a:t>¿Cómo se reacciona ante el conflicto?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8" y="850232"/>
            <a:ext cx="8277725" cy="38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234910" y="0"/>
            <a:ext cx="7692273" cy="9240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Kristen ITC" panose="03050502040202030202" pitchFamily="66" charset="0"/>
              </a:rPr>
              <a:t>TÉCNICAS PARA LA RESOLUCIÓN PACÍFICA DE CONFLICTOS MEDIANTE EL DIÁLOGO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66627" y="2270504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NEGOCIACIÓN</a:t>
            </a:r>
          </a:p>
        </p:txBody>
      </p:sp>
      <p:grpSp>
        <p:nvGrpSpPr>
          <p:cNvPr id="89" name="Google Shape;2271;p54"/>
          <p:cNvGrpSpPr/>
          <p:nvPr/>
        </p:nvGrpSpPr>
        <p:grpSpPr>
          <a:xfrm rot="-1062919">
            <a:off x="-57216" y="165577"/>
            <a:ext cx="1048830" cy="592870"/>
            <a:chOff x="2564525" y="5223525"/>
            <a:chExt cx="2556110" cy="834547"/>
          </a:xfrm>
        </p:grpSpPr>
        <p:sp>
          <p:nvSpPr>
            <p:cNvPr id="90" name="Google Shape;2272;p5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73;p5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74;p5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75;p5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76;p5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77;p5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78;p5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79;p5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80;p5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81;p5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966627" y="3182362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MEDIACIÓN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53" y="0"/>
            <a:ext cx="668900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803</Words>
  <Application>Microsoft Office PowerPoint</Application>
  <PresentationFormat>Presentación en pantalla (16:9)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Dancing Script</vt:lpstr>
      <vt:lpstr>Century Gothic</vt:lpstr>
      <vt:lpstr>Delius Swash Caps</vt:lpstr>
      <vt:lpstr>Comic Sans MS</vt:lpstr>
      <vt:lpstr>Roboto Condensed Light</vt:lpstr>
      <vt:lpstr>Times New Roman</vt:lpstr>
      <vt:lpstr>Wingdings</vt:lpstr>
      <vt:lpstr>Symbol</vt:lpstr>
      <vt:lpstr>Calibri</vt:lpstr>
      <vt:lpstr>Anaheim</vt:lpstr>
      <vt:lpstr>Arial</vt:lpstr>
      <vt:lpstr>Kristen ITC</vt:lpstr>
      <vt:lpstr>Pretty Aesthetic Notes for School by Slidesgo</vt:lpstr>
      <vt:lpstr>Presentación de PowerPoint</vt:lpstr>
      <vt:lpstr>Presentación de PowerPoint</vt:lpstr>
      <vt:lpstr>Marco conceptual sobre la resolución de conflictos en los centros escolares </vt:lpstr>
      <vt:lpstr>Presentación de PowerPoint</vt:lpstr>
      <vt:lpstr>Como Saber si hay un conflicto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Resolucion de Conflictos en los Centros Escolares</dc:title>
  <dc:creator>PROGRAMAS</dc:creator>
  <cp:lastModifiedBy>DIR. RPOGRAMAS</cp:lastModifiedBy>
  <cp:revision>52</cp:revision>
  <dcterms:modified xsi:type="dcterms:W3CDTF">2023-06-09T18:47:53Z</dcterms:modified>
</cp:coreProperties>
</file>