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80" r:id="rId3"/>
    <p:sldId id="281" r:id="rId4"/>
    <p:sldId id="288" r:id="rId5"/>
    <p:sldId id="287" r:id="rId6"/>
    <p:sldId id="289" r:id="rId7"/>
    <p:sldId id="291" r:id="rId8"/>
    <p:sldId id="290" r:id="rId9"/>
    <p:sldId id="293" r:id="rId10"/>
    <p:sldId id="294" r:id="rId11"/>
    <p:sldId id="292" r:id="rId12"/>
    <p:sldId id="295" r:id="rId13"/>
    <p:sldId id="296" r:id="rId14"/>
    <p:sldId id="297" r:id="rId15"/>
    <p:sldId id="298" r:id="rId16"/>
    <p:sldId id="276" r:id="rId17"/>
    <p:sldId id="300" r:id="rId18"/>
    <p:sldId id="301" r:id="rId19"/>
    <p:sldId id="282" r:id="rId20"/>
    <p:sldId id="299" r:id="rId21"/>
    <p:sldId id="283" r:id="rId22"/>
    <p:sldId id="302" r:id="rId23"/>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5" d="100"/>
          <a:sy n="115" d="100"/>
        </p:scale>
        <p:origin x="8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80271B-DBAB-4EC2-B74D-C56E7AFF5FCF}" type="datetimeFigureOut">
              <a:rPr lang="es-MX" smtClean="0"/>
              <a:t>11/10/2023</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D8CEBF-D666-414F-BCD3-C66349B46E7D}" type="slidenum">
              <a:rPr lang="es-MX" smtClean="0"/>
              <a:t>‹Nº›</a:t>
            </a:fld>
            <a:endParaRPr lang="es-MX"/>
          </a:p>
        </p:txBody>
      </p:sp>
    </p:spTree>
    <p:extLst>
      <p:ext uri="{BB962C8B-B14F-4D97-AF65-F5344CB8AC3E}">
        <p14:creationId xmlns:p14="http://schemas.microsoft.com/office/powerpoint/2010/main" val="3693033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15123139-39A1-4C79-827F-D39364C30B54}" type="datetimeFigureOut">
              <a:rPr lang="es-MX" smtClean="0"/>
              <a:t>11/10/2023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F3C9E8FE-2FB8-4696-8394-1E9111860713}" type="slidenum">
              <a:rPr lang="es-MX" smtClean="0"/>
              <a:t>‹Nº›</a:t>
            </a:fld>
            <a:endParaRPr lang="es-MX"/>
          </a:p>
        </p:txBody>
      </p:sp>
    </p:spTree>
    <p:extLst>
      <p:ext uri="{BB962C8B-B14F-4D97-AF65-F5344CB8AC3E}">
        <p14:creationId xmlns:p14="http://schemas.microsoft.com/office/powerpoint/2010/main" val="2035835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15123139-39A1-4C79-827F-D39364C30B54}" type="datetimeFigureOut">
              <a:rPr lang="es-MX" smtClean="0"/>
              <a:t>11/10/2023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F3C9E8FE-2FB8-4696-8394-1E9111860713}" type="slidenum">
              <a:rPr lang="es-MX" smtClean="0"/>
              <a:t>‹Nº›</a:t>
            </a:fld>
            <a:endParaRPr lang="es-MX"/>
          </a:p>
        </p:txBody>
      </p:sp>
    </p:spTree>
    <p:extLst>
      <p:ext uri="{BB962C8B-B14F-4D97-AF65-F5344CB8AC3E}">
        <p14:creationId xmlns:p14="http://schemas.microsoft.com/office/powerpoint/2010/main" val="4158511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15123139-39A1-4C79-827F-D39364C30B54}" type="datetimeFigureOut">
              <a:rPr lang="es-MX" smtClean="0"/>
              <a:t>11/10/2023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F3C9E8FE-2FB8-4696-8394-1E9111860713}" type="slidenum">
              <a:rPr lang="es-MX" smtClean="0"/>
              <a:t>‹Nº›</a:t>
            </a:fld>
            <a:endParaRPr lang="es-MX"/>
          </a:p>
        </p:txBody>
      </p:sp>
    </p:spTree>
    <p:extLst>
      <p:ext uri="{BB962C8B-B14F-4D97-AF65-F5344CB8AC3E}">
        <p14:creationId xmlns:p14="http://schemas.microsoft.com/office/powerpoint/2010/main" val="2829928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ítulo y contenido">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B1948E38-8FB0-4E51-A01C-C88794372E50}"/>
              </a:ext>
            </a:extLst>
          </p:cNvPr>
          <p:cNvSpPr>
            <a:spLocks noGrp="1"/>
          </p:cNvSpPr>
          <p:nvPr>
            <p:ph idx="1" hasCustomPrompt="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MX" noProof="0"/>
              <a:t>Editar estilos de texto del patrón</a:t>
            </a:r>
          </a:p>
          <a:p>
            <a:pPr lvl="1" rtl="0"/>
            <a:r>
              <a:rPr lang="es-MX" noProof="0"/>
              <a:t>Segundo nivel</a:t>
            </a:r>
          </a:p>
          <a:p>
            <a:pPr lvl="2" rtl="0"/>
            <a:r>
              <a:rPr lang="es-MX" noProof="0"/>
              <a:t>Tercer nivel</a:t>
            </a:r>
          </a:p>
          <a:p>
            <a:pPr lvl="3" rtl="0"/>
            <a:r>
              <a:rPr lang="es-MX" noProof="0"/>
              <a:t>Cuarto nivel</a:t>
            </a:r>
          </a:p>
          <a:p>
            <a:pPr lvl="4" rtl="0"/>
            <a:r>
              <a:rPr lang="es-MX" noProof="0"/>
              <a:t>Quinto nivel</a:t>
            </a:r>
          </a:p>
        </p:txBody>
      </p:sp>
      <p:sp>
        <p:nvSpPr>
          <p:cNvPr id="6" name="Título 5">
            <a:extLst>
              <a:ext uri="{FF2B5EF4-FFF2-40B4-BE49-F238E27FC236}">
                <a16:creationId xmlns:a16="http://schemas.microsoft.com/office/drawing/2014/main" xmlns="" id="{703B4A2F-5217-4795-8F6B-BFD7CF459B1C}"/>
              </a:ext>
            </a:extLst>
          </p:cNvPr>
          <p:cNvSpPr>
            <a:spLocks noGrp="1"/>
          </p:cNvSpPr>
          <p:nvPr>
            <p:ph type="title" hasCustomPrompt="1"/>
          </p:nvPr>
        </p:nvSpPr>
        <p:spPr/>
        <p:txBody>
          <a:bodyPr rtlCol="0"/>
          <a:lstStyle/>
          <a:p>
            <a:pPr rtl="0"/>
            <a:r>
              <a:rPr lang="es-MX" noProof="0"/>
              <a:t>Haz clic para modificar el estilo de título del patrón</a:t>
            </a:r>
          </a:p>
        </p:txBody>
      </p:sp>
      <p:sp>
        <p:nvSpPr>
          <p:cNvPr id="7" name="Marcador de pie de página 6">
            <a:extLst>
              <a:ext uri="{FF2B5EF4-FFF2-40B4-BE49-F238E27FC236}">
                <a16:creationId xmlns:a16="http://schemas.microsoft.com/office/drawing/2014/main" xmlns="" id="{332C6E1E-0AF9-4CBB-8AF8-AE4DF400FCA8}"/>
              </a:ext>
            </a:extLst>
          </p:cNvPr>
          <p:cNvSpPr>
            <a:spLocks noGrp="1"/>
          </p:cNvSpPr>
          <p:nvPr>
            <p:ph type="ftr" sz="quarter" idx="10"/>
          </p:nvPr>
        </p:nvSpPr>
        <p:spPr/>
        <p:txBody>
          <a:bodyPr rtlCol="0"/>
          <a:lstStyle/>
          <a:p>
            <a:pPr rtl="0"/>
            <a:endParaRPr lang="es-MX" noProof="0" dirty="0"/>
          </a:p>
        </p:txBody>
      </p:sp>
      <p:sp>
        <p:nvSpPr>
          <p:cNvPr id="8" name="Marcador de número de diapositiva 7">
            <a:extLst>
              <a:ext uri="{FF2B5EF4-FFF2-40B4-BE49-F238E27FC236}">
                <a16:creationId xmlns:a16="http://schemas.microsoft.com/office/drawing/2014/main" xmlns="" id="{B21A256C-91C2-4AC0-B272-C68D44C3EE38}"/>
              </a:ext>
            </a:extLst>
          </p:cNvPr>
          <p:cNvSpPr>
            <a:spLocks noGrp="1"/>
          </p:cNvSpPr>
          <p:nvPr>
            <p:ph type="sldNum" sz="quarter" idx="11"/>
          </p:nvPr>
        </p:nvSpPr>
        <p:spPr/>
        <p:txBody>
          <a:bodyPr rtlCol="0"/>
          <a:lstStyle/>
          <a:p>
            <a:pPr algn="ctr" rtl="0"/>
            <a:fld id="{B67B645E-C5E5-4727-B977-D372A0AA71D9}" type="slidenum">
              <a:rPr lang="es-MX" noProof="0" smtClean="0"/>
              <a:pPr algn="ctr" rtl="0"/>
              <a:t>‹Nº›</a:t>
            </a:fld>
            <a:endParaRPr lang="es-MX" noProof="0" dirty="0"/>
          </a:p>
        </p:txBody>
      </p:sp>
    </p:spTree>
    <p:extLst>
      <p:ext uri="{BB962C8B-B14F-4D97-AF65-F5344CB8AC3E}">
        <p14:creationId xmlns:p14="http://schemas.microsoft.com/office/powerpoint/2010/main" val="2311090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15123139-39A1-4C79-827F-D39364C30B54}" type="datetimeFigureOut">
              <a:rPr lang="es-MX" smtClean="0"/>
              <a:t>11/10/2023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F3C9E8FE-2FB8-4696-8394-1E9111860713}" type="slidenum">
              <a:rPr lang="es-MX" smtClean="0"/>
              <a:t>‹Nº›</a:t>
            </a:fld>
            <a:endParaRPr lang="es-MX"/>
          </a:p>
        </p:txBody>
      </p:sp>
    </p:spTree>
    <p:extLst>
      <p:ext uri="{BB962C8B-B14F-4D97-AF65-F5344CB8AC3E}">
        <p14:creationId xmlns:p14="http://schemas.microsoft.com/office/powerpoint/2010/main" val="1893574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15123139-39A1-4C79-827F-D39364C30B54}" type="datetimeFigureOut">
              <a:rPr lang="es-MX" smtClean="0"/>
              <a:t>11/10/2023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F3C9E8FE-2FB8-4696-8394-1E9111860713}" type="slidenum">
              <a:rPr lang="es-MX" smtClean="0"/>
              <a:t>‹Nº›</a:t>
            </a:fld>
            <a:endParaRPr lang="es-MX"/>
          </a:p>
        </p:txBody>
      </p:sp>
    </p:spTree>
    <p:extLst>
      <p:ext uri="{BB962C8B-B14F-4D97-AF65-F5344CB8AC3E}">
        <p14:creationId xmlns:p14="http://schemas.microsoft.com/office/powerpoint/2010/main" val="707720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15123139-39A1-4C79-827F-D39364C30B54}" type="datetimeFigureOut">
              <a:rPr lang="es-MX" smtClean="0"/>
              <a:t>11/10/2023</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F3C9E8FE-2FB8-4696-8394-1E9111860713}" type="slidenum">
              <a:rPr lang="es-MX" smtClean="0"/>
              <a:t>‹Nº›</a:t>
            </a:fld>
            <a:endParaRPr lang="es-MX"/>
          </a:p>
        </p:txBody>
      </p:sp>
    </p:spTree>
    <p:extLst>
      <p:ext uri="{BB962C8B-B14F-4D97-AF65-F5344CB8AC3E}">
        <p14:creationId xmlns:p14="http://schemas.microsoft.com/office/powerpoint/2010/main" val="2572411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15123139-39A1-4C79-827F-D39364C30B54}" type="datetimeFigureOut">
              <a:rPr lang="es-MX" smtClean="0"/>
              <a:t>11/10/2023</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F3C9E8FE-2FB8-4696-8394-1E9111860713}" type="slidenum">
              <a:rPr lang="es-MX" smtClean="0"/>
              <a:t>‹Nº›</a:t>
            </a:fld>
            <a:endParaRPr lang="es-MX"/>
          </a:p>
        </p:txBody>
      </p:sp>
    </p:spTree>
    <p:extLst>
      <p:ext uri="{BB962C8B-B14F-4D97-AF65-F5344CB8AC3E}">
        <p14:creationId xmlns:p14="http://schemas.microsoft.com/office/powerpoint/2010/main" val="3100014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15123139-39A1-4C79-827F-D39364C30B54}" type="datetimeFigureOut">
              <a:rPr lang="es-MX" smtClean="0"/>
              <a:t>11/10/2023</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F3C9E8FE-2FB8-4696-8394-1E9111860713}" type="slidenum">
              <a:rPr lang="es-MX" smtClean="0"/>
              <a:t>‹Nº›</a:t>
            </a:fld>
            <a:endParaRPr lang="es-MX"/>
          </a:p>
        </p:txBody>
      </p:sp>
    </p:spTree>
    <p:extLst>
      <p:ext uri="{BB962C8B-B14F-4D97-AF65-F5344CB8AC3E}">
        <p14:creationId xmlns:p14="http://schemas.microsoft.com/office/powerpoint/2010/main" val="1419985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5123139-39A1-4C79-827F-D39364C30B54}" type="datetimeFigureOut">
              <a:rPr lang="es-MX" smtClean="0"/>
              <a:t>11/10/2023</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F3C9E8FE-2FB8-4696-8394-1E9111860713}" type="slidenum">
              <a:rPr lang="es-MX" smtClean="0"/>
              <a:t>‹Nº›</a:t>
            </a:fld>
            <a:endParaRPr lang="es-MX"/>
          </a:p>
        </p:txBody>
      </p:sp>
    </p:spTree>
    <p:extLst>
      <p:ext uri="{BB962C8B-B14F-4D97-AF65-F5344CB8AC3E}">
        <p14:creationId xmlns:p14="http://schemas.microsoft.com/office/powerpoint/2010/main" val="2676800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15123139-39A1-4C79-827F-D39364C30B54}" type="datetimeFigureOut">
              <a:rPr lang="es-MX" smtClean="0"/>
              <a:t>11/10/2023</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F3C9E8FE-2FB8-4696-8394-1E9111860713}" type="slidenum">
              <a:rPr lang="es-MX" smtClean="0"/>
              <a:t>‹Nº›</a:t>
            </a:fld>
            <a:endParaRPr lang="es-MX"/>
          </a:p>
        </p:txBody>
      </p:sp>
    </p:spTree>
    <p:extLst>
      <p:ext uri="{BB962C8B-B14F-4D97-AF65-F5344CB8AC3E}">
        <p14:creationId xmlns:p14="http://schemas.microsoft.com/office/powerpoint/2010/main" val="192798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15123139-39A1-4C79-827F-D39364C30B54}" type="datetimeFigureOut">
              <a:rPr lang="es-MX" smtClean="0"/>
              <a:t>11/10/2023</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F3C9E8FE-2FB8-4696-8394-1E9111860713}" type="slidenum">
              <a:rPr lang="es-MX" smtClean="0"/>
              <a:t>‹Nº›</a:t>
            </a:fld>
            <a:endParaRPr lang="es-MX"/>
          </a:p>
        </p:txBody>
      </p:sp>
    </p:spTree>
    <p:extLst>
      <p:ext uri="{BB962C8B-B14F-4D97-AF65-F5344CB8AC3E}">
        <p14:creationId xmlns:p14="http://schemas.microsoft.com/office/powerpoint/2010/main" val="532625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123139-39A1-4C79-827F-D39364C30B54}" type="datetimeFigureOut">
              <a:rPr lang="es-MX" smtClean="0"/>
              <a:t>11/10/2023</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C9E8FE-2FB8-4696-8394-1E9111860713}" type="slidenum">
              <a:rPr lang="es-MX" smtClean="0"/>
              <a:t>‹Nº›</a:t>
            </a:fld>
            <a:endParaRPr lang="es-MX"/>
          </a:p>
        </p:txBody>
      </p:sp>
    </p:spTree>
    <p:extLst>
      <p:ext uri="{BB962C8B-B14F-4D97-AF65-F5344CB8AC3E}">
        <p14:creationId xmlns:p14="http://schemas.microsoft.com/office/powerpoint/2010/main" val="2528960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2.xml"/><Relationship Id="rId1" Type="http://schemas.openxmlformats.org/officeDocument/2006/relationships/themeOverride" Target="../theme/themeOverride1.xm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lucaedu.com/cuales-son-las-ventajas-de-la-ensenanza-virtual/" TargetMode="Externa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hyperlink" Target="https://www.cdc.gov/ncbddd/spanish/childdevelopment/learningdisorders.html#:~:text=Tener%20un%20trastorno%20del%20aprendizaje,distinguir%20entre%20derecha%20e%20izquierda" TargetMode="External"/><Relationship Id="rId2" Type="http://schemas.openxmlformats.org/officeDocument/2006/relationships/hyperlink" Target="http://chrome-extension/efaidnbmnnnibpcajpcglclefindmkaj/viewer.html?pdfurl=http://23118.psi.uba.ar/academica/carrerasdegrado/psicologia/informacion_adicional/obligatorias/144_psico_institu1/menuExtra/producciones/articulos/el_desamparo_institucional_en_educacion.pdf&amp;clen=176403&amp;chunk=true" TargetMode="Externa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1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162262" y="5473660"/>
            <a:ext cx="6244636" cy="1013792"/>
          </a:xfrm>
        </p:spPr>
        <p:txBody>
          <a:bodyPr>
            <a:normAutofit/>
          </a:bodyPr>
          <a:lstStyle/>
          <a:p>
            <a:r>
              <a:rPr lang="es-MX" sz="2000" b="1" dirty="0" smtClean="0"/>
              <a:t>Mtro</a:t>
            </a:r>
            <a:r>
              <a:rPr lang="es-MX" sz="2000" b="1" dirty="0" smtClean="0"/>
              <a:t>. Dustin Amaya Cázares</a:t>
            </a:r>
            <a:br>
              <a:rPr lang="es-MX" sz="2000" b="1" dirty="0" smtClean="0"/>
            </a:br>
            <a:r>
              <a:rPr lang="es-MX" sz="2000" dirty="0" smtClean="0"/>
              <a:t>Subsecretaría de Educación</a:t>
            </a:r>
            <a:br>
              <a:rPr lang="es-MX" sz="2000" dirty="0" smtClean="0"/>
            </a:br>
            <a:r>
              <a:rPr lang="es-MX" sz="2000" dirty="0" smtClean="0"/>
              <a:t>10/10/2023  </a:t>
            </a:r>
            <a:endParaRPr lang="es-MX" sz="2000" dirty="0"/>
          </a:p>
        </p:txBody>
      </p:sp>
      <p:pic>
        <p:nvPicPr>
          <p:cNvPr id="3" name="Imagen 2"/>
          <p:cNvPicPr>
            <a:picLocks noChangeAspect="1"/>
          </p:cNvPicPr>
          <p:nvPr/>
        </p:nvPicPr>
        <p:blipFill rotWithShape="1">
          <a:blip r:embed="rId2"/>
          <a:srcRect l="16184" t="15988" r="16389" b="17165"/>
          <a:stretch/>
        </p:blipFill>
        <p:spPr>
          <a:xfrm>
            <a:off x="2330020" y="1007875"/>
            <a:ext cx="8011786" cy="4465785"/>
          </a:xfrm>
          <a:prstGeom prst="rect">
            <a:avLst/>
          </a:prstGeom>
          <a:ln>
            <a:noFill/>
          </a:ln>
          <a:effectLst>
            <a:softEdge rad="112500"/>
          </a:effectLst>
        </p:spPr>
      </p:pic>
      <p:pic>
        <p:nvPicPr>
          <p:cNvPr id="4"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975" y="128522"/>
            <a:ext cx="2730367" cy="764113"/>
          </a:xfrm>
          <a:prstGeom prst="rect">
            <a:avLst/>
          </a:prstGeom>
        </p:spPr>
      </p:pic>
      <p:pic>
        <p:nvPicPr>
          <p:cNvPr id="5" name="Picture 4" descr="Vista previa de imag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23990" y="70679"/>
            <a:ext cx="1885342" cy="815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14470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851453" y="1123260"/>
            <a:ext cx="10515600" cy="4351338"/>
          </a:xfrm>
        </p:spPr>
        <p:txBody>
          <a:bodyPr>
            <a:noAutofit/>
          </a:bodyPr>
          <a:lstStyle/>
          <a:p>
            <a:pPr marL="0" indent="0" algn="ctr">
              <a:buNone/>
            </a:pPr>
            <a:r>
              <a:rPr lang="es-ES" sz="4000" dirty="0">
                <a:solidFill>
                  <a:schemeClr val="tx1"/>
                </a:solidFill>
                <a:latin typeface="Comic Sans MS" panose="030F0702030302020204" pitchFamily="66" charset="0"/>
              </a:rPr>
              <a:t>No asistir presencialmente a las escuelas afecta su bienestar, seguridad y desarrollo, pues es allí donde reciben </a:t>
            </a:r>
            <a:r>
              <a:rPr lang="es-ES" sz="4000" dirty="0" smtClean="0">
                <a:solidFill>
                  <a:schemeClr val="tx1"/>
                </a:solidFill>
                <a:latin typeface="Comic Sans MS" panose="030F0702030302020204" pitchFamily="66" charset="0"/>
              </a:rPr>
              <a:t>educación y </a:t>
            </a:r>
            <a:r>
              <a:rPr lang="es-ES" sz="4000" dirty="0">
                <a:solidFill>
                  <a:schemeClr val="tx1"/>
                </a:solidFill>
                <a:latin typeface="Comic Sans MS" panose="030F0702030302020204" pitchFamily="66" charset="0"/>
              </a:rPr>
              <a:t>protección, donde juegan, hacen amigos y reciben el apoyo de sus docentes. Cuanto más tiempo permanezcan los niños fuera de la escuela, mayor será la probabilidad de que no regresen.</a:t>
            </a:r>
            <a:endParaRPr lang="es-MX" sz="4000" dirty="0">
              <a:solidFill>
                <a:schemeClr val="tx1"/>
              </a:solidFill>
              <a:latin typeface="Comic Sans MS" panose="030F0702030302020204" pitchFamily="66" charset="0"/>
            </a:endParaRPr>
          </a:p>
        </p:txBody>
      </p:sp>
      <p:pic>
        <p:nvPicPr>
          <p:cNvPr id="4"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975" y="128522"/>
            <a:ext cx="2730367" cy="764113"/>
          </a:xfrm>
          <a:prstGeom prst="rect">
            <a:avLst/>
          </a:prstGeom>
        </p:spPr>
      </p:pic>
      <p:pic>
        <p:nvPicPr>
          <p:cNvPr id="5" name="Picture 4" descr="Vista previa de imag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3990" y="70679"/>
            <a:ext cx="1885342" cy="815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6912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1342196" y="969721"/>
            <a:ext cx="10515600" cy="4351338"/>
          </a:xfrm>
        </p:spPr>
        <p:txBody>
          <a:bodyPr>
            <a:normAutofit/>
          </a:bodyPr>
          <a:lstStyle/>
          <a:p>
            <a:pPr marL="0" indent="0">
              <a:buNone/>
            </a:pPr>
            <a:r>
              <a:rPr lang="es-ES" sz="4000" dirty="0">
                <a:solidFill>
                  <a:schemeClr val="tx1"/>
                </a:solidFill>
                <a:latin typeface="Comic Sans MS" panose="030F0702030302020204" pitchFamily="66" charset="0"/>
              </a:rPr>
              <a:t>Trunca el desarrollo integral del individuo.</a:t>
            </a:r>
            <a:endParaRPr lang="es-MX" sz="4000" dirty="0">
              <a:solidFill>
                <a:schemeClr val="tx1"/>
              </a:solidFill>
              <a:latin typeface="Comic Sans MS" panose="030F0702030302020204" pitchFamily="66" charset="0"/>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8086" y="1512163"/>
            <a:ext cx="3507255" cy="1939442"/>
          </a:xfrm>
          <a:prstGeom prst="rect">
            <a:avLst/>
          </a:prstGeom>
          <a:ln>
            <a:noFill/>
          </a:ln>
          <a:effectLst>
            <a:softEdge rad="112500"/>
          </a:effectLst>
        </p:spPr>
      </p:pic>
      <p:sp>
        <p:nvSpPr>
          <p:cNvPr id="5" name="Rectángulo 4"/>
          <p:cNvSpPr/>
          <p:nvPr/>
        </p:nvSpPr>
        <p:spPr>
          <a:xfrm>
            <a:off x="2491822" y="3596166"/>
            <a:ext cx="8216348" cy="1938992"/>
          </a:xfrm>
          <a:prstGeom prst="rect">
            <a:avLst/>
          </a:prstGeom>
        </p:spPr>
        <p:txBody>
          <a:bodyPr wrap="square">
            <a:spAutoFit/>
          </a:bodyPr>
          <a:lstStyle/>
          <a:p>
            <a:pPr algn="just"/>
            <a:r>
              <a:rPr lang="es-ES" sz="4000" dirty="0">
                <a:latin typeface="Comic Sans MS" panose="030F0702030302020204" pitchFamily="66" charset="0"/>
              </a:rPr>
              <a:t>L</a:t>
            </a:r>
            <a:r>
              <a:rPr lang="es-ES" sz="4000" dirty="0" smtClean="0">
                <a:latin typeface="Comic Sans MS" panose="030F0702030302020204" pitchFamily="66" charset="0"/>
              </a:rPr>
              <a:t>imitará </a:t>
            </a:r>
            <a:r>
              <a:rPr lang="es-ES" sz="4000" dirty="0">
                <a:latin typeface="Comic Sans MS" panose="030F0702030302020204" pitchFamily="66" charset="0"/>
              </a:rPr>
              <a:t>las oportunidades profesionales y laborales en el futuro.</a:t>
            </a:r>
            <a:endParaRPr lang="es-MX" sz="4000" dirty="0">
              <a:latin typeface="Comic Sans MS" panose="030F0702030302020204" pitchFamily="66" charset="0"/>
            </a:endParaRPr>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8016" y="5082451"/>
            <a:ext cx="2914650" cy="1562100"/>
          </a:xfrm>
          <a:prstGeom prst="rect">
            <a:avLst/>
          </a:prstGeom>
          <a:ln>
            <a:noFill/>
          </a:ln>
          <a:effectLst>
            <a:softEdge rad="112500"/>
          </a:effectLst>
        </p:spPr>
      </p:pic>
      <p:pic>
        <p:nvPicPr>
          <p:cNvPr id="7"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75" y="128522"/>
            <a:ext cx="2730367" cy="764113"/>
          </a:xfrm>
          <a:prstGeom prst="rect">
            <a:avLst/>
          </a:prstGeom>
        </p:spPr>
      </p:pic>
      <p:pic>
        <p:nvPicPr>
          <p:cNvPr id="8" name="Picture 4" descr="Vista previa de imag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23990" y="70679"/>
            <a:ext cx="1885342" cy="815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35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contenido 1"/>
          <p:cNvSpPr>
            <a:spLocks noGrp="1"/>
          </p:cNvSpPr>
          <p:nvPr>
            <p:ph idx="1"/>
          </p:nvPr>
        </p:nvSpPr>
        <p:spPr>
          <a:xfrm>
            <a:off x="954156" y="1003990"/>
            <a:ext cx="10545417" cy="5555836"/>
          </a:xfrm>
        </p:spPr>
        <p:txBody>
          <a:bodyPr>
            <a:normAutofit lnSpcReduction="10000"/>
          </a:bodyPr>
          <a:lstStyle/>
          <a:p>
            <a:pPr marL="0" indent="0" algn="just">
              <a:buNone/>
            </a:pPr>
            <a:r>
              <a:rPr lang="es-ES" sz="4000" dirty="0">
                <a:solidFill>
                  <a:schemeClr val="tx1"/>
                </a:solidFill>
                <a:latin typeface="Comic Sans MS" panose="030F0702030302020204" pitchFamily="66" charset="0"/>
              </a:rPr>
              <a:t>Falta de habilidades básicas y </a:t>
            </a:r>
            <a:r>
              <a:rPr lang="es-ES" sz="4000" dirty="0" smtClean="0">
                <a:solidFill>
                  <a:schemeClr val="tx1"/>
                </a:solidFill>
                <a:latin typeface="Comic Sans MS" panose="030F0702030302020204" pitchFamily="66" charset="0"/>
              </a:rPr>
              <a:t>profesionales en las personas.</a:t>
            </a:r>
          </a:p>
          <a:p>
            <a:pPr marL="0" indent="0" algn="just">
              <a:buNone/>
            </a:pPr>
            <a:endParaRPr lang="es-ES" sz="4000" dirty="0">
              <a:solidFill>
                <a:schemeClr val="tx1"/>
              </a:solidFill>
              <a:latin typeface="Comic Sans MS" panose="030F0702030302020204" pitchFamily="66" charset="0"/>
            </a:endParaRPr>
          </a:p>
          <a:p>
            <a:pPr marL="0" indent="0" algn="just">
              <a:buNone/>
            </a:pPr>
            <a:r>
              <a:rPr lang="es-ES" sz="4000" dirty="0" smtClean="0">
                <a:solidFill>
                  <a:schemeClr val="tx1"/>
                </a:solidFill>
                <a:latin typeface="Comic Sans MS" panose="030F0702030302020204" pitchFamily="66" charset="0"/>
              </a:rPr>
              <a:t>Ignorancia.</a:t>
            </a:r>
          </a:p>
          <a:p>
            <a:pPr marL="0" indent="0" algn="just">
              <a:buNone/>
            </a:pPr>
            <a:endParaRPr lang="es-ES" sz="4000" dirty="0">
              <a:solidFill>
                <a:schemeClr val="tx1"/>
              </a:solidFill>
              <a:latin typeface="Comic Sans MS" panose="030F0702030302020204" pitchFamily="66" charset="0"/>
            </a:endParaRPr>
          </a:p>
          <a:p>
            <a:pPr marL="0" indent="0" algn="just">
              <a:buNone/>
            </a:pPr>
            <a:r>
              <a:rPr lang="es-ES" sz="4000" dirty="0" smtClean="0">
                <a:solidFill>
                  <a:schemeClr val="tx1"/>
                </a:solidFill>
                <a:latin typeface="Comic Sans MS" panose="030F0702030302020204" pitchFamily="66" charset="0"/>
              </a:rPr>
              <a:t>Problemas sociales, violencia.</a:t>
            </a:r>
          </a:p>
          <a:p>
            <a:pPr marL="0" indent="0" algn="just">
              <a:buNone/>
            </a:pPr>
            <a:endParaRPr lang="es-ES" sz="4000" dirty="0">
              <a:solidFill>
                <a:schemeClr val="tx1"/>
              </a:solidFill>
              <a:latin typeface="Comic Sans MS" panose="030F0702030302020204" pitchFamily="66" charset="0"/>
            </a:endParaRPr>
          </a:p>
          <a:p>
            <a:pPr marL="0" indent="0" algn="just">
              <a:buNone/>
            </a:pPr>
            <a:r>
              <a:rPr lang="es-ES" sz="4000" dirty="0" smtClean="0">
                <a:solidFill>
                  <a:schemeClr val="tx1"/>
                </a:solidFill>
                <a:latin typeface="Comic Sans MS" panose="030F0702030302020204" pitchFamily="66" charset="0"/>
              </a:rPr>
              <a:t>En </a:t>
            </a:r>
            <a:r>
              <a:rPr lang="es-ES" sz="4000" dirty="0">
                <a:solidFill>
                  <a:schemeClr val="tx1"/>
                </a:solidFill>
                <a:latin typeface="Comic Sans MS" panose="030F0702030302020204" pitchFamily="66" charset="0"/>
              </a:rPr>
              <a:t>resumen, se truncan los proyectos de vida. </a:t>
            </a:r>
            <a:endParaRPr lang="es-MX" sz="4000" dirty="0">
              <a:solidFill>
                <a:schemeClr val="tx1"/>
              </a:solidFill>
              <a:latin typeface="Comic Sans MS" panose="030F0702030302020204" pitchFamily="66" charset="0"/>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7322" y="2077280"/>
            <a:ext cx="3988904" cy="2991678"/>
          </a:xfrm>
          <a:prstGeom prst="rect">
            <a:avLst/>
          </a:prstGeom>
          <a:ln>
            <a:noFill/>
          </a:ln>
          <a:effectLst>
            <a:softEdge rad="112500"/>
          </a:effectLst>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75" y="128522"/>
            <a:ext cx="2730367" cy="764113"/>
          </a:xfrm>
          <a:prstGeom prst="rect">
            <a:avLst/>
          </a:prstGeom>
        </p:spPr>
      </p:pic>
      <p:pic>
        <p:nvPicPr>
          <p:cNvPr id="6" name="Picture 4" descr="Vista previa de imag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23990" y="70679"/>
            <a:ext cx="1885342" cy="815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832966"/>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56532" y="674999"/>
            <a:ext cx="11210925" cy="744836"/>
          </a:xfrm>
        </p:spPr>
        <p:txBody>
          <a:bodyPr vert="horz" lIns="91440" tIns="45720" rIns="91440" bIns="45720" rtlCol="0" anchor="ctr">
            <a:normAutofit fontScale="90000"/>
          </a:bodyPr>
          <a:lstStyle/>
          <a:p>
            <a:pPr algn="ctr"/>
            <a:r>
              <a:rPr lang="en-US" sz="3600" dirty="0" smtClean="0">
                <a:solidFill>
                  <a:schemeClr val="tx1">
                    <a:lumMod val="75000"/>
                    <a:lumOff val="25000"/>
                  </a:schemeClr>
                </a:solidFill>
                <a:latin typeface="+mn-lt"/>
                <a:ea typeface="+mn-ea"/>
                <a:cs typeface="+mn-cs"/>
              </a:rPr>
              <a:t/>
            </a:r>
            <a:br>
              <a:rPr lang="en-US" sz="3600" dirty="0" smtClean="0">
                <a:solidFill>
                  <a:schemeClr val="tx1">
                    <a:lumMod val="75000"/>
                    <a:lumOff val="25000"/>
                  </a:schemeClr>
                </a:solidFill>
                <a:latin typeface="+mn-lt"/>
                <a:ea typeface="+mn-ea"/>
                <a:cs typeface="+mn-cs"/>
              </a:rPr>
            </a:br>
            <a:r>
              <a:rPr lang="en-US" sz="3600" dirty="0">
                <a:solidFill>
                  <a:schemeClr val="tx1">
                    <a:lumMod val="75000"/>
                    <a:lumOff val="25000"/>
                  </a:schemeClr>
                </a:solidFill>
                <a:latin typeface="+mn-lt"/>
                <a:ea typeface="+mn-ea"/>
                <a:cs typeface="+mn-cs"/>
              </a:rPr>
              <a:t/>
            </a:r>
            <a:br>
              <a:rPr lang="en-US" sz="3600" dirty="0">
                <a:solidFill>
                  <a:schemeClr val="tx1">
                    <a:lumMod val="75000"/>
                    <a:lumOff val="25000"/>
                  </a:schemeClr>
                </a:solidFill>
                <a:latin typeface="+mn-lt"/>
                <a:ea typeface="+mn-ea"/>
                <a:cs typeface="+mn-cs"/>
              </a:rPr>
            </a:br>
            <a:r>
              <a:rPr lang="en-US" sz="3600" dirty="0" smtClean="0">
                <a:solidFill>
                  <a:schemeClr val="tx1">
                    <a:lumMod val="75000"/>
                    <a:lumOff val="25000"/>
                  </a:schemeClr>
                </a:solidFill>
                <a:latin typeface="+mn-lt"/>
                <a:ea typeface="+mn-ea"/>
                <a:cs typeface="+mn-cs"/>
              </a:rPr>
              <a:t/>
            </a:r>
            <a:br>
              <a:rPr lang="en-US" sz="3600" dirty="0" smtClean="0">
                <a:solidFill>
                  <a:schemeClr val="tx1">
                    <a:lumMod val="75000"/>
                    <a:lumOff val="25000"/>
                  </a:schemeClr>
                </a:solidFill>
                <a:latin typeface="+mn-lt"/>
                <a:ea typeface="+mn-ea"/>
                <a:cs typeface="+mn-cs"/>
              </a:rPr>
            </a:br>
            <a:r>
              <a:rPr lang="en-US" sz="3600" dirty="0">
                <a:solidFill>
                  <a:schemeClr val="tx1">
                    <a:lumMod val="75000"/>
                    <a:lumOff val="25000"/>
                  </a:schemeClr>
                </a:solidFill>
                <a:latin typeface="+mn-lt"/>
                <a:ea typeface="+mn-ea"/>
                <a:cs typeface="+mn-cs"/>
              </a:rPr>
              <a:t/>
            </a:r>
            <a:br>
              <a:rPr lang="en-US" sz="3600" dirty="0">
                <a:solidFill>
                  <a:schemeClr val="tx1">
                    <a:lumMod val="75000"/>
                    <a:lumOff val="25000"/>
                  </a:schemeClr>
                </a:solidFill>
                <a:latin typeface="+mn-lt"/>
                <a:ea typeface="+mn-ea"/>
                <a:cs typeface="+mn-cs"/>
              </a:rPr>
            </a:br>
            <a:r>
              <a:rPr lang="en-US" sz="3600" dirty="0" smtClean="0">
                <a:solidFill>
                  <a:schemeClr val="tx1">
                    <a:lumMod val="75000"/>
                    <a:lumOff val="25000"/>
                  </a:schemeClr>
                </a:solidFill>
                <a:latin typeface="+mn-lt"/>
                <a:ea typeface="+mn-ea"/>
                <a:cs typeface="+mn-cs"/>
              </a:rPr>
              <a:t/>
            </a:r>
            <a:br>
              <a:rPr lang="en-US" sz="3600" dirty="0" smtClean="0">
                <a:solidFill>
                  <a:schemeClr val="tx1">
                    <a:lumMod val="75000"/>
                    <a:lumOff val="25000"/>
                  </a:schemeClr>
                </a:solidFill>
                <a:latin typeface="+mn-lt"/>
                <a:ea typeface="+mn-ea"/>
                <a:cs typeface="+mn-cs"/>
              </a:rPr>
            </a:br>
            <a:r>
              <a:rPr lang="en-US" sz="3600" dirty="0">
                <a:solidFill>
                  <a:schemeClr val="tx1">
                    <a:lumMod val="75000"/>
                    <a:lumOff val="25000"/>
                  </a:schemeClr>
                </a:solidFill>
                <a:latin typeface="+mn-lt"/>
                <a:ea typeface="+mn-ea"/>
                <a:cs typeface="+mn-cs"/>
              </a:rPr>
              <a:t/>
            </a:r>
            <a:br>
              <a:rPr lang="en-US" sz="3600" dirty="0">
                <a:solidFill>
                  <a:schemeClr val="tx1">
                    <a:lumMod val="75000"/>
                    <a:lumOff val="25000"/>
                  </a:schemeClr>
                </a:solidFill>
                <a:latin typeface="+mn-lt"/>
                <a:ea typeface="+mn-ea"/>
                <a:cs typeface="+mn-cs"/>
              </a:rPr>
            </a:br>
            <a:r>
              <a:rPr lang="en-US" sz="3600" dirty="0" smtClean="0">
                <a:solidFill>
                  <a:schemeClr val="tx1">
                    <a:lumMod val="75000"/>
                    <a:lumOff val="25000"/>
                  </a:schemeClr>
                </a:solidFill>
                <a:latin typeface="+mn-lt"/>
                <a:ea typeface="+mn-ea"/>
                <a:cs typeface="+mn-cs"/>
              </a:rPr>
              <a:t/>
            </a:r>
            <a:br>
              <a:rPr lang="en-US" sz="3600" dirty="0" smtClean="0">
                <a:solidFill>
                  <a:schemeClr val="tx1">
                    <a:lumMod val="75000"/>
                    <a:lumOff val="25000"/>
                  </a:schemeClr>
                </a:solidFill>
                <a:latin typeface="+mn-lt"/>
                <a:ea typeface="+mn-ea"/>
                <a:cs typeface="+mn-cs"/>
              </a:rPr>
            </a:br>
            <a:r>
              <a:rPr lang="en-US" sz="3600" dirty="0">
                <a:solidFill>
                  <a:schemeClr val="tx1">
                    <a:lumMod val="75000"/>
                    <a:lumOff val="25000"/>
                  </a:schemeClr>
                </a:solidFill>
                <a:latin typeface="+mn-lt"/>
                <a:ea typeface="+mn-ea"/>
                <a:cs typeface="+mn-cs"/>
              </a:rPr>
              <a:t/>
            </a:r>
            <a:br>
              <a:rPr lang="en-US" sz="3600" dirty="0">
                <a:solidFill>
                  <a:schemeClr val="tx1">
                    <a:lumMod val="75000"/>
                    <a:lumOff val="25000"/>
                  </a:schemeClr>
                </a:solidFill>
                <a:latin typeface="+mn-lt"/>
                <a:ea typeface="+mn-ea"/>
                <a:cs typeface="+mn-cs"/>
              </a:rPr>
            </a:br>
            <a:r>
              <a:rPr lang="en-US" sz="3600" dirty="0" smtClean="0">
                <a:solidFill>
                  <a:schemeClr val="tx1">
                    <a:lumMod val="75000"/>
                    <a:lumOff val="25000"/>
                  </a:schemeClr>
                </a:solidFill>
                <a:latin typeface="+mn-lt"/>
                <a:ea typeface="+mn-ea"/>
                <a:cs typeface="+mn-cs"/>
              </a:rPr>
              <a:t/>
            </a:r>
            <a:br>
              <a:rPr lang="en-US" sz="3600" dirty="0" smtClean="0">
                <a:solidFill>
                  <a:schemeClr val="tx1">
                    <a:lumMod val="75000"/>
                    <a:lumOff val="25000"/>
                  </a:schemeClr>
                </a:solidFill>
                <a:latin typeface="+mn-lt"/>
                <a:ea typeface="+mn-ea"/>
                <a:cs typeface="+mn-cs"/>
              </a:rPr>
            </a:br>
            <a:endParaRPr lang="en-US" sz="3600" dirty="0">
              <a:solidFill>
                <a:schemeClr val="tx1">
                  <a:lumMod val="75000"/>
                  <a:lumOff val="25000"/>
                </a:schemeClr>
              </a:solidFill>
              <a:latin typeface="+mn-lt"/>
              <a:ea typeface="+mn-ea"/>
              <a:cs typeface="+mn-cs"/>
            </a:endParaRPr>
          </a:p>
        </p:txBody>
      </p:sp>
      <p:sp>
        <p:nvSpPr>
          <p:cNvPr id="3" name="Rectángulo 3"/>
          <p:cNvSpPr>
            <a:spLocks noChangeArrowheads="1"/>
          </p:cNvSpPr>
          <p:nvPr/>
        </p:nvSpPr>
        <p:spPr bwMode="auto">
          <a:xfrm>
            <a:off x="927652" y="892634"/>
            <a:ext cx="1046316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fontAlgn="base">
              <a:spcBef>
                <a:spcPct val="0"/>
              </a:spcBef>
              <a:spcAft>
                <a:spcPct val="0"/>
              </a:spcAft>
              <a:defRPr>
                <a:solidFill>
                  <a:schemeClr val="tx1"/>
                </a:solidFill>
                <a:latin typeface="Franklin Gothic Book" panose="020B0503020102020204" pitchFamily="34" charset="0"/>
              </a:defRPr>
            </a:lvl6pPr>
            <a:lvl7pPr marL="2971800" indent="-228600" defTabSz="457200" fontAlgn="base">
              <a:spcBef>
                <a:spcPct val="0"/>
              </a:spcBef>
              <a:spcAft>
                <a:spcPct val="0"/>
              </a:spcAft>
              <a:defRPr>
                <a:solidFill>
                  <a:schemeClr val="tx1"/>
                </a:solidFill>
                <a:latin typeface="Franklin Gothic Book" panose="020B0503020102020204" pitchFamily="34" charset="0"/>
              </a:defRPr>
            </a:lvl7pPr>
            <a:lvl8pPr marL="3429000" indent="-228600" defTabSz="457200" fontAlgn="base">
              <a:spcBef>
                <a:spcPct val="0"/>
              </a:spcBef>
              <a:spcAft>
                <a:spcPct val="0"/>
              </a:spcAft>
              <a:defRPr>
                <a:solidFill>
                  <a:schemeClr val="tx1"/>
                </a:solidFill>
                <a:latin typeface="Franklin Gothic Book" panose="020B0503020102020204" pitchFamily="34" charset="0"/>
              </a:defRPr>
            </a:lvl8pPr>
            <a:lvl9pPr marL="3886200" indent="-228600" defTabSz="457200" fontAlgn="base">
              <a:spcBef>
                <a:spcPct val="0"/>
              </a:spcBef>
              <a:spcAft>
                <a:spcPct val="0"/>
              </a:spcAft>
              <a:defRPr>
                <a:solidFill>
                  <a:schemeClr val="tx1"/>
                </a:solidFill>
                <a:latin typeface="Franklin Gothic Book" panose="020B0503020102020204" pitchFamily="34" charset="0"/>
              </a:defRPr>
            </a:lvl9pPr>
          </a:lstStyle>
          <a:p>
            <a:pPr algn="ctr"/>
            <a:r>
              <a:rPr lang="es-MX" sz="2800" dirty="0" smtClean="0">
                <a:latin typeface="Comic Sans MS" panose="030F0702030302020204" pitchFamily="66" charset="0"/>
              </a:rPr>
              <a:t>La crianza y la educación para </a:t>
            </a:r>
            <a:r>
              <a:rPr lang="es-MX" sz="2800" dirty="0">
                <a:latin typeface="Comic Sans MS" panose="030F0702030302020204" pitchFamily="66" charset="0"/>
              </a:rPr>
              <a:t>muchos de nosotros </a:t>
            </a:r>
            <a:r>
              <a:rPr lang="es-MX" sz="2800" dirty="0" smtClean="0">
                <a:latin typeface="Comic Sans MS" panose="030F0702030302020204" pitchFamily="66" charset="0"/>
              </a:rPr>
              <a:t>es la </a:t>
            </a:r>
            <a:r>
              <a:rPr lang="es-MX" sz="2800" dirty="0">
                <a:latin typeface="Comic Sans MS" panose="030F0702030302020204" pitchFamily="66" charset="0"/>
              </a:rPr>
              <a:t>tarea </a:t>
            </a:r>
            <a:r>
              <a:rPr lang="es-MX" sz="4400" b="1" dirty="0">
                <a:latin typeface="Comic Sans MS" panose="030F0702030302020204" pitchFamily="66" charset="0"/>
              </a:rPr>
              <a:t>más </a:t>
            </a:r>
            <a:r>
              <a:rPr lang="es-MX" sz="4400" b="1" dirty="0" smtClean="0">
                <a:latin typeface="Comic Sans MS" panose="030F0702030302020204" pitchFamily="66" charset="0"/>
              </a:rPr>
              <a:t>importante </a:t>
            </a:r>
            <a:r>
              <a:rPr lang="es-MX" sz="2800" dirty="0" smtClean="0">
                <a:latin typeface="Comic Sans MS" panose="030F0702030302020204" pitchFamily="66" charset="0"/>
              </a:rPr>
              <a:t>de nuestra </a:t>
            </a:r>
            <a:r>
              <a:rPr lang="es-MX" sz="2800" dirty="0">
                <a:latin typeface="Comic Sans MS" panose="030F0702030302020204" pitchFamily="66" charset="0"/>
              </a:rPr>
              <a:t>vida. </a:t>
            </a:r>
            <a:endParaRPr lang="es-MX" sz="2800" dirty="0" smtClean="0">
              <a:latin typeface="Comic Sans MS" panose="030F0702030302020204" pitchFamily="66" charset="0"/>
            </a:endParaRPr>
          </a:p>
          <a:p>
            <a:pPr algn="ctr"/>
            <a:endParaRPr lang="es-MX" sz="2800" dirty="0">
              <a:latin typeface="Comic Sans MS" panose="030F0702030302020204" pitchFamily="66" charset="0"/>
            </a:endParaRPr>
          </a:p>
          <a:p>
            <a:pPr algn="ctr"/>
            <a:r>
              <a:rPr lang="es-ES" sz="2800" dirty="0" smtClean="0">
                <a:latin typeface="Comic Sans MS" panose="030F0702030302020204" pitchFamily="66" charset="0"/>
              </a:rPr>
              <a:t>Pensamos </a:t>
            </a:r>
            <a:r>
              <a:rPr lang="es-ES" sz="2800" dirty="0">
                <a:latin typeface="Comic Sans MS" panose="030F0702030302020204" pitchFamily="66" charset="0"/>
              </a:rPr>
              <a:t>que si les va bien </a:t>
            </a:r>
            <a:r>
              <a:rPr lang="es-ES" sz="2800" dirty="0" smtClean="0">
                <a:latin typeface="Comic Sans MS" panose="030F0702030302020204" pitchFamily="66" charset="0"/>
              </a:rPr>
              <a:t>en sus estudios tendrán </a:t>
            </a:r>
            <a:r>
              <a:rPr lang="es-ES" sz="2800" dirty="0">
                <a:latin typeface="Comic Sans MS" panose="030F0702030302020204" pitchFamily="66" charset="0"/>
              </a:rPr>
              <a:t>más oportunidades de poder labrarse un buen futuro</a:t>
            </a:r>
            <a:r>
              <a:rPr lang="es-ES" sz="2800" dirty="0" smtClean="0">
                <a:latin typeface="Comic Sans MS" panose="030F0702030302020204" pitchFamily="66" charset="0"/>
              </a:rPr>
              <a:t>.</a:t>
            </a:r>
          </a:p>
          <a:p>
            <a:pPr algn="ctr"/>
            <a:endParaRPr lang="es-ES" sz="2800" dirty="0">
              <a:latin typeface="Comic Sans MS" panose="030F0702030302020204" pitchFamily="66" charset="0"/>
            </a:endParaRPr>
          </a:p>
          <a:p>
            <a:pPr algn="ctr"/>
            <a:r>
              <a:rPr lang="es-ES" sz="2800" dirty="0" smtClean="0">
                <a:latin typeface="Comic Sans MS" panose="030F0702030302020204" pitchFamily="66" charset="0"/>
              </a:rPr>
              <a:t> </a:t>
            </a:r>
            <a:r>
              <a:rPr lang="es-ES" sz="2800" dirty="0">
                <a:latin typeface="Comic Sans MS" panose="030F0702030302020204" pitchFamily="66" charset="0"/>
              </a:rPr>
              <a:t>Pero no siempre tenemos claro cuál es nuestro papel en su aprendizaje y cómo debe ser nuestra relación con la “Escuela”, de modo que a menudo puede que estemos adoptando conductas que quizás no sean las más adecuadas u óptimas para contribuir a su buena educación.</a:t>
            </a:r>
            <a:endParaRPr lang="es-MX" sz="2800" dirty="0">
              <a:latin typeface="Comic Sans MS" panose="030F0702030302020204" pitchFamily="66" charset="0"/>
            </a:endParaRPr>
          </a:p>
          <a:p>
            <a:pPr algn="ctr"/>
            <a:endParaRPr lang="es-MX" sz="2800" dirty="0">
              <a:latin typeface="Comic Sans MS" panose="030F0702030302020204" pitchFamily="66" charset="0"/>
            </a:endParaRPr>
          </a:p>
        </p:txBody>
      </p:sp>
      <p:pic>
        <p:nvPicPr>
          <p:cNvPr id="4" name="Imagen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9778" y="5645426"/>
            <a:ext cx="1639803" cy="1044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92037" y="5645426"/>
            <a:ext cx="1575420" cy="1044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75" y="128522"/>
            <a:ext cx="2730367" cy="764113"/>
          </a:xfrm>
          <a:prstGeom prst="rect">
            <a:avLst/>
          </a:prstGeom>
        </p:spPr>
      </p:pic>
      <p:pic>
        <p:nvPicPr>
          <p:cNvPr id="7" name="Picture 4" descr="Vista previa de imag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23990" y="70679"/>
            <a:ext cx="1885342" cy="815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43894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ctr"/>
            <a:r>
              <a:rPr lang="es-MX" sz="4800" dirty="0" smtClean="0"/>
              <a:t>¿Cuál es el papel </a:t>
            </a:r>
            <a:r>
              <a:rPr lang="es-MX" sz="4800" dirty="0"/>
              <a:t>fundamental </a:t>
            </a:r>
            <a:br>
              <a:rPr lang="es-MX" sz="4800" dirty="0"/>
            </a:br>
            <a:r>
              <a:rPr lang="es-MX" sz="4800" dirty="0"/>
              <a:t>de la familia en la educación? </a:t>
            </a:r>
            <a:endParaRPr lang="es-MX" sz="2400"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5823" y="2438400"/>
            <a:ext cx="5929849" cy="3298988"/>
          </a:xfrm>
          <a:prstGeom prst="rect">
            <a:avLst/>
          </a:prstGeom>
        </p:spPr>
      </p:pic>
      <p:pic>
        <p:nvPicPr>
          <p:cNvPr id="4" name="Picture 4" descr="Vista previa de imag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3990" y="70679"/>
            <a:ext cx="1885342" cy="815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8483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18052" y="1253630"/>
            <a:ext cx="11781182" cy="4401205"/>
          </a:xfrm>
          <a:prstGeom prst="rect">
            <a:avLst/>
          </a:prstGeom>
        </p:spPr>
        <p:txBody>
          <a:bodyPr wrap="square">
            <a:spAutoFit/>
          </a:bodyPr>
          <a:lstStyle/>
          <a:p>
            <a:pPr algn="just"/>
            <a:r>
              <a:rPr lang="es-ES" sz="2800" dirty="0" smtClean="0">
                <a:latin typeface="Comic Sans MS" panose="030F0702030302020204" pitchFamily="66" charset="0"/>
              </a:rPr>
              <a:t>¿</a:t>
            </a:r>
            <a:r>
              <a:rPr lang="es-ES" sz="2800" dirty="0">
                <a:latin typeface="Comic Sans MS" panose="030F0702030302020204" pitchFamily="66" charset="0"/>
              </a:rPr>
              <a:t>T</a:t>
            </a:r>
            <a:r>
              <a:rPr lang="es-ES" sz="2800" dirty="0" smtClean="0">
                <a:latin typeface="Comic Sans MS" panose="030F0702030302020204" pitchFamily="66" charset="0"/>
              </a:rPr>
              <a:t>enemos </a:t>
            </a:r>
            <a:r>
              <a:rPr lang="es-ES" sz="2800" dirty="0">
                <a:latin typeface="Comic Sans MS" panose="030F0702030302020204" pitchFamily="66" charset="0"/>
              </a:rPr>
              <a:t>que estudiar con nuestros hijos?, ¿ayudarles con los deberes?, ¿preguntarles la “lección”?, ¿revisar y corregir los trabajos escolares antes de que los entreguen?, ¿darles premios si sacan buenas </a:t>
            </a:r>
            <a:r>
              <a:rPr lang="es-ES" sz="2800" dirty="0" smtClean="0">
                <a:latin typeface="Comic Sans MS" panose="030F0702030302020204" pitchFamily="66" charset="0"/>
              </a:rPr>
              <a:t>calificaciones?, </a:t>
            </a:r>
            <a:r>
              <a:rPr lang="es-ES" sz="2800" dirty="0">
                <a:latin typeface="Comic Sans MS" panose="030F0702030302020204" pitchFamily="66" charset="0"/>
              </a:rPr>
              <a:t>¿debemos ponerles tareas extras?, </a:t>
            </a:r>
            <a:r>
              <a:rPr lang="es-ES" sz="2800" dirty="0" smtClean="0">
                <a:latin typeface="Comic Sans MS" panose="030F0702030302020204" pitchFamily="66" charset="0"/>
              </a:rPr>
              <a:t>¿</a:t>
            </a:r>
            <a:r>
              <a:rPr lang="es-ES" sz="2800" dirty="0">
                <a:latin typeface="Comic Sans MS" panose="030F0702030302020204" pitchFamily="66" charset="0"/>
              </a:rPr>
              <a:t>cuándo es conveniente hablar con los </a:t>
            </a:r>
            <a:r>
              <a:rPr lang="es-ES" sz="2800" dirty="0" smtClean="0">
                <a:latin typeface="Comic Sans MS" panose="030F0702030302020204" pitchFamily="66" charset="0"/>
              </a:rPr>
              <a:t>maestros </a:t>
            </a:r>
            <a:r>
              <a:rPr lang="es-ES" sz="2800" dirty="0">
                <a:latin typeface="Comic Sans MS" panose="030F0702030302020204" pitchFamily="66" charset="0"/>
              </a:rPr>
              <a:t>y los otros padres sobre la marcha del curso?, ¿debemos estimularles con actividades extraescolares?, etc. </a:t>
            </a:r>
            <a:endParaRPr lang="es-ES" sz="2800" dirty="0" smtClean="0">
              <a:latin typeface="Comic Sans MS" panose="030F0702030302020204" pitchFamily="66" charset="0"/>
            </a:endParaRPr>
          </a:p>
          <a:p>
            <a:pPr algn="just"/>
            <a:endParaRPr lang="es-ES" sz="2800" dirty="0">
              <a:latin typeface="Comic Sans MS" panose="030F0702030302020204" pitchFamily="66" charset="0"/>
            </a:endParaRPr>
          </a:p>
          <a:p>
            <a:pPr algn="ctr"/>
            <a:r>
              <a:rPr lang="es-ES" sz="2800" dirty="0" smtClean="0">
                <a:latin typeface="Comic Sans MS" panose="030F0702030302020204" pitchFamily="66" charset="0"/>
              </a:rPr>
              <a:t>Y</a:t>
            </a:r>
            <a:r>
              <a:rPr lang="es-ES" sz="2800" dirty="0">
                <a:latin typeface="Comic Sans MS" panose="030F0702030302020204" pitchFamily="66" charset="0"/>
              </a:rPr>
              <a:t>, a veces, las respuestas que damos a estas cuestiones no son las más acertadas. </a:t>
            </a:r>
            <a:endParaRPr lang="es-MX" sz="2800" dirty="0">
              <a:latin typeface="Comic Sans MS" panose="030F0702030302020204" pitchFamily="66" charset="0"/>
            </a:endParaRPr>
          </a:p>
        </p:txBody>
      </p:sp>
      <p:pic>
        <p:nvPicPr>
          <p:cNvPr id="4" name="Picture 4" descr="Vista previa de imag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3990" y="70679"/>
            <a:ext cx="1885342" cy="815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2506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730367" cy="764113"/>
          </a:xfrm>
          <a:prstGeom prst="rect">
            <a:avLst/>
          </a:prstGeom>
        </p:spPr>
      </p:pic>
      <p:sp>
        <p:nvSpPr>
          <p:cNvPr id="4" name="Marcador de número de diapositiva 3"/>
          <p:cNvSpPr>
            <a:spLocks noGrp="1"/>
          </p:cNvSpPr>
          <p:nvPr>
            <p:ph type="sldNum" sz="quarter" idx="11"/>
          </p:nvPr>
        </p:nvSpPr>
        <p:spPr/>
        <p:txBody>
          <a:bodyPr/>
          <a:lstStyle/>
          <a:p>
            <a:pPr algn="ctr" rtl="0"/>
            <a:fld id="{B67B645E-C5E5-4727-B977-D372A0AA71D9}" type="slidenum">
              <a:rPr lang="es-MX" noProof="0" smtClean="0"/>
              <a:pPr algn="ctr" rtl="0"/>
              <a:t>16</a:t>
            </a:fld>
            <a:endParaRPr lang="es-MX" noProof="0" dirty="0"/>
          </a:p>
        </p:txBody>
      </p:sp>
      <p:pic>
        <p:nvPicPr>
          <p:cNvPr id="8" name="Imagen 7"/>
          <p:cNvPicPr>
            <a:picLocks noChangeAspect="1"/>
          </p:cNvPicPr>
          <p:nvPr/>
        </p:nvPicPr>
        <p:blipFill rotWithShape="1">
          <a:blip r:embed="rId3">
            <a:extLst>
              <a:ext uri="{28A0092B-C50C-407E-A947-70E740481C1C}">
                <a14:useLocalDpi xmlns:a14="http://schemas.microsoft.com/office/drawing/2010/main" val="0"/>
              </a:ext>
            </a:extLst>
          </a:blip>
          <a:srcRect t="2577" b="13237"/>
          <a:stretch/>
        </p:blipFill>
        <p:spPr>
          <a:xfrm>
            <a:off x="0" y="0"/>
            <a:ext cx="6108032" cy="6858000"/>
          </a:xfrm>
          <a:prstGeom prst="rect">
            <a:avLst/>
          </a:prstGeom>
        </p:spPr>
      </p:pic>
      <p:sp>
        <p:nvSpPr>
          <p:cNvPr id="2" name="Rectángulo 1"/>
          <p:cNvSpPr/>
          <p:nvPr/>
        </p:nvSpPr>
        <p:spPr>
          <a:xfrm>
            <a:off x="6626087" y="1707081"/>
            <a:ext cx="5148504" cy="2800767"/>
          </a:xfrm>
          <a:prstGeom prst="rect">
            <a:avLst/>
          </a:prstGeom>
        </p:spPr>
        <p:txBody>
          <a:bodyPr wrap="square">
            <a:spAutoFit/>
          </a:bodyPr>
          <a:lstStyle/>
          <a:p>
            <a:pPr algn="ctr"/>
            <a:r>
              <a:rPr lang="es-ES" sz="4400" dirty="0">
                <a:latin typeface="Comic Sans MS" panose="030F0702030302020204" pitchFamily="66" charset="0"/>
              </a:rPr>
              <a:t>La responsabilidad va de </a:t>
            </a:r>
            <a:endParaRPr lang="es-ES" sz="4400" dirty="0" smtClean="0">
              <a:latin typeface="Comic Sans MS" panose="030F0702030302020204" pitchFamily="66" charset="0"/>
            </a:endParaRPr>
          </a:p>
          <a:p>
            <a:pPr algn="ctr"/>
            <a:r>
              <a:rPr lang="es-ES" sz="4400" dirty="0" smtClean="0">
                <a:latin typeface="Comic Sans MS" panose="030F0702030302020204" pitchFamily="66" charset="0"/>
              </a:rPr>
              <a:t>la </a:t>
            </a:r>
            <a:r>
              <a:rPr lang="es-ES" sz="4400" dirty="0">
                <a:latin typeface="Comic Sans MS" panose="030F0702030302020204" pitchFamily="66" charset="0"/>
              </a:rPr>
              <a:t>mano con el compromiso</a:t>
            </a:r>
            <a:endParaRPr lang="es-MX" sz="4400" dirty="0">
              <a:latin typeface="Comic Sans MS" panose="030F0702030302020204" pitchFamily="66" charset="0"/>
            </a:endParaRPr>
          </a:p>
        </p:txBody>
      </p:sp>
      <p:pic>
        <p:nvPicPr>
          <p:cNvPr id="7" name="Picture 4" descr="Vista previa de imag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89249" y="225287"/>
            <a:ext cx="1885342" cy="815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0501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87626" y="784463"/>
            <a:ext cx="6370983" cy="4898990"/>
          </a:xfrm>
        </p:spPr>
        <p:txBody>
          <a:bodyPr>
            <a:normAutofit/>
          </a:bodyPr>
          <a:lstStyle/>
          <a:p>
            <a:pPr marL="0" indent="0" algn="ctr">
              <a:buNone/>
            </a:pPr>
            <a:r>
              <a:rPr lang="es-MX" sz="6200" b="1" dirty="0"/>
              <a:t>OMISION DE CUIDADOS</a:t>
            </a:r>
          </a:p>
          <a:p>
            <a:pPr marL="0" indent="0" algn="just">
              <a:buNone/>
            </a:pPr>
            <a:r>
              <a:rPr lang="es-MX" sz="3400" dirty="0" smtClean="0"/>
              <a:t>Es </a:t>
            </a:r>
            <a:r>
              <a:rPr lang="es-MX" sz="3400" dirty="0"/>
              <a:t>todo acto que refleje descuido, negligencia o atropello o desarrollo integral de una persona. Tal situación genera detrimento físico, mental o emocional.</a:t>
            </a:r>
          </a:p>
          <a:p>
            <a:pPr marL="0" indent="0" algn="just">
              <a:buNone/>
            </a:pPr>
            <a:endParaRPr lang="es-MX" sz="3400" dirty="0" smtClean="0"/>
          </a:p>
          <a:p>
            <a:pPr algn="just"/>
            <a:endParaRPr lang="es-MX" dirty="0"/>
          </a:p>
        </p:txBody>
      </p:sp>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l="37722" t="23768" r="-105" b="28889"/>
          <a:stretch/>
        </p:blipFill>
        <p:spPr>
          <a:xfrm>
            <a:off x="7248938" y="1923293"/>
            <a:ext cx="4174435" cy="3246784"/>
          </a:xfrm>
          <a:prstGeom prst="rect">
            <a:avLst/>
          </a:prstGeom>
        </p:spPr>
      </p:pic>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b="77391"/>
          <a:stretch/>
        </p:blipFill>
        <p:spPr>
          <a:xfrm>
            <a:off x="6758609" y="784463"/>
            <a:ext cx="4896304" cy="1134518"/>
          </a:xfrm>
          <a:prstGeom prst="rect">
            <a:avLst/>
          </a:prstGeom>
        </p:spPr>
      </p:pic>
      <p:sp>
        <p:nvSpPr>
          <p:cNvPr id="5" name="Marcador de contenido 2"/>
          <p:cNvSpPr txBox="1">
            <a:spLocks/>
          </p:cNvSpPr>
          <p:nvPr/>
        </p:nvSpPr>
        <p:spPr>
          <a:xfrm>
            <a:off x="3573117" y="5170077"/>
            <a:ext cx="5493026" cy="27746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MX" sz="3600" b="1" dirty="0" smtClean="0"/>
              <a:t>El no ir a la escuela, puede constituir omisión de cuidados</a:t>
            </a:r>
            <a:endParaRPr lang="es-MX" sz="1800" dirty="0" smtClean="0"/>
          </a:p>
          <a:p>
            <a:pPr marL="0" indent="0" algn="just">
              <a:buFont typeface="Arial" panose="020B0604020202020204" pitchFamily="34" charset="0"/>
              <a:buNone/>
            </a:pPr>
            <a:endParaRPr lang="es-MX" sz="3400" dirty="0" smtClean="0"/>
          </a:p>
          <a:p>
            <a:pPr algn="just"/>
            <a:endParaRPr lang="es-MX" dirty="0"/>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608" y="118777"/>
            <a:ext cx="2730367" cy="764113"/>
          </a:xfrm>
          <a:prstGeom prst="rect">
            <a:avLst/>
          </a:prstGeom>
        </p:spPr>
      </p:pic>
      <p:pic>
        <p:nvPicPr>
          <p:cNvPr id="7" name="Picture 4" descr="Vista previa de imag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23990" y="70679"/>
            <a:ext cx="1885342" cy="815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480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10061" t="10417" r="8756" b="27083"/>
          <a:stretch/>
        </p:blipFill>
        <p:spPr>
          <a:xfrm>
            <a:off x="0" y="1066833"/>
            <a:ext cx="12200759" cy="5280925"/>
          </a:xfrm>
          <a:prstGeom prst="rect">
            <a:avLst/>
          </a:prstGeom>
        </p:spPr>
      </p:pic>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357" y="101681"/>
            <a:ext cx="2730367" cy="764113"/>
          </a:xfrm>
          <a:prstGeom prst="rect">
            <a:avLst/>
          </a:prstGeom>
        </p:spPr>
      </p:pic>
      <p:pic>
        <p:nvPicPr>
          <p:cNvPr id="4" name="Picture 4" descr="Vista previa de imag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23990" y="70679"/>
            <a:ext cx="1885342" cy="815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0478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Resultado de imagen para como ven los adultos a los niÃ±os"/>
          <p:cNvPicPr>
            <a:picLocks noChangeAspect="1" noChangeArrowheads="1"/>
          </p:cNvPicPr>
          <p:nvPr/>
        </p:nvPicPr>
        <p:blipFill>
          <a:blip r:embed="rId2"/>
          <a:srcRect t="28115" b="31527"/>
          <a:stretch>
            <a:fillRect/>
          </a:stretch>
        </p:blipFill>
        <p:spPr bwMode="auto">
          <a:xfrm>
            <a:off x="2711168" y="3867897"/>
            <a:ext cx="6790545" cy="2443397"/>
          </a:xfrm>
          <a:prstGeom prst="rect">
            <a:avLst/>
          </a:prstGeom>
          <a:noFill/>
        </p:spPr>
      </p:pic>
      <p:pic>
        <p:nvPicPr>
          <p:cNvPr id="41988" name="Picture 4" descr="Resultado de imagen para como ven los adultos a los niÃ±os"/>
          <p:cNvPicPr>
            <a:picLocks noChangeAspect="1" noChangeArrowheads="1"/>
          </p:cNvPicPr>
          <p:nvPr/>
        </p:nvPicPr>
        <p:blipFill>
          <a:blip r:embed="rId3"/>
          <a:srcRect/>
          <a:stretch>
            <a:fillRect/>
          </a:stretch>
        </p:blipFill>
        <p:spPr bwMode="auto">
          <a:xfrm>
            <a:off x="3668270" y="198782"/>
            <a:ext cx="4611298" cy="3458474"/>
          </a:xfrm>
          <a:prstGeom prst="rect">
            <a:avLst/>
          </a:prstGeom>
          <a:noFill/>
        </p:spPr>
      </p:pic>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104" y="198782"/>
            <a:ext cx="2730367" cy="764113"/>
          </a:xfrm>
          <a:prstGeom prst="rect">
            <a:avLst/>
          </a:prstGeom>
        </p:spPr>
      </p:pic>
      <p:pic>
        <p:nvPicPr>
          <p:cNvPr id="5" name="Picture 4" descr="Vista previa de imag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23990" y="70679"/>
            <a:ext cx="1885342" cy="815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959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half" idx="1"/>
          </p:nvPr>
        </p:nvSpPr>
        <p:spPr>
          <a:xfrm>
            <a:off x="432000" y="1152000"/>
            <a:ext cx="11296948" cy="5040000"/>
          </a:xfrm>
        </p:spPr>
        <p:txBody>
          <a:bodyPr>
            <a:normAutofit/>
          </a:bodyPr>
          <a:lstStyle/>
          <a:p>
            <a:pPr marL="0" indent="0" algn="ctr">
              <a:buNone/>
            </a:pPr>
            <a:r>
              <a:rPr lang="es-ES" sz="3600" dirty="0">
                <a:latin typeface="Comic Sans MS" panose="030F0702030302020204" pitchFamily="66" charset="0"/>
              </a:rPr>
              <a:t>Contribuir al desarrollo integral y permanente de los alumnos, para que ejerzan de manera plena sus capacidades, es uno de los fines de la educación que sustentan la Nueva Escuela Mexicana, requiere sin duda que los centros educativos sean entornos seguros y saludables en los que los niños, niñas y jóvenes aprendan y convivan con el mayor grado de bienestar posible.</a:t>
            </a:r>
            <a:endParaRPr lang="es-MX" sz="3600" dirty="0">
              <a:latin typeface="Comic Sans MS" panose="030F0702030302020204" pitchFamily="66" charset="0"/>
            </a:endParaRPr>
          </a:p>
        </p:txBody>
      </p:sp>
      <p:sp>
        <p:nvSpPr>
          <p:cNvPr id="5" name="Marcador de número de diapositiva 4"/>
          <p:cNvSpPr>
            <a:spLocks noGrp="1"/>
          </p:cNvSpPr>
          <p:nvPr>
            <p:ph type="sldNum" sz="quarter" idx="4294967295"/>
          </p:nvPr>
        </p:nvSpPr>
        <p:spPr/>
        <p:txBody>
          <a:bodyPr/>
          <a:lstStyle/>
          <a:p>
            <a:pPr algn="ctr" rtl="0"/>
            <a:fld id="{B67B645E-C5E5-4727-B977-D372A0AA71D9}" type="slidenum">
              <a:rPr lang="es-MX" noProof="0" smtClean="0"/>
              <a:pPr algn="ctr" rtl="0"/>
              <a:t>2</a:t>
            </a:fld>
            <a:endParaRPr lang="es-MX" noProof="0"/>
          </a:p>
        </p:txBody>
      </p:sp>
      <p:pic>
        <p:nvPicPr>
          <p:cNvPr id="4"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975" y="128522"/>
            <a:ext cx="2730367" cy="764113"/>
          </a:xfrm>
          <a:prstGeom prst="rect">
            <a:avLst/>
          </a:prstGeom>
        </p:spPr>
      </p:pic>
      <p:pic>
        <p:nvPicPr>
          <p:cNvPr id="6" name="Picture 4" descr="Vista previa de imag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3990" y="70679"/>
            <a:ext cx="1885342" cy="815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24273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7926" y="768626"/>
            <a:ext cx="10001135" cy="5271431"/>
          </a:xfrm>
          <a:prstGeom prst="rect">
            <a:avLst/>
          </a:prstGeom>
          <a:ln>
            <a:noFill/>
          </a:ln>
          <a:effectLst>
            <a:softEdge rad="112500"/>
          </a:effectLst>
        </p:spPr>
      </p:pic>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635" y="155026"/>
            <a:ext cx="2730367" cy="764113"/>
          </a:xfrm>
          <a:prstGeom prst="rect">
            <a:avLst/>
          </a:prstGeom>
        </p:spPr>
      </p:pic>
      <p:pic>
        <p:nvPicPr>
          <p:cNvPr id="8" name="Picture 4" descr="Vista previa de imag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23990" y="70679"/>
            <a:ext cx="1885342" cy="815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24612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webadictos.com/media/2014/06/videos-del-dia-del-padre.jpg"/>
          <p:cNvPicPr>
            <a:picLocks noChangeAspect="1" noChangeArrowheads="1"/>
          </p:cNvPicPr>
          <p:nvPr/>
        </p:nvPicPr>
        <p:blipFill>
          <a:blip r:embed="rId2"/>
          <a:srcRect/>
          <a:stretch>
            <a:fillRect/>
          </a:stretch>
        </p:blipFill>
        <p:spPr bwMode="auto">
          <a:xfrm>
            <a:off x="6626087" y="4539437"/>
            <a:ext cx="2851953" cy="2042711"/>
          </a:xfrm>
          <a:prstGeom prst="rect">
            <a:avLst/>
          </a:prstGeom>
          <a:noFill/>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0689" y="0"/>
            <a:ext cx="7050795" cy="6858000"/>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075" y="181531"/>
            <a:ext cx="2730367" cy="764113"/>
          </a:xfrm>
          <a:prstGeom prst="rect">
            <a:avLst/>
          </a:prstGeom>
        </p:spPr>
      </p:pic>
      <p:pic>
        <p:nvPicPr>
          <p:cNvPr id="9" name="Picture 4" descr="Vista previa de imag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23990" y="70679"/>
            <a:ext cx="1885342" cy="815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1625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679951" y="2698022"/>
            <a:ext cx="7444710" cy="3841478"/>
          </a:xfrm>
        </p:spPr>
        <p:txBody>
          <a:bodyPr>
            <a:normAutofit/>
          </a:bodyPr>
          <a:lstStyle/>
          <a:p>
            <a:endParaRPr lang="es-MX" dirty="0" smtClean="0"/>
          </a:p>
          <a:p>
            <a:endParaRPr lang="es-MX" dirty="0"/>
          </a:p>
          <a:p>
            <a:pPr marL="0" indent="0">
              <a:buNone/>
            </a:pPr>
            <a:endParaRPr lang="es-MX" dirty="0"/>
          </a:p>
        </p:txBody>
      </p:sp>
      <p:sp>
        <p:nvSpPr>
          <p:cNvPr id="8" name="Rectángulo 7"/>
          <p:cNvSpPr/>
          <p:nvPr/>
        </p:nvSpPr>
        <p:spPr>
          <a:xfrm>
            <a:off x="2876861" y="105571"/>
            <a:ext cx="6194581" cy="1107996"/>
          </a:xfrm>
          <a:prstGeom prst="rect">
            <a:avLst/>
          </a:prstGeom>
        </p:spPr>
        <p:txBody>
          <a:bodyPr wrap="none">
            <a:spAutoFit/>
          </a:bodyPr>
          <a:lstStyle/>
          <a:p>
            <a:r>
              <a:rPr lang="es-MX" sz="6600" dirty="0"/>
              <a:t>¡</a:t>
            </a:r>
            <a:r>
              <a:rPr lang="es-MX" sz="6600" dirty="0" smtClean="0"/>
              <a:t>Muchas gracias! </a:t>
            </a:r>
            <a:endParaRPr lang="es-MX" sz="6600" dirty="0"/>
          </a:p>
        </p:txBody>
      </p:sp>
      <p:pic>
        <p:nvPicPr>
          <p:cNvPr id="4" name="Marcador de contenido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9450" y="1664141"/>
            <a:ext cx="4596021" cy="3447016"/>
          </a:xfrm>
          <a:prstGeom prst="rect">
            <a:avLst/>
          </a:prstGeom>
        </p:spPr>
      </p:pic>
      <p:sp>
        <p:nvSpPr>
          <p:cNvPr id="5" name="Rectángulo 4"/>
          <p:cNvSpPr/>
          <p:nvPr/>
        </p:nvSpPr>
        <p:spPr>
          <a:xfrm>
            <a:off x="795131" y="5431504"/>
            <a:ext cx="10349948" cy="1692771"/>
          </a:xfrm>
          <a:prstGeom prst="rect">
            <a:avLst/>
          </a:prstGeom>
        </p:spPr>
        <p:txBody>
          <a:bodyPr wrap="square">
            <a:spAutoFit/>
          </a:bodyPr>
          <a:lstStyle/>
          <a:p>
            <a:pPr algn="ctr"/>
            <a:r>
              <a:rPr lang="es-MX" sz="2800" dirty="0" smtClean="0"/>
              <a:t>Mtro. Dustin </a:t>
            </a:r>
            <a:r>
              <a:rPr lang="es-MX" sz="2800" dirty="0"/>
              <a:t>A</a:t>
            </a:r>
            <a:r>
              <a:rPr lang="es-MX" sz="2800" dirty="0" smtClean="0"/>
              <a:t>maya Cazares</a:t>
            </a:r>
          </a:p>
          <a:p>
            <a:pPr algn="ctr"/>
            <a:r>
              <a:rPr lang="es-MX" sz="2800" dirty="0" smtClean="0"/>
              <a:t>dustin.amaya@docentecoahuila.gob.mx</a:t>
            </a:r>
          </a:p>
          <a:p>
            <a:pPr algn="ctr"/>
            <a:endParaRPr lang="es-MX" sz="4800" dirty="0"/>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494" y="171413"/>
            <a:ext cx="2730367" cy="764113"/>
          </a:xfrm>
          <a:prstGeom prst="rect">
            <a:avLst/>
          </a:prstGeom>
        </p:spPr>
      </p:pic>
      <p:pic>
        <p:nvPicPr>
          <p:cNvPr id="7" name="Picture 4" descr="Vista previa de imag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23990" y="70679"/>
            <a:ext cx="1885342" cy="815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8727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1789042" y="2845697"/>
            <a:ext cx="9564757" cy="3331266"/>
          </a:xfrm>
        </p:spPr>
        <p:txBody>
          <a:bodyPr>
            <a:normAutofit/>
          </a:bodyPr>
          <a:lstStyle/>
          <a:p>
            <a:pPr marL="0" indent="0" algn="ctr">
              <a:lnSpc>
                <a:spcPct val="110000"/>
              </a:lnSpc>
              <a:buNone/>
            </a:pPr>
            <a:r>
              <a:rPr lang="es-ES" sz="3600" dirty="0">
                <a:solidFill>
                  <a:schemeClr val="tx1"/>
                </a:solidFill>
                <a:latin typeface="Comic Sans MS" panose="030F0702030302020204" pitchFamily="66" charset="0"/>
              </a:rPr>
              <a:t>Para lograr lo anterior los NNA deben asistir a la escuela, ya que es el espacio donde se encuentran uno a uno con sus iguales, se desenvuelven y aprenden lo fundamental de la vida.</a:t>
            </a:r>
            <a:endParaRPr lang="es-MX" sz="3600" dirty="0">
              <a:solidFill>
                <a:schemeClr val="tx1"/>
              </a:solidFill>
              <a:latin typeface="Comic Sans MS" panose="030F0702030302020204" pitchFamily="66" charset="0"/>
            </a:endParaRPr>
          </a:p>
        </p:txBody>
      </p:sp>
      <p:sp>
        <p:nvSpPr>
          <p:cNvPr id="4" name="Marcador de número de diapositiva 3"/>
          <p:cNvSpPr>
            <a:spLocks noGrp="1"/>
          </p:cNvSpPr>
          <p:nvPr>
            <p:ph type="sldNum" sz="quarter" idx="11"/>
          </p:nvPr>
        </p:nvSpPr>
        <p:spPr/>
        <p:txBody>
          <a:bodyPr/>
          <a:lstStyle/>
          <a:p>
            <a:pPr algn="ctr" rtl="0"/>
            <a:fld id="{B67B645E-C5E5-4727-B977-D372A0AA71D9}" type="slidenum">
              <a:rPr lang="es-MX" noProof="0" smtClean="0"/>
              <a:pPr algn="ctr" rtl="0"/>
              <a:t>3</a:t>
            </a:fld>
            <a:endParaRPr lang="es-MX" noProof="0"/>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6555" y="1099176"/>
            <a:ext cx="2601775" cy="1539980"/>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975" y="128522"/>
            <a:ext cx="2730367" cy="764113"/>
          </a:xfrm>
          <a:prstGeom prst="rect">
            <a:avLst/>
          </a:prstGeom>
        </p:spPr>
      </p:pic>
      <p:pic>
        <p:nvPicPr>
          <p:cNvPr id="6" name="Picture 4" descr="Vista previa de imag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23990" y="70679"/>
            <a:ext cx="1885342" cy="815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5917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451804"/>
            <a:ext cx="10515600" cy="1325563"/>
          </a:xfrm>
        </p:spPr>
        <p:txBody>
          <a:bodyPr>
            <a:normAutofit fontScale="90000"/>
          </a:bodyPr>
          <a:lstStyle/>
          <a:p>
            <a:pPr algn="ctr"/>
            <a:r>
              <a:rPr lang="es-ES" sz="4000" dirty="0">
                <a:latin typeface="Comic Sans MS" panose="030F0702030302020204" pitchFamily="66" charset="0"/>
                <a:ea typeface="+mn-ea"/>
                <a:cs typeface="+mn-cs"/>
              </a:rPr>
              <a:t>Hablemos sin miedo de la deserción escolar y sus implicaciones</a:t>
            </a:r>
            <a:br>
              <a:rPr lang="es-ES" sz="4000" dirty="0">
                <a:latin typeface="Comic Sans MS" panose="030F0702030302020204" pitchFamily="66" charset="0"/>
                <a:ea typeface="+mn-ea"/>
                <a:cs typeface="+mn-cs"/>
              </a:rPr>
            </a:br>
            <a:r>
              <a:rPr lang="es-ES" b="1" dirty="0">
                <a:latin typeface="Poppins"/>
              </a:rPr>
              <a:t/>
            </a:r>
            <a:br>
              <a:rPr lang="es-ES" b="1" dirty="0">
                <a:latin typeface="Poppins"/>
              </a:rPr>
            </a:br>
            <a:endParaRPr lang="es-MX"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4700" y="2336800"/>
            <a:ext cx="8102600" cy="4521200"/>
          </a:xfrm>
          <a:prstGeom prst="rect">
            <a:avLst/>
          </a:prstGeom>
          <a:ln>
            <a:noFill/>
          </a:ln>
          <a:effectLst>
            <a:softEdge rad="112500"/>
          </a:effectLst>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975" y="128522"/>
            <a:ext cx="2730367" cy="764113"/>
          </a:xfrm>
          <a:prstGeom prst="rect">
            <a:avLst/>
          </a:prstGeom>
        </p:spPr>
      </p:pic>
      <p:pic>
        <p:nvPicPr>
          <p:cNvPr id="6" name="Picture 4" descr="Vista previa de imag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23990" y="70679"/>
            <a:ext cx="1885342" cy="815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46249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33082" y="344020"/>
            <a:ext cx="11528118" cy="6266329"/>
          </a:xfrm>
        </p:spPr>
        <p:txBody>
          <a:bodyPr>
            <a:normAutofit/>
          </a:bodyPr>
          <a:lstStyle/>
          <a:p>
            <a:pPr algn="just"/>
            <a:endParaRPr lang="es-ES" dirty="0"/>
          </a:p>
          <a:p>
            <a:pPr marL="0" indent="0" algn="ctr">
              <a:buNone/>
            </a:pPr>
            <a:r>
              <a:rPr lang="es-ES" sz="3600" dirty="0">
                <a:solidFill>
                  <a:schemeClr val="tx1"/>
                </a:solidFill>
                <a:latin typeface="Comic Sans MS" panose="030F0702030302020204" pitchFamily="66" charset="0"/>
              </a:rPr>
              <a:t>Como bien su nombre lo indica, la deserción escolar se refiere al abandono prematuro del sistema educativo. Este abandono generalmente comienza como un alejamiento gradual, pero recurrente que culmina en la separación total de los estudios. </a:t>
            </a:r>
          </a:p>
          <a:p>
            <a:pPr marL="0" indent="0" algn="just">
              <a:buNone/>
            </a:pPr>
            <a:endParaRPr lang="es-ES" sz="3600" dirty="0">
              <a:solidFill>
                <a:schemeClr val="tx1"/>
              </a:solidFill>
              <a:latin typeface="Comic Sans MS" panose="030F0702030302020204" pitchFamily="66" charset="0"/>
            </a:endParaRPr>
          </a:p>
          <a:p>
            <a:pPr marL="0" indent="0" algn="ctr">
              <a:buNone/>
            </a:pPr>
            <a:r>
              <a:rPr lang="es-ES" sz="3600" dirty="0">
                <a:solidFill>
                  <a:schemeClr val="tx1"/>
                </a:solidFill>
                <a:latin typeface="Comic Sans MS" panose="030F0702030302020204" pitchFamily="66" charset="0"/>
              </a:rPr>
              <a:t>Se presenta cuando los estudios dejan de ser prioridad para las y los alumnos debido a factores externos y a la necesidad de cumplir con otro tipo de necesidades, fundamentalmente económicas. </a:t>
            </a:r>
          </a:p>
          <a:p>
            <a:pPr marL="0" indent="0" algn="just">
              <a:buNone/>
            </a:pPr>
            <a:endParaRPr lang="es-ES" sz="3600" dirty="0" smtClean="0"/>
          </a:p>
        </p:txBody>
      </p:sp>
      <p:sp>
        <p:nvSpPr>
          <p:cNvPr id="4" name="3 Marcador de número de diapositiva"/>
          <p:cNvSpPr>
            <a:spLocks noGrp="1"/>
          </p:cNvSpPr>
          <p:nvPr>
            <p:ph type="sldNum" sz="quarter" idx="11"/>
          </p:nvPr>
        </p:nvSpPr>
        <p:spPr/>
        <p:txBody>
          <a:bodyPr/>
          <a:lstStyle/>
          <a:p>
            <a:pPr algn="ctr" rtl="0"/>
            <a:fld id="{B67B645E-C5E5-4727-B977-D372A0AA71D9}" type="slidenum">
              <a:rPr lang="es-MX" sz="1200" noProof="0" smtClean="0"/>
              <a:pPr algn="ctr" rtl="0"/>
              <a:t>5</a:t>
            </a:fld>
            <a:endParaRPr lang="es-MX" sz="1200" noProof="0" dirty="0"/>
          </a:p>
        </p:txBody>
      </p:sp>
      <p:pic>
        <p:nvPicPr>
          <p:cNvPr id="6"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975" y="128522"/>
            <a:ext cx="2730367" cy="764113"/>
          </a:xfrm>
          <a:prstGeom prst="rect">
            <a:avLst/>
          </a:prstGeom>
        </p:spPr>
      </p:pic>
      <p:pic>
        <p:nvPicPr>
          <p:cNvPr id="7" name="Picture 4" descr="Vista previa de imag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3990" y="70679"/>
            <a:ext cx="1885342" cy="815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59768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idx="1"/>
          </p:nvPr>
        </p:nvSpPr>
        <p:spPr>
          <a:xfrm>
            <a:off x="278296" y="972585"/>
            <a:ext cx="11102009" cy="5885415"/>
          </a:xfrm>
        </p:spPr>
        <p:txBody>
          <a:bodyPr>
            <a:normAutofit fontScale="92500" lnSpcReduction="20000"/>
          </a:bodyPr>
          <a:lstStyle/>
          <a:p>
            <a:pPr marL="0" indent="0" algn="just" fontAlgn="base">
              <a:buNone/>
            </a:pPr>
            <a:r>
              <a:rPr lang="es-ES" dirty="0" smtClean="0"/>
              <a:t> </a:t>
            </a:r>
            <a:r>
              <a:rPr lang="es-ES" sz="3100" dirty="0">
                <a:solidFill>
                  <a:schemeClr val="tx1"/>
                </a:solidFill>
                <a:latin typeface="Comic Sans MS" panose="030F0702030302020204" pitchFamily="66" charset="0"/>
              </a:rPr>
              <a:t>Se puede presentar de cinco maneras:</a:t>
            </a:r>
          </a:p>
          <a:p>
            <a:pPr algn="just" fontAlgn="base"/>
            <a:r>
              <a:rPr lang="es-ES" sz="3100" dirty="0">
                <a:solidFill>
                  <a:schemeClr val="tx1"/>
                </a:solidFill>
                <a:latin typeface="Comic Sans MS" panose="030F0702030302020204" pitchFamily="66" charset="0"/>
              </a:rPr>
              <a:t>Deserción inmediata. Esta se da cuando el estudiante es aceptado en un programa escolar, pero no acude nunca al centro educativo. El programa ni siquiera se comienza.</a:t>
            </a:r>
          </a:p>
          <a:p>
            <a:pPr algn="just" fontAlgn="base"/>
            <a:r>
              <a:rPr lang="es-ES" sz="3100" dirty="0">
                <a:solidFill>
                  <a:schemeClr val="tx1"/>
                </a:solidFill>
                <a:latin typeface="Comic Sans MS" panose="030F0702030302020204" pitchFamily="66" charset="0"/>
              </a:rPr>
              <a:t>Deserción temprana. Se da cuando el estudiante abandona los estudios antes de completar los primeros cuatro semestres, es decir, antes de los dos años.</a:t>
            </a:r>
          </a:p>
          <a:p>
            <a:pPr algn="just" fontAlgn="base"/>
            <a:r>
              <a:rPr lang="es-ES" sz="3100" dirty="0">
                <a:solidFill>
                  <a:schemeClr val="tx1"/>
                </a:solidFill>
                <a:latin typeface="Comic Sans MS" panose="030F0702030302020204" pitchFamily="66" charset="0"/>
              </a:rPr>
              <a:t>Deserción tardía. El estudiante dura un tiempo considerable estudiando, pero por causas diversas decide abandonar los estudios luego del quinto semestre.</a:t>
            </a:r>
          </a:p>
          <a:p>
            <a:pPr algn="just" fontAlgn="base"/>
            <a:r>
              <a:rPr lang="es-ES" sz="3100" dirty="0">
                <a:solidFill>
                  <a:schemeClr val="tx1"/>
                </a:solidFill>
                <a:latin typeface="Comic Sans MS" panose="030F0702030302020204" pitchFamily="66" charset="0"/>
              </a:rPr>
              <a:t>Deserción total. Se presenta cuando el estudiante abandona completamente un programa de estudio, </a:t>
            </a:r>
            <a:r>
              <a:rPr lang="es-ES" sz="3100" dirty="0">
                <a:solidFill>
                  <a:schemeClr val="tx1"/>
                </a:solidFill>
                <a:latin typeface="Comic Sans MS" panose="030F0702030302020204" pitchFamily="66" charset="0"/>
                <a:hlinkClick r:id="rId2"/>
              </a:rPr>
              <a:t>sea este virtual</a:t>
            </a:r>
            <a:r>
              <a:rPr lang="es-ES" sz="3100" dirty="0">
                <a:solidFill>
                  <a:schemeClr val="tx1"/>
                </a:solidFill>
                <a:latin typeface="Comic Sans MS" panose="030F0702030302020204" pitchFamily="66" charset="0"/>
              </a:rPr>
              <a:t> o presencial.</a:t>
            </a:r>
          </a:p>
          <a:p>
            <a:pPr algn="just" fontAlgn="base"/>
            <a:r>
              <a:rPr lang="es-ES" sz="3100" dirty="0">
                <a:solidFill>
                  <a:schemeClr val="tx1"/>
                </a:solidFill>
                <a:latin typeface="Comic Sans MS" panose="030F0702030302020204" pitchFamily="66" charset="0"/>
              </a:rPr>
              <a:t>Deserción parcial. El estudiante, por cualquier motivo, deja de estudiar por un tiempo, pero retoma los estudios más adelante.</a:t>
            </a:r>
          </a:p>
          <a:p>
            <a:pPr algn="just"/>
            <a:endParaRPr lang="es-MX" dirty="0"/>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975" y="128522"/>
            <a:ext cx="2730367" cy="764113"/>
          </a:xfrm>
          <a:prstGeom prst="rect">
            <a:avLst/>
          </a:prstGeom>
        </p:spPr>
      </p:pic>
      <p:pic>
        <p:nvPicPr>
          <p:cNvPr id="6" name="Picture 4" descr="Vista previa de imag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23990" y="70679"/>
            <a:ext cx="1885342" cy="815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882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620494" y="278294"/>
            <a:ext cx="6371646" cy="42510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ítulo 2"/>
          <p:cNvSpPr>
            <a:spLocks noGrp="1"/>
          </p:cNvSpPr>
          <p:nvPr>
            <p:ph type="title"/>
          </p:nvPr>
        </p:nvSpPr>
        <p:spPr>
          <a:xfrm>
            <a:off x="5436705" y="5043142"/>
            <a:ext cx="5890937" cy="1325563"/>
          </a:xfrm>
        </p:spPr>
        <p:txBody>
          <a:bodyPr>
            <a:normAutofit/>
          </a:bodyPr>
          <a:lstStyle/>
          <a:p>
            <a:pPr>
              <a:spcBef>
                <a:spcPts val="1000"/>
              </a:spcBef>
            </a:pPr>
            <a:r>
              <a:rPr lang="es-MX" sz="7200" dirty="0">
                <a:latin typeface="Comic Sans MS" panose="030F0702030302020204" pitchFamily="66" charset="0"/>
                <a:ea typeface="+mn-ea"/>
                <a:cs typeface="+mn-cs"/>
              </a:rPr>
              <a:t>FACTORES</a:t>
            </a:r>
          </a:p>
        </p:txBody>
      </p:sp>
      <p:pic>
        <p:nvPicPr>
          <p:cNvPr id="6"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975" y="128522"/>
            <a:ext cx="2730367" cy="764113"/>
          </a:xfrm>
          <a:prstGeom prst="rect">
            <a:avLst/>
          </a:prstGeom>
        </p:spPr>
      </p:pic>
      <p:pic>
        <p:nvPicPr>
          <p:cNvPr id="7" name="Picture 4" descr="Vista previa de imag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23990" y="70679"/>
            <a:ext cx="1885342" cy="815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383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1311964" y="1060173"/>
            <a:ext cx="10041835" cy="5116789"/>
          </a:xfrm>
        </p:spPr>
        <p:txBody>
          <a:bodyPr>
            <a:normAutofit fontScale="92500"/>
          </a:bodyPr>
          <a:lstStyle/>
          <a:p>
            <a:pPr algn="just" fontAlgn="base">
              <a:lnSpc>
                <a:spcPct val="70000"/>
              </a:lnSpc>
            </a:pPr>
            <a:r>
              <a:rPr lang="es-ES" sz="4000" b="1" dirty="0" smtClean="0">
                <a:solidFill>
                  <a:schemeClr val="tx1"/>
                </a:solidFill>
                <a:latin typeface="Comic Sans MS" panose="030F0702030302020204" pitchFamily="66" charset="0"/>
              </a:rPr>
              <a:t>Socioeconómicos</a:t>
            </a:r>
            <a:r>
              <a:rPr lang="es-ES" sz="4000" b="1" dirty="0">
                <a:solidFill>
                  <a:schemeClr val="tx1"/>
                </a:solidFill>
                <a:latin typeface="Comic Sans MS" panose="030F0702030302020204" pitchFamily="66" charset="0"/>
              </a:rPr>
              <a:t> </a:t>
            </a:r>
            <a:r>
              <a:rPr lang="es-ES" sz="4000" dirty="0">
                <a:solidFill>
                  <a:schemeClr val="tx1"/>
                </a:solidFill>
                <a:latin typeface="Comic Sans MS" panose="030F0702030302020204" pitchFamily="66" charset="0"/>
              </a:rPr>
              <a:t>(bajos ingresos, falta de apoyo familiar o el trabajo desde temprana edad)</a:t>
            </a:r>
          </a:p>
          <a:p>
            <a:pPr algn="just" fontAlgn="base">
              <a:lnSpc>
                <a:spcPct val="70000"/>
              </a:lnSpc>
            </a:pPr>
            <a:r>
              <a:rPr lang="es-ES" sz="4000" b="1" dirty="0">
                <a:solidFill>
                  <a:schemeClr val="tx1"/>
                </a:solidFill>
                <a:latin typeface="Comic Sans MS" panose="030F0702030302020204" pitchFamily="66" charset="0"/>
              </a:rPr>
              <a:t>Sociales</a:t>
            </a:r>
            <a:r>
              <a:rPr lang="es-ES" sz="4000" dirty="0">
                <a:solidFill>
                  <a:schemeClr val="tx1"/>
                </a:solidFill>
                <a:latin typeface="Comic Sans MS" panose="030F0702030302020204" pitchFamily="66" charset="0"/>
              </a:rPr>
              <a:t> ( vulnerabilidad y exclusión social)</a:t>
            </a:r>
          </a:p>
          <a:p>
            <a:pPr algn="just" fontAlgn="base">
              <a:lnSpc>
                <a:spcPct val="70000"/>
              </a:lnSpc>
            </a:pPr>
            <a:r>
              <a:rPr lang="es-ES" sz="4000" b="1" dirty="0">
                <a:solidFill>
                  <a:schemeClr val="tx1"/>
                </a:solidFill>
                <a:latin typeface="Comic Sans MS" panose="030F0702030302020204" pitchFamily="66" charset="0"/>
              </a:rPr>
              <a:t>Institucionales</a:t>
            </a:r>
            <a:r>
              <a:rPr lang="es-ES" sz="4000" dirty="0">
                <a:solidFill>
                  <a:schemeClr val="tx1"/>
                </a:solidFill>
                <a:latin typeface="Comic Sans MS" panose="030F0702030302020204" pitchFamily="66" charset="0"/>
              </a:rPr>
              <a:t> (</a:t>
            </a:r>
            <a:r>
              <a:rPr lang="es-ES" sz="4000" dirty="0">
                <a:solidFill>
                  <a:schemeClr val="tx1"/>
                </a:solidFill>
                <a:latin typeface="Comic Sans MS" panose="030F0702030302020204" pitchFamily="66" charset="0"/>
                <a:hlinkClick r:id="rId2"/>
              </a:rPr>
              <a:t>desamparo institucional</a:t>
            </a:r>
            <a:r>
              <a:rPr lang="es-ES" sz="4000" dirty="0">
                <a:solidFill>
                  <a:schemeClr val="tx1"/>
                </a:solidFill>
                <a:latin typeface="Comic Sans MS" panose="030F0702030302020204" pitchFamily="66" charset="0"/>
              </a:rPr>
              <a:t>)</a:t>
            </a:r>
          </a:p>
          <a:p>
            <a:pPr algn="just" fontAlgn="base">
              <a:lnSpc>
                <a:spcPct val="70000"/>
              </a:lnSpc>
            </a:pPr>
            <a:r>
              <a:rPr lang="es-ES" sz="4000" b="1" dirty="0">
                <a:solidFill>
                  <a:schemeClr val="tx1"/>
                </a:solidFill>
                <a:latin typeface="Comic Sans MS" panose="030F0702030302020204" pitchFamily="66" charset="0"/>
              </a:rPr>
              <a:t>Personales</a:t>
            </a:r>
            <a:r>
              <a:rPr lang="es-ES" sz="4000" dirty="0">
                <a:solidFill>
                  <a:schemeClr val="tx1"/>
                </a:solidFill>
                <a:latin typeface="Comic Sans MS" panose="030F0702030302020204" pitchFamily="66" charset="0"/>
              </a:rPr>
              <a:t> (falta de interés, de motivación o de atención)</a:t>
            </a:r>
          </a:p>
          <a:p>
            <a:pPr algn="just" fontAlgn="base">
              <a:lnSpc>
                <a:spcPct val="70000"/>
              </a:lnSpc>
            </a:pPr>
            <a:r>
              <a:rPr lang="es-ES" sz="4000" b="1" dirty="0">
                <a:solidFill>
                  <a:schemeClr val="tx1"/>
                </a:solidFill>
                <a:latin typeface="Comic Sans MS" panose="030F0702030302020204" pitchFamily="66" charset="0"/>
              </a:rPr>
              <a:t>Familiares</a:t>
            </a:r>
            <a:r>
              <a:rPr lang="es-ES" sz="4000" dirty="0">
                <a:solidFill>
                  <a:schemeClr val="tx1"/>
                </a:solidFill>
                <a:latin typeface="Comic Sans MS" panose="030F0702030302020204" pitchFamily="66" charset="0"/>
              </a:rPr>
              <a:t> (familias </a:t>
            </a:r>
            <a:r>
              <a:rPr lang="es-ES" sz="4000" dirty="0" smtClean="0">
                <a:solidFill>
                  <a:schemeClr val="tx1"/>
                </a:solidFill>
                <a:latin typeface="Comic Sans MS" panose="030F0702030302020204" pitchFamily="66" charset="0"/>
              </a:rPr>
              <a:t>no nutrientes o </a:t>
            </a:r>
            <a:r>
              <a:rPr lang="es-ES" sz="4000" dirty="0">
                <a:solidFill>
                  <a:schemeClr val="tx1"/>
                </a:solidFill>
                <a:latin typeface="Comic Sans MS" panose="030F0702030302020204" pitchFamily="66" charset="0"/>
              </a:rPr>
              <a:t>desarticuladas)</a:t>
            </a:r>
          </a:p>
          <a:p>
            <a:pPr algn="just" fontAlgn="base">
              <a:lnSpc>
                <a:spcPct val="70000"/>
              </a:lnSpc>
            </a:pPr>
            <a:r>
              <a:rPr lang="es-ES" sz="4000" b="1" dirty="0">
                <a:solidFill>
                  <a:schemeClr val="tx1"/>
                </a:solidFill>
                <a:latin typeface="Comic Sans MS" panose="030F0702030302020204" pitchFamily="66" charset="0"/>
              </a:rPr>
              <a:t>Psicológicos</a:t>
            </a:r>
            <a:r>
              <a:rPr lang="es-ES" sz="4000" dirty="0">
                <a:solidFill>
                  <a:schemeClr val="tx1"/>
                </a:solidFill>
                <a:latin typeface="Comic Sans MS" panose="030F0702030302020204" pitchFamily="66" charset="0"/>
              </a:rPr>
              <a:t> (relacionados con las dificultades o </a:t>
            </a:r>
            <a:r>
              <a:rPr lang="es-ES" sz="4000" dirty="0">
                <a:solidFill>
                  <a:schemeClr val="tx1"/>
                </a:solidFill>
                <a:latin typeface="Comic Sans MS" panose="030F0702030302020204" pitchFamily="66" charset="0"/>
                <a:hlinkClick r:id="rId3"/>
              </a:rPr>
              <a:t>trastornos de aprendizaje</a:t>
            </a:r>
            <a:r>
              <a:rPr lang="es-ES" sz="4000" dirty="0">
                <a:solidFill>
                  <a:schemeClr val="tx1"/>
                </a:solidFill>
                <a:latin typeface="Comic Sans MS" panose="030F0702030302020204" pitchFamily="66" charset="0"/>
              </a:rPr>
              <a:t>)</a:t>
            </a:r>
          </a:p>
          <a:p>
            <a:endParaRPr lang="es-MX" sz="4000" dirty="0"/>
          </a:p>
        </p:txBody>
      </p:sp>
      <p:pic>
        <p:nvPicPr>
          <p:cNvPr id="4"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75" y="128522"/>
            <a:ext cx="2730367" cy="764113"/>
          </a:xfrm>
          <a:prstGeom prst="rect">
            <a:avLst/>
          </a:prstGeom>
        </p:spPr>
      </p:pic>
      <p:pic>
        <p:nvPicPr>
          <p:cNvPr id="5" name="Picture 4" descr="Vista previa de imag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23990" y="70679"/>
            <a:ext cx="1885342" cy="815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032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992536" y="4950376"/>
            <a:ext cx="5890937" cy="1325563"/>
          </a:xfrm>
        </p:spPr>
        <p:txBody>
          <a:bodyPr>
            <a:normAutofit/>
          </a:bodyPr>
          <a:lstStyle/>
          <a:p>
            <a:pPr>
              <a:spcBef>
                <a:spcPts val="1000"/>
              </a:spcBef>
            </a:pPr>
            <a:r>
              <a:rPr lang="es-MX" sz="7200" dirty="0" smtClean="0">
                <a:latin typeface="Comic Sans MS" panose="030F0702030302020204" pitchFamily="66" charset="0"/>
                <a:ea typeface="+mn-ea"/>
                <a:cs typeface="+mn-cs"/>
              </a:rPr>
              <a:t>IMPACTO</a:t>
            </a:r>
            <a:endParaRPr lang="es-MX" sz="7200" dirty="0">
              <a:latin typeface="Comic Sans MS" panose="030F0702030302020204" pitchFamily="66" charset="0"/>
              <a:ea typeface="+mn-ea"/>
              <a:cs typeface="+mn-cs"/>
            </a:endParaRP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37113" y="917765"/>
            <a:ext cx="6841178" cy="38438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975" y="128522"/>
            <a:ext cx="2730367" cy="764113"/>
          </a:xfrm>
          <a:prstGeom prst="rect">
            <a:avLst/>
          </a:prstGeom>
        </p:spPr>
      </p:pic>
      <p:pic>
        <p:nvPicPr>
          <p:cNvPr id="7" name="Picture 4" descr="Vista previa de imag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23990" y="70679"/>
            <a:ext cx="1885342" cy="815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215102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298</TotalTime>
  <Words>490</Words>
  <Application>Microsoft Office PowerPoint</Application>
  <PresentationFormat>Panorámica</PresentationFormat>
  <Paragraphs>55</Paragraphs>
  <Slides>22</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22</vt:i4>
      </vt:variant>
    </vt:vector>
  </HeadingPairs>
  <TitlesOfParts>
    <vt:vector size="28" baseType="lpstr">
      <vt:lpstr>Arial</vt:lpstr>
      <vt:lpstr>Calibri</vt:lpstr>
      <vt:lpstr>Calibri Light</vt:lpstr>
      <vt:lpstr>Comic Sans MS</vt:lpstr>
      <vt:lpstr>Poppins</vt:lpstr>
      <vt:lpstr>Tema de Office</vt:lpstr>
      <vt:lpstr>Mtro. Dustin Amaya Cázares Subsecretaría de Educación 10/10/2023  </vt:lpstr>
      <vt:lpstr>Presentación de PowerPoint</vt:lpstr>
      <vt:lpstr>Presentación de PowerPoint</vt:lpstr>
      <vt:lpstr>Hablemos sin miedo de la deserción escolar y sus implicaciones  </vt:lpstr>
      <vt:lpstr>Presentación de PowerPoint</vt:lpstr>
      <vt:lpstr>Presentación de PowerPoint</vt:lpstr>
      <vt:lpstr>FACTORES</vt:lpstr>
      <vt:lpstr>Presentación de PowerPoint</vt:lpstr>
      <vt:lpstr>IMPACTO</vt:lpstr>
      <vt:lpstr>Presentación de PowerPoint</vt:lpstr>
      <vt:lpstr>Presentación de PowerPoint</vt:lpstr>
      <vt:lpstr>Presentación de PowerPoint</vt:lpstr>
      <vt:lpstr>         </vt:lpstr>
      <vt:lpstr>¿Cuál es el papel fundamental  de la familia en la educación?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Omisión de cuidados en niños y personas discapacitados.</dc:title>
  <dc:creator>l</dc:creator>
  <cp:lastModifiedBy>Usuario</cp:lastModifiedBy>
  <cp:revision>32</cp:revision>
  <dcterms:created xsi:type="dcterms:W3CDTF">2023-01-11T15:53:22Z</dcterms:created>
  <dcterms:modified xsi:type="dcterms:W3CDTF">2023-10-11T20:29:56Z</dcterms:modified>
</cp:coreProperties>
</file>