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7" r:id="rId2"/>
    <p:sldId id="274" r:id="rId3"/>
    <p:sldId id="275" r:id="rId4"/>
    <p:sldId id="272" r:id="rId5"/>
    <p:sldId id="273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7772400" cy="100584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E0A4D"/>
    <a:srgbClr val="F2DD96"/>
    <a:srgbClr val="0FBCC7"/>
    <a:srgbClr val="ADD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1569" autoAdjust="0"/>
  </p:normalViewPr>
  <p:slideViewPr>
    <p:cSldViewPr snapToGrid="0" showGuides="1">
      <p:cViewPr varScale="1">
        <p:scale>
          <a:sx n="81" d="100"/>
          <a:sy n="81" d="100"/>
        </p:scale>
        <p:origin x="25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205"/>
    </p:cViewPr>
  </p:sorter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3DAB6CDC-9003-4FDA-913B-3A496C5111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30E1676-68C1-4C98-8077-0189216135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C608B5-2791-4F6B-BE45-D10F6EA49670}" type="datetime1">
              <a:rPr lang="es-ES" smtClean="0"/>
              <a:t>08/12/2023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9F1F745-85D7-4677-AAE6-176C5C528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981134D8-162F-4FAB-B629-F9741B6D3A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9A4370-39DC-4A98-BD0A-E30C0042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96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45B9-F6A7-43A0-A332-26102470CB3C}" type="datetime1">
              <a:rPr lang="es-ES" smtClean="0"/>
              <a:pPr/>
              <a:t>08/12/2023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4084E4-AB07-4B75-A1A9-0D51A83897B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5686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4084E4-AB07-4B75-A1A9-0D51A83897B1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1033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4084E4-AB07-4B75-A1A9-0D51A83897B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30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xmlns="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2468880"/>
            <a:ext cx="6858000" cy="1325880"/>
          </a:xfrm>
        </p:spPr>
        <p:txBody>
          <a:bodyPr rtlCol="0" anchor="b"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130552" y="5907024"/>
            <a:ext cx="3502152" cy="36576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-ES" noProof="0"/>
              <a:t>Haga clic para agregar texto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241FA91-13AC-4591-A66E-07DC8A842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9576" y="3867912"/>
            <a:ext cx="5413248" cy="1682496"/>
          </a:xfrm>
        </p:spPr>
        <p:txBody>
          <a:bodyPr rtlCol="0">
            <a:norm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F006D63F-344E-4E43-857E-019ED6D3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14816"/>
            <a:ext cx="6858000" cy="832104"/>
          </a:xfrm>
        </p:spPr>
        <p:txBody>
          <a:bodyPr rtlCol="0">
            <a:noAutofit/>
          </a:bodyPr>
          <a:lstStyle>
            <a:lvl1pPr algn="ctr">
              <a:lnSpc>
                <a:spcPts val="21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4236869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xmlns="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tx2"/>
          </a:solidFill>
        </p:spPr>
        <p:txBody>
          <a:bodyPr rtlCol="0">
            <a:normAutofit/>
          </a:bodyPr>
          <a:lstStyle>
            <a:lvl1pPr algn="l"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996696"/>
            <a:ext cx="6858000" cy="1280160"/>
          </a:xfrm>
        </p:spPr>
        <p:txBody>
          <a:bodyPr rtlCol="0" anchor="b">
            <a:no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97096"/>
            <a:ext cx="5486400" cy="402336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-ES" noProof="0"/>
              <a:t>Haga clic para agregar texto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BA4C315-6BC0-4353-8933-71CE75201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313432"/>
            <a:ext cx="6858000" cy="1545336"/>
          </a:xfrm>
        </p:spPr>
        <p:txBody>
          <a:bodyPr rtlCol="0">
            <a:norm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8DFDEA4F-F05C-40A7-982B-4730BA5B5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97112"/>
            <a:ext cx="6812280" cy="832104"/>
          </a:xfrm>
        </p:spPr>
        <p:txBody>
          <a:bodyPr rtlCol="0"/>
          <a:lstStyle>
            <a:lvl1pPr algn="l">
              <a:defRPr sz="1600">
                <a:solidFill>
                  <a:schemeClr val="tx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29922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xmlns="" id="{E258F9B5-B148-4877-BE11-91F08168C0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772400" cy="50292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2BA62F-C25E-44A7-A531-61581F21D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5458968"/>
            <a:ext cx="6705600" cy="1261872"/>
          </a:xfrm>
        </p:spPr>
        <p:txBody>
          <a:bodyPr rtlCol="0"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339032-B0DB-424E-A4B9-8F18CB825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6784848"/>
            <a:ext cx="6705600" cy="1527048"/>
          </a:xfrm>
        </p:spPr>
        <p:txBody>
          <a:bodyPr rtlCol="0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agregar texto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54546D20-E4BF-4968-86B7-6049ADCDF7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840" y="8604504"/>
            <a:ext cx="3474720" cy="402336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xmlns="" id="{C07373AA-FD05-4AC0-9533-661934D7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9299448"/>
            <a:ext cx="6705600" cy="33832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50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46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8" r:id="rId3"/>
  </p:sldLayoutIdLst>
  <p:hf sldNum="0"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4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4608" userDrawn="1">
          <p15:clr>
            <a:srgbClr val="F26B43"/>
          </p15:clr>
        </p15:guide>
        <p15:guide id="4" orient="horz" pos="3168" userDrawn="1">
          <p15:clr>
            <a:srgbClr val="F26B43"/>
          </p15:clr>
        </p15:guide>
        <p15:guide id="5" orient="horz" pos="6048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euro-class.com/certificates/certificado-ansiedad-y-cerebro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uro-class.com/nuestras-creencias-de-exito-y-fracaso-en-el-aprendizaje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neuro-class.com/estrategias-de-autorregulacion-emocional-para-el-aprendizaje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euro-class.com/como-explicar-la-muerte-de-un-ser-querido-a-un-nin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-class.com/apego-y-neurociencia-la-mente-en-desarroll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C98F7F3-B003-E245-EB20-B7083E492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960" y="5279516"/>
            <a:ext cx="6705600" cy="1834895"/>
          </a:xfrm>
        </p:spPr>
        <p:txBody>
          <a:bodyPr/>
          <a:lstStyle/>
          <a:p>
            <a:r>
              <a:rPr lang="es-ES" dirty="0">
                <a:solidFill>
                  <a:srgbClr val="7030A0"/>
                </a:solidFill>
              </a:rPr>
              <a:t>Apego y autoestima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93897653-108F-C827-C7E6-51308DF2AE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7802881"/>
            <a:ext cx="6705600" cy="1834896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FF00"/>
                </a:solidFill>
              </a:rPr>
              <a:t>Daniela Mariza De León González</a:t>
            </a:r>
          </a:p>
          <a:p>
            <a:r>
              <a:rPr lang="es-ES" sz="2800" dirty="0">
                <a:solidFill>
                  <a:srgbClr val="FFFF00"/>
                </a:solidFill>
              </a:rPr>
              <a:t>Coordinadora Psicología DIF Municipal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5615D87-3AB8-C3FF-CF03-F4D5F922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975360"/>
            <a:ext cx="501904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1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26E2309-FE0A-6403-9EF0-A54074B3B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349615"/>
            <a:ext cx="6705600" cy="1261872"/>
          </a:xfrm>
        </p:spPr>
        <p:txBody>
          <a:bodyPr/>
          <a:lstStyle/>
          <a:p>
            <a:r>
              <a:rPr lang="es-ES" dirty="0"/>
              <a:t>Tipos de 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53F446EC-A04F-A3B0-74FC-D888F0115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675495"/>
            <a:ext cx="6705600" cy="2501392"/>
          </a:xfrm>
        </p:spPr>
        <p:txBody>
          <a:bodyPr>
            <a:normAutofit fontScale="77500" lnSpcReduction="20000"/>
          </a:bodyPr>
          <a:lstStyle/>
          <a:p>
            <a:r>
              <a:rPr lang="es-ES" sz="6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Evitativo</a:t>
            </a:r>
            <a:r>
              <a:rPr lang="es-ES" sz="6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ES" sz="6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es-ES" sz="39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Quienes tienen un estilo de apego evitativo, tienden a evitar o ignorar a su cuidador cuando están angustiados. </a:t>
            </a:r>
          </a:p>
          <a:p>
            <a:r>
              <a:rPr lang="es-ES" sz="39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Pueden parecer independientes y no buscan consuelo o apoyo</a:t>
            </a:r>
            <a:r>
              <a:rPr lang="es-ES" sz="3900" b="0" i="0" dirty="0">
                <a:solidFill>
                  <a:srgbClr val="000000"/>
                </a:solidFill>
                <a:effectLst/>
                <a:latin typeface="Geomanist"/>
              </a:rPr>
              <a:t>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194F3FD-032D-7C19-D855-EB0E575D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3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25C0D22-BBD0-2D88-A5DA-AD39BF7C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112108"/>
            <a:ext cx="6705600" cy="1261872"/>
          </a:xfrm>
        </p:spPr>
        <p:txBody>
          <a:bodyPr/>
          <a:lstStyle/>
          <a:p>
            <a:r>
              <a:rPr lang="es-ES" dirty="0"/>
              <a:t>Tipos de 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55400A92-360C-E360-4A79-12638600F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437988"/>
            <a:ext cx="6705600" cy="2704592"/>
          </a:xfrm>
        </p:spPr>
        <p:txBody>
          <a:bodyPr/>
          <a:lstStyle/>
          <a:p>
            <a:r>
              <a:rPr lang="es-ES" sz="5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Inseguro</a:t>
            </a:r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Los niños muestran conductas confusas y contradictorias en relación con la figura de apego. </a:t>
            </a:r>
          </a:p>
          <a:p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Suelen tener dificultades para manejar la </a:t>
            </a:r>
            <a:r>
              <a:rPr lang="es-ES" sz="3600" b="0" i="0" u="none" strike="noStrike" dirty="0">
                <a:solidFill>
                  <a:srgbClr val="1082D8"/>
                </a:solidFill>
                <a:effectLst/>
                <a:latin typeface="Comic Sans MS" panose="030F0702030302020204" pitchFamily="66" charset="0"/>
                <a:hlinkClick r:id="rId2"/>
              </a:rPr>
              <a:t>ansiedad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y buscar consuelo.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0027717-8A82-5FF7-CCA7-35C1FF85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7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83EDB70-FD3F-162E-F503-4B1EE2C8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06400"/>
            <a:ext cx="6705600" cy="3820160"/>
          </a:xfrm>
        </p:spPr>
        <p:txBody>
          <a:bodyPr/>
          <a:lstStyle/>
          <a:p>
            <a:r>
              <a:rPr lang="es-ES" sz="36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El modelo representacional del niño se forma en función de la reacción de las figuras significativas, como el cuidador. </a:t>
            </a:r>
            <a:br>
              <a:rPr lang="es-ES" sz="36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</a:br>
            <a:r>
              <a:rPr lang="es-ES" sz="36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Así pues:</a:t>
            </a:r>
            <a:endParaRPr lang="es-E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F677028E-64D7-7CC1-039B-2CDB11C91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43120"/>
            <a:ext cx="6705600" cy="4622800"/>
          </a:xfrm>
        </p:spPr>
        <p:txBody>
          <a:bodyPr>
            <a:normAutofit fontScale="77500" lnSpcReduction="20000"/>
          </a:bodyPr>
          <a:lstStyle/>
          <a:p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Una </a:t>
            </a:r>
            <a:r>
              <a:rPr lang="es-ES" sz="5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respuesta adecuada</a:t>
            </a:r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conduce al apego </a:t>
            </a:r>
            <a:r>
              <a:rPr lang="es-ES" sz="5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seguro</a:t>
            </a:r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endParaRPr lang="es-ES" sz="5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Una </a:t>
            </a:r>
            <a:r>
              <a:rPr lang="es-ES" sz="5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conducta insensible</a:t>
            </a:r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puede llevar al apego inseguro </a:t>
            </a:r>
            <a:r>
              <a:rPr lang="es-ES" sz="5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evitativo</a:t>
            </a:r>
          </a:p>
          <a:p>
            <a:endParaRPr lang="es-ES" sz="5400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Una </a:t>
            </a:r>
            <a:r>
              <a:rPr lang="es-ES" sz="5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atención inconsistente</a:t>
            </a:r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puede resultar en un modelo de apego </a:t>
            </a:r>
            <a:r>
              <a:rPr lang="es-ES" sz="5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inseguro</a:t>
            </a:r>
            <a:endParaRPr lang="es-ES" sz="5400" dirty="0">
              <a:latin typeface="Comic Sans MS" panose="030F0702030302020204" pitchFamily="66" charset="0"/>
            </a:endParaRPr>
          </a:p>
          <a:p>
            <a:endParaRPr lang="es-ES" dirty="0"/>
          </a:p>
          <a:p>
            <a:endParaRPr lang="es-ES" b="0" i="0" dirty="0">
              <a:solidFill>
                <a:srgbClr val="000000"/>
              </a:solidFill>
              <a:effectLst/>
              <a:latin typeface="Geomanist"/>
            </a:endParaRPr>
          </a:p>
          <a:p>
            <a:endParaRPr lang="es-ES" b="0" i="0" dirty="0">
              <a:solidFill>
                <a:srgbClr val="000000"/>
              </a:solidFill>
              <a:effectLst/>
              <a:latin typeface="Geomanist"/>
            </a:endParaRPr>
          </a:p>
          <a:p>
            <a:endParaRPr lang="es-ES" b="0" i="0" dirty="0">
              <a:solidFill>
                <a:srgbClr val="000000"/>
              </a:solidFill>
              <a:effectLst/>
              <a:latin typeface="Geomanis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868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0B491B6D-9C54-B699-0AE6-B0EDD806C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029199"/>
            <a:ext cx="6705600" cy="5029199"/>
          </a:xfrm>
        </p:spPr>
        <p:txBody>
          <a:bodyPr>
            <a:normAutofit/>
          </a:bodyPr>
          <a:lstStyle/>
          <a:p>
            <a:endParaRPr lang="es-ES" sz="40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es-ES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Los niños necesitan que el estilo sea </a:t>
            </a:r>
            <a:r>
              <a:rPr lang="es-ES" sz="40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seguro</a:t>
            </a:r>
            <a:r>
              <a:rPr lang="es-ES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para construir relaciones y autoestima sana. En caso contrario, la carencia de estas en la infancia temprana puede obstaculizar el establecimiento de vínculos afectivos.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5855C8E-78E8-8978-ACCC-5C8C4DB9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0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6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470A593-F2CB-6DA4-30E7-28C83567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612019"/>
            <a:ext cx="6705600" cy="1261872"/>
          </a:xfrm>
        </p:spPr>
        <p:txBody>
          <a:bodyPr/>
          <a:lstStyle/>
          <a:p>
            <a:r>
              <a:rPr lang="es-ES" sz="7200" dirty="0"/>
              <a:t>AUTOESTIMA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64151E33-9B1A-9821-D75F-3187660CA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185803"/>
            <a:ext cx="6705600" cy="3537712"/>
          </a:xfrm>
        </p:spPr>
        <p:txBody>
          <a:bodyPr>
            <a:normAutofit/>
          </a:bodyPr>
          <a:lstStyle/>
          <a:p>
            <a:r>
              <a:rPr lang="es-E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Según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Calin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et al. (2022) 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 autoestima refiere a la evaluación general qué una persona hace de sí mismo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</a:t>
            </a:r>
          </a:p>
          <a:p>
            <a:r>
              <a:rPr 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stá relacionada con las </a:t>
            </a:r>
            <a:r>
              <a:rPr lang="es-ES" sz="2400" b="0" i="0" u="none" strike="noStrike" dirty="0">
                <a:solidFill>
                  <a:srgbClr val="1082D8"/>
                </a:solidFill>
                <a:effectLst/>
                <a:latin typeface="Comic Sans MS" panose="030F0702030302020204" pitchFamily="66" charset="0"/>
                <a:hlinkClick r:id="rId2"/>
              </a:rPr>
              <a:t>creencias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sobre las propias habilidades, capacidades y relaciones sociales.</a:t>
            </a:r>
          </a:p>
          <a:p>
            <a:r>
              <a:rPr lang="es-E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L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 autoestima es dinámica y cambia a lo largo del tiempo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en función de los éxitos y las expectativas.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A96AE4E-48B3-56FC-0A78-31BEF451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0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5D4187F-11DD-7311-9B6D-C7EC46251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88848"/>
            <a:ext cx="6705600" cy="1261872"/>
          </a:xfrm>
        </p:spPr>
        <p:txBody>
          <a:bodyPr/>
          <a:lstStyle/>
          <a:p>
            <a:r>
              <a:rPr lang="es-ES" sz="36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Rahmani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y Ulu (2021) plantean que la autoestima tiene dos dimensiones: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CCDD7926-E08E-B876-B6CA-42582B67AA0A}"/>
              </a:ext>
            </a:extLst>
          </p:cNvPr>
          <p:cNvSpPr/>
          <p:nvPr/>
        </p:nvSpPr>
        <p:spPr>
          <a:xfrm>
            <a:off x="203200" y="3332480"/>
            <a:ext cx="3723640" cy="6482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competencia propia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 </a:t>
            </a:r>
          </a:p>
          <a:p>
            <a:endParaRPr lang="es-E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Es la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orientación general </a:t>
            </a:r>
            <a:r>
              <a:rPr lang="es-ES" sz="32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positiva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o </a:t>
            </a:r>
            <a:r>
              <a:rPr lang="es-ES" sz="32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negativa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hacia uno mismo como fuente de eficacia y poder.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4EBECAEF-5EDC-5A51-AA9F-02AFE16BF705}"/>
              </a:ext>
            </a:extLst>
          </p:cNvPr>
          <p:cNvSpPr/>
          <p:nvPr/>
        </p:nvSpPr>
        <p:spPr>
          <a:xfrm>
            <a:off x="4104640" y="3332480"/>
            <a:ext cx="3464560" cy="6482080"/>
          </a:xfrm>
          <a:prstGeom prst="roundRect">
            <a:avLst/>
          </a:prstGeom>
          <a:solidFill>
            <a:srgbClr val="F2DD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 </a:t>
            </a:r>
            <a:r>
              <a:rPr lang="es-ES" sz="3200" b="1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autoagrado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endParaRPr lang="es-E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Evalúa la experiencia de uno mismo como una persona </a:t>
            </a:r>
            <a:r>
              <a:rPr lang="es-ES" sz="32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buena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o </a:t>
            </a:r>
            <a:r>
              <a:rPr lang="es-ES" sz="32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mala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en la sociedad.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281E89A4-B693-2F84-0BAA-662984F42FFE}"/>
              </a:ext>
            </a:extLst>
          </p:cNvPr>
          <p:cNvCxnSpPr/>
          <p:nvPr/>
        </p:nvCxnSpPr>
        <p:spPr>
          <a:xfrm flipH="1">
            <a:off x="2296160" y="2255520"/>
            <a:ext cx="711200" cy="833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7ABCF788-1D0D-77B7-A524-A68D189B9217}"/>
              </a:ext>
            </a:extLst>
          </p:cNvPr>
          <p:cNvCxnSpPr>
            <a:cxnSpLocks/>
          </p:cNvCxnSpPr>
          <p:nvPr/>
        </p:nvCxnSpPr>
        <p:spPr>
          <a:xfrm>
            <a:off x="4856480" y="2255520"/>
            <a:ext cx="792480" cy="833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7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F12D797-CAB7-47D3-0A98-8417476EE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623895"/>
            <a:ext cx="6705600" cy="1261872"/>
          </a:xfrm>
        </p:spPr>
        <p:txBody>
          <a:bodyPr/>
          <a:lstStyle/>
          <a:p>
            <a:r>
              <a:rPr lang="es-ES" sz="7200" dirty="0"/>
              <a:t>AUTOESTIMA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31EDD168-844B-51CF-9FFF-70017159F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885767"/>
            <a:ext cx="6705600" cy="3890264"/>
          </a:xfrm>
        </p:spPr>
        <p:txBody>
          <a:bodyPr>
            <a:normAutofit/>
          </a:bodyPr>
          <a:lstStyle/>
          <a:p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Está asociada con una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mejor salud mental 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y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menor incidencia de depresión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en adolescentes y adultos.</a:t>
            </a:r>
          </a:p>
          <a:p>
            <a:endParaRPr lang="es-ES" sz="3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 autoestima alta se asocia con una actitud </a:t>
            </a:r>
            <a:r>
              <a:rPr lang="es-ES" sz="32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positiva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mayor tolerancia a la frustración y una buena </a:t>
            </a:r>
            <a:r>
              <a:rPr lang="es-ES" sz="3200" b="0" i="0" u="none" strike="noStrike" dirty="0">
                <a:solidFill>
                  <a:srgbClr val="1082D8"/>
                </a:solidFill>
                <a:effectLst/>
                <a:latin typeface="Comic Sans MS" panose="030F0702030302020204" pitchFamily="66" charset="0"/>
                <a:hlinkClick r:id="rId2"/>
              </a:rPr>
              <a:t>autorregulación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emocional. </a:t>
            </a: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65421F4-1F09-9929-7732-26E7CDD8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772400" cy="41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B7EB431-91B6-4725-2C30-C49A220CB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1273"/>
            <a:ext cx="7772400" cy="2160016"/>
          </a:xfrm>
        </p:spPr>
        <p:txBody>
          <a:bodyPr/>
          <a:lstStyle/>
          <a:p>
            <a:r>
              <a:rPr lang="es-ES" sz="7800" dirty="0"/>
              <a:t>¿Cómo se asocia el apego y autoestima?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6D4C61F-6812-AE6A-4497-AF86DC0CD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" y="6251749"/>
            <a:ext cx="6705600" cy="4242816"/>
          </a:xfrm>
        </p:spPr>
        <p:txBody>
          <a:bodyPr>
            <a:normAutofit/>
          </a:bodyPr>
          <a:lstStyle/>
          <a:p>
            <a:endParaRPr lang="es-ES" sz="3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Las figuras cercanas del niño son protagonistas esenciales en el desarrollo de la misma, y según varios autores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 estilo de apego cobra gran relevancia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</a:t>
            </a:r>
            <a:endParaRPr lang="es-E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s-ES" sz="3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Bowlby plantea que la relación de apego, está vinculada a la autoestima e identidad.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07AF357-4458-4D23-59B7-F073D3A63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533"/>
            <a:ext cx="7772399" cy="31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4D4C745-6FF3-99FD-BDC9-4F896B3E8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06222"/>
            <a:ext cx="7772399" cy="1261872"/>
          </a:xfrm>
        </p:spPr>
        <p:txBody>
          <a:bodyPr/>
          <a:lstStyle/>
          <a:p>
            <a:r>
              <a:rPr lang="es-ES" sz="8000" dirty="0"/>
              <a:t>APEGO Y AUTOESTIMA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4493724B-1EC1-027A-2C91-FEE4100C8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468094"/>
            <a:ext cx="6705600" cy="3779519"/>
          </a:xfrm>
        </p:spPr>
        <p:txBody>
          <a:bodyPr>
            <a:normAutofit/>
          </a:bodyPr>
          <a:lstStyle/>
          <a:p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Dreyfus (2019),propone que ambos conceptos se construyen a partir de las relaciones con las figuras de apego y afecta la forma en que la persona percibe e interpreta las acciones e intenciones de los demás y dirige su conducta.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444BD-1C83-9DAC-4434-81493328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9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C4CBA65-084A-02A4-0B56-1D54C1766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449"/>
            <a:ext cx="7772400" cy="2392680"/>
          </a:xfrm>
        </p:spPr>
        <p:txBody>
          <a:bodyPr/>
          <a:lstStyle/>
          <a:p>
            <a:r>
              <a:rPr lang="es-ES" dirty="0"/>
              <a:t>Apego y autoestima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B95AE363-E9E3-F3A1-6828-9F0E52D1D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441729"/>
            <a:ext cx="6705600" cy="3570224"/>
          </a:xfrm>
        </p:spPr>
        <p:txBody>
          <a:bodyPr/>
          <a:lstStyle/>
          <a:p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El establecimiento de una relación estrecha y continua con la figura de cuidado desde el nacimiento hasta la </a:t>
            </a:r>
            <a:r>
              <a:rPr lang="es-ES" sz="3600" b="0" i="0" u="none" strike="noStrike" dirty="0">
                <a:solidFill>
                  <a:srgbClr val="1082D8"/>
                </a:solidFill>
                <a:effectLst/>
                <a:latin typeface="Comic Sans MS" panose="030F0702030302020204" pitchFamily="66" charset="0"/>
                <a:hlinkClick r:id="rId2"/>
              </a:rPr>
              <a:t>muerte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es fundamental, debido a que proporciona protección y contribuye al desarrollo y organización psíquica de la persona</a:t>
            </a:r>
            <a:r>
              <a:rPr lang="es-ES" b="0" i="0" dirty="0">
                <a:solidFill>
                  <a:srgbClr val="000000"/>
                </a:solidFill>
                <a:effectLst/>
                <a:latin typeface="Geomanist"/>
              </a:rPr>
              <a:t>.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DB01801-F551-16AC-C073-7E42EA229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399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xmlns="" id="{9D0389C0-F148-5C4D-DE0B-4E31668116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78" r="98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DA05722-EF1B-F81A-DE2C-694BE0B15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Apego y autoestima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88549334-0C20-C4AD-D985-526533D83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784848"/>
            <a:ext cx="6705600" cy="2745232"/>
          </a:xfrm>
        </p:spPr>
        <p:txBody>
          <a:bodyPr/>
          <a:lstStyle/>
          <a:p>
            <a:r>
              <a:rPr lang="es-ES" sz="32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El apego es un vínculo emocional profundo que se desarrolla entre las personas, especialmente entre un bebé y sus cuidadores primarios, como los padres o cuidadores cercanos.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5781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757387C-5BEF-6CA4-5E1F-3B59288F8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757141"/>
            <a:ext cx="6705600" cy="3835400"/>
          </a:xfrm>
        </p:spPr>
        <p:txBody>
          <a:bodyPr/>
          <a:lstStyle/>
          <a:p>
            <a:r>
              <a:rPr lang="es-ES" dirty="0"/>
              <a:t>Apego y autoestima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DEE4A61A-65F0-7DD1-FB88-D0946E9FC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787672"/>
            <a:ext cx="6705600" cy="428752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El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es-ES" sz="3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apego seguro contribuye a una alta autoestima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Y a una mejor calidad en las relaciones interpersonales, desenvolvimiento en diferentes ambientes y mejor capacidad de resiliencia (Santos y Larzabal, 2021).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AE3F2CA-3E27-6FC2-30E2-F1AD70BF8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399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5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502CDC9-5DFA-8642-6B40-0B6F3E37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98705"/>
            <a:ext cx="6705600" cy="1261872"/>
          </a:xfrm>
        </p:spPr>
        <p:txBody>
          <a:bodyPr/>
          <a:lstStyle/>
          <a:p>
            <a:r>
              <a:rPr lang="es-ES" dirty="0" err="1"/>
              <a:t>tips</a:t>
            </a:r>
            <a:endParaRPr lang="es-ES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6EEAF349-4819-7539-7E0D-33091E21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885698"/>
            <a:ext cx="6705600" cy="7404608"/>
          </a:xfrm>
        </p:spPr>
        <p:txBody>
          <a:bodyPr>
            <a:normAutofit fontScale="25000" lnSpcReduction="20000"/>
          </a:bodyPr>
          <a:lstStyle/>
          <a:p>
            <a:endParaRPr lang="es-ES" sz="8000" b="1" i="0" dirty="0">
              <a:solidFill>
                <a:srgbClr val="373A41"/>
              </a:solidFill>
              <a:effectLst/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rgbClr val="373A41"/>
                </a:solidFill>
                <a:effectLst/>
                <a:latin typeface="Comic Sans MS" panose="030F0702030302020204" pitchFamily="66" charset="0"/>
              </a:rPr>
              <a:t>Ayude a su hijo a aprender a hacer cosas.</a:t>
            </a:r>
          </a:p>
          <a:p>
            <a:endParaRPr lang="es-ES" sz="8000" b="1" i="0" dirty="0">
              <a:solidFill>
                <a:srgbClr val="373A41"/>
              </a:solidFill>
              <a:effectLst/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Cuando les enseñe a los niños cómo hacer las cosas, muéstreles y ayúdelos al principio.</a:t>
            </a:r>
          </a:p>
          <a:p>
            <a:endParaRPr lang="es-ES" sz="8000" b="1" i="0" dirty="0">
              <a:solidFill>
                <a:srgbClr val="373A41"/>
              </a:solidFill>
              <a:effectLst/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rgbClr val="373A41"/>
                </a:solidFill>
                <a:effectLst/>
                <a:latin typeface="Comic Sans MS" panose="030F0702030302020204" pitchFamily="66" charset="0"/>
              </a:rPr>
              <a:t>Elogie a su hijo, pero hágalo prudentemente.</a:t>
            </a:r>
          </a:p>
          <a:p>
            <a:endParaRPr lang="es-ES" sz="8000" b="1" i="0" dirty="0">
              <a:solidFill>
                <a:srgbClr val="373A41"/>
              </a:solidFill>
              <a:effectLst/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No lo elogie excesivamente.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Elogie los esfuerzos.</a:t>
            </a:r>
            <a:r>
              <a:rPr lang="es-ES" sz="8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NO LOS RESULTADOS</a:t>
            </a:r>
          </a:p>
          <a:p>
            <a:endParaRPr lang="es-ES" sz="8000" dirty="0">
              <a:solidFill>
                <a:srgbClr val="373A41"/>
              </a:solidFill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rgbClr val="373A41"/>
                </a:solidFill>
                <a:effectLst/>
                <a:latin typeface="Comic Sans MS" panose="030F0702030302020204" pitchFamily="66" charset="0"/>
              </a:rPr>
              <a:t>Sea un buen modelo de conducta.</a:t>
            </a:r>
            <a:r>
              <a:rPr lang="es-ES" sz="8000" b="0" i="0" dirty="0">
                <a:solidFill>
                  <a:srgbClr val="373A41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endParaRPr lang="es-ES" sz="8000" b="1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Prohíba la crítica cruel.</a:t>
            </a:r>
          </a:p>
          <a:p>
            <a:endParaRPr lang="es-ES" sz="8000" b="1" i="0" dirty="0">
              <a:solidFill>
                <a:srgbClr val="373A41"/>
              </a:solidFill>
              <a:effectLst/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rgbClr val="373A41"/>
                </a:solidFill>
                <a:effectLst/>
                <a:latin typeface="Comic Sans MS" panose="030F0702030302020204" pitchFamily="66" charset="0"/>
              </a:rPr>
              <a:t>Enfóquese en las fortalezas.</a:t>
            </a:r>
          </a:p>
          <a:p>
            <a:endParaRPr lang="es-ES" sz="8000" b="1" i="0" dirty="0">
              <a:solidFill>
                <a:srgbClr val="6E0A4D"/>
              </a:solidFill>
              <a:effectLst/>
              <a:latin typeface="Comic Sans MS" panose="030F0702030302020204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8000" b="1" i="0" dirty="0">
                <a:solidFill>
                  <a:srgbClr val="6E0A4D"/>
                </a:solidFill>
                <a:effectLst/>
                <a:latin typeface="Comic Sans MS" panose="030F0702030302020204" pitchFamily="66" charset="0"/>
              </a:rPr>
              <a:t>Permita que los niños ayuden y den.</a:t>
            </a:r>
          </a:p>
          <a:p>
            <a:endParaRPr lang="es-ES" sz="8000" b="1" i="0" dirty="0">
              <a:solidFill>
                <a:srgbClr val="373A41"/>
              </a:solidFill>
              <a:effectLst/>
              <a:latin typeface="Montserrat" panose="00000500000000000000" pitchFamily="2" charset="0"/>
            </a:endParaRPr>
          </a:p>
          <a:p>
            <a:endParaRPr lang="es-ES" b="1" i="0" dirty="0">
              <a:solidFill>
                <a:srgbClr val="373A41"/>
              </a:solidFill>
              <a:effectLst/>
              <a:latin typeface="Montserrat" panose="00000500000000000000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924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2B56BFD-8B23-43D4-EB06-86A0D715B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805688"/>
            <a:ext cx="6705600" cy="1261872"/>
          </a:xfrm>
        </p:spPr>
        <p:txBody>
          <a:bodyPr/>
          <a:lstStyle/>
          <a:p>
            <a:r>
              <a:rPr lang="es-ES" dirty="0" err="1"/>
              <a:t>tips</a:t>
            </a:r>
            <a:endParaRPr lang="es-ES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B8D40892-0996-47F6-167F-D7731F4F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540000"/>
            <a:ext cx="6705600" cy="70104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El contacto físico, los masajes, los juegos y las bromas ayudan al bebé y al niño pequeño a saber que ella o él es importante y que merece ser querido por los demás.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También es fundamental el contacto visual para fomentar el apego positivo.</a:t>
            </a:r>
          </a:p>
          <a:p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Dedicarles tiempo de calidad.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La ajetreada vida diaria de muchos padres a menudo no les permite pasar con sus hijos todo el tiempo que les gustaría.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Interesarse por sus aficiones.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Respetar y comprender sus emociones.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Demostrarles afecto.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Aceptarlos tal y como son.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14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DB195C2-DECE-BF95-79E8-6403AABD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xmlns="" id="{E2971C26-F0D0-C931-A750-C6E9DCE0D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22255EC-55EB-C905-DF18-1AB394D4A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9400531A-CFE3-FF62-CD58-5FD17B76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784848"/>
            <a:ext cx="6705600" cy="2562352"/>
          </a:xfrm>
        </p:spPr>
        <p:txBody>
          <a:bodyPr>
            <a:normAutofit fontScale="85000" lnSpcReduction="10000"/>
          </a:bodyPr>
          <a:lstStyle/>
          <a:p>
            <a:r>
              <a:rPr lang="es-ES" sz="2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John Bowlby 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s-ES" sz="28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psicólogo)señaló que el apego es una necesidad básica  y  fundamental en los seres humanos, influye en su desarrollo emocional, social y cognitivo, estas tres esferas del desarrollo son fundamentales para el fortalecimiento de la autoestima…</a:t>
            </a: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0F4589-70CB-A0C7-E655-4673B835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3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9D2DAA0-1AFE-48F4-8A6E-7BEA5378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385243"/>
            <a:ext cx="6705600" cy="1261872"/>
          </a:xfrm>
        </p:spPr>
        <p:txBody>
          <a:bodyPr rtlCol="0"/>
          <a:lstStyle/>
          <a:p>
            <a:pPr rtl="0"/>
            <a:r>
              <a:rPr lang="es-ES" dirty="0"/>
              <a:t>Teoría del 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F207A070-29B9-4A89-94AA-54B8145AC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711123"/>
            <a:ext cx="6705600" cy="2115312"/>
          </a:xfrm>
        </p:spPr>
        <p:txBody>
          <a:bodyPr rtlCol="0">
            <a:normAutofit/>
          </a:bodyPr>
          <a:lstStyle/>
          <a:p>
            <a:pPr rtl="0"/>
            <a:r>
              <a:rPr lang="es-ES" sz="3200" b="0" i="0" dirty="0">
                <a:solidFill>
                  <a:srgbClr val="000000"/>
                </a:solidFill>
                <a:effectLst/>
                <a:latin typeface="Geomanist"/>
              </a:rPr>
              <a:t>Bowlby </a:t>
            </a:r>
            <a:r>
              <a:rPr lang="es-ES" sz="3200" b="0" i="0" u="none" strike="noStrike" dirty="0">
                <a:solidFill>
                  <a:srgbClr val="1082D8"/>
                </a:solidFill>
                <a:effectLst/>
                <a:latin typeface="Geomanist"/>
                <a:hlinkClick r:id="rId3"/>
              </a:rPr>
              <a:t>define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Geomanist"/>
              </a:rPr>
              <a:t> el apego como cualquier comportamiento de un bebé que busca la proximidad y el cuidado de una figura de apego diferenciada y preferida.</a:t>
            </a:r>
            <a:endParaRPr lang="es-ES" sz="3200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xmlns="" id="{85D42A96-3943-0C54-E679-2D85239C83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5056" r="50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xmlns="" id="{72B3628D-901E-FDF7-ACFD-EB2CA0DA6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772400" cy="3738879"/>
          </a:xfrm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542DCCC-79A5-101F-DCA0-C5709D20F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693920"/>
            <a:ext cx="6705600" cy="2072640"/>
          </a:xfrm>
        </p:spPr>
        <p:txBody>
          <a:bodyPr/>
          <a:lstStyle/>
          <a:p>
            <a:r>
              <a:rPr lang="es-ES" dirty="0"/>
              <a:t>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02548C0C-7422-E95F-A79A-87F585BF6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990080"/>
            <a:ext cx="6705600" cy="2499360"/>
          </a:xfrm>
        </p:spPr>
        <p:txBody>
          <a:bodyPr>
            <a:normAutofit/>
          </a:bodyPr>
          <a:lstStyle/>
          <a:p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 figura de apego significativa </a:t>
            </a:r>
            <a:r>
              <a:rPr lang="es-ES" sz="32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debe ser accesible y responder adecuadamente a las necesidades del niño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brindando protección, seguridad y consuelo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Geomanist"/>
              </a:rPr>
              <a:t>.</a:t>
            </a:r>
            <a:endParaRPr lang="es-ES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34B40C2-E890-BBCF-3935-269AFBD7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DDD855A-CAF1-0216-AFCD-7BF69C1C3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0F024CDA-D55F-4E10-824A-A5C940DC9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784848"/>
            <a:ext cx="6705600" cy="2936240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E</a:t>
            </a:r>
            <a:r>
              <a:rPr lang="es-ES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 apego es esencial para el desarrollo integral </a:t>
            </a:r>
            <a:r>
              <a:rPr lang="es-ES" sz="40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positivo</a:t>
            </a:r>
            <a:r>
              <a:rPr lang="es-ES" sz="4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de un niño, proporcionándole seguridad y confianza en quienes lo cuidan (Dreyfus, 2019).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4810AA-E045-191A-E3FE-FD435FBA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71C2A64-4047-E574-9A43-DB9A30462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398264"/>
            <a:ext cx="6705600" cy="1261872"/>
          </a:xfrm>
        </p:spPr>
        <p:txBody>
          <a:bodyPr/>
          <a:lstStyle/>
          <a:p>
            <a:r>
              <a:rPr lang="es-ES" dirty="0"/>
              <a:t>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E797EBFA-0089-5F46-092D-B5C61E895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913120"/>
            <a:ext cx="6705600" cy="3454400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L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 sensibilidad y capacidad de respuesta del adulto a las necesidades del bebé influyen en el tipo de vínculo que se establece entre padres e hijos, lo que ocasiona que el estilo de apego generando entre el adulto y el bebé sea diferente.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4196542-0275-197B-3F01-9BB9E6FE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39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DB89CE8-EBD9-E335-862E-A7BD855D5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40664"/>
            <a:ext cx="6705600" cy="2063496"/>
          </a:xfrm>
        </p:spPr>
        <p:txBody>
          <a:bodyPr/>
          <a:lstStyle/>
          <a:p>
            <a:r>
              <a:rPr lang="es-ES" dirty="0"/>
              <a:t>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D64FC04A-9124-92B9-C373-7659E48CD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42056"/>
            <a:ext cx="6705600" cy="6075680"/>
          </a:xfrm>
        </p:spPr>
        <p:txBody>
          <a:bodyPr>
            <a:noAutofit/>
          </a:bodyPr>
          <a:lstStyle/>
          <a:p>
            <a:r>
              <a:rPr lang="es-ES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  <a:r>
              <a:rPr lang="es-ES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apego que se genera con el adulto cercano, proporciona una representación al niño que, posteriormente, influirá en el tipo de apego que desarrollará, lo que puede incidir en las</a:t>
            </a:r>
            <a:r>
              <a:rPr lang="es-ES" sz="4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relaciones afectivas estables, desarrollo socio-emocional</a:t>
            </a:r>
            <a:r>
              <a:rPr lang="es-ES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y, por ende, </a:t>
            </a:r>
            <a:r>
              <a:rPr lang="es-ES" sz="4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 construcción de su autoestima</a:t>
            </a:r>
            <a:r>
              <a:rPr lang="es-ES" sz="4400" b="0" i="0" dirty="0">
                <a:solidFill>
                  <a:srgbClr val="000000"/>
                </a:solidFill>
                <a:effectLst/>
                <a:latin typeface="Geomanist"/>
              </a:rPr>
              <a:t>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36445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51268AC-A35D-7DA6-9718-45CF319B8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599432"/>
            <a:ext cx="6705600" cy="1261872"/>
          </a:xfrm>
        </p:spPr>
        <p:txBody>
          <a:bodyPr/>
          <a:lstStyle/>
          <a:p>
            <a:r>
              <a:rPr lang="es-ES" dirty="0"/>
              <a:t>TIPOS DE APEGO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673EFF98-960F-6554-47A0-59F2EED79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14720"/>
            <a:ext cx="6705600" cy="3698240"/>
          </a:xfrm>
        </p:spPr>
        <p:txBody>
          <a:bodyPr/>
          <a:lstStyle/>
          <a:p>
            <a:r>
              <a:rPr lang="es-ES" sz="54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Seguro</a:t>
            </a:r>
            <a:r>
              <a:rPr lang="es-ES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Los niños con un estilo de apego seguro buscan la proximidad física y emocional con su figura de apego cuando se sienten amenazados, incómodos o angustiados. </a:t>
            </a:r>
          </a:p>
          <a:p>
            <a:r>
              <a:rPr lang="es-ES" sz="3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Confían en su figura de apego y se sienten seguros.</a:t>
            </a:r>
          </a:p>
          <a:p>
            <a:endParaRPr lang="es-ES" dirty="0"/>
          </a:p>
        </p:txBody>
      </p:sp>
      <p:pic>
        <p:nvPicPr>
          <p:cNvPr id="2050" name="Picture 2" descr="Guía de apego - TTiKLiK!">
            <a:extLst>
              <a:ext uri="{FF2B5EF4-FFF2-40B4-BE49-F238E27FC236}">
                <a16:creationId xmlns:a16="http://schemas.microsoft.com/office/drawing/2014/main" xmlns="" id="{3CEF4B86-8756-DA53-09B3-D7FC8C51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49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ayca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B4AE"/>
      </a:accent1>
      <a:accent2>
        <a:srgbClr val="FFE277"/>
      </a:accent2>
      <a:accent3>
        <a:srgbClr val="FFB367"/>
      </a:accent3>
      <a:accent4>
        <a:srgbClr val="FFC000"/>
      </a:accent4>
      <a:accent5>
        <a:srgbClr val="FFE2BC"/>
      </a:accent5>
      <a:accent6>
        <a:srgbClr val="5B9BD5"/>
      </a:accent6>
      <a:hlink>
        <a:srgbClr val="0563C1"/>
      </a:hlink>
      <a:folHlink>
        <a:srgbClr val="954F72"/>
      </a:folHlink>
    </a:clrScheme>
    <a:fontScheme name="Custom 11">
      <a:majorFont>
        <a:latin typeface="The Serif Hand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046_TF33628850_Win32" id="{F861AA5B-2357-4EF2-A760-30EE80ABED9D}" vid="{3DB88762-A405-4165-BA1E-599A66C2DF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Prospecto de guardería</Template>
  <TotalTime>5239</TotalTime>
  <Words>483</Words>
  <Application>Microsoft Office PowerPoint</Application>
  <PresentationFormat>Personalizado</PresentationFormat>
  <Paragraphs>93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Avenir Next LT Pro</vt:lpstr>
      <vt:lpstr>Calibri</vt:lpstr>
      <vt:lpstr>Comic Sans MS</vt:lpstr>
      <vt:lpstr>Geomanist</vt:lpstr>
      <vt:lpstr>Montserrat</vt:lpstr>
      <vt:lpstr>The Serif Hand Black</vt:lpstr>
      <vt:lpstr>Wingdings</vt:lpstr>
      <vt:lpstr>Tema de Office</vt:lpstr>
      <vt:lpstr>Apego y autoestima</vt:lpstr>
      <vt:lpstr>Apego y autoestima</vt:lpstr>
      <vt:lpstr>Apego</vt:lpstr>
      <vt:lpstr>Teoría del apego</vt:lpstr>
      <vt:lpstr>APEGO</vt:lpstr>
      <vt:lpstr>APEGO</vt:lpstr>
      <vt:lpstr>APEGO</vt:lpstr>
      <vt:lpstr>apego</vt:lpstr>
      <vt:lpstr>TIPOS DE APEGO</vt:lpstr>
      <vt:lpstr>Tipos de apego</vt:lpstr>
      <vt:lpstr>Tipos de apego</vt:lpstr>
      <vt:lpstr>El modelo representacional del niño se forma en función de la reacción de las figuras significativas, como el cuidador.  Así pues:</vt:lpstr>
      <vt:lpstr>Presentación de PowerPoint</vt:lpstr>
      <vt:lpstr>AUTOESTIMA</vt:lpstr>
      <vt:lpstr>Rahmani y Ulu (2021) plantean que la autoestima tiene dos dimensiones:</vt:lpstr>
      <vt:lpstr>AUTOESTIMA</vt:lpstr>
      <vt:lpstr>¿Cómo se asocia el apego y autoestima?</vt:lpstr>
      <vt:lpstr>APEGO Y AUTOESTIMA</vt:lpstr>
      <vt:lpstr>Apego y autoestima</vt:lpstr>
      <vt:lpstr>Apego y autoestima</vt:lpstr>
      <vt:lpstr>tips</vt:lpstr>
      <vt:lpstr>tips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Apego y autoestima</dc:title>
  <dc:creator>DANIELA MARIZA DE LEON GONZALEZ</dc:creator>
  <cp:lastModifiedBy>Usuario</cp:lastModifiedBy>
  <cp:revision>5</cp:revision>
  <dcterms:created xsi:type="dcterms:W3CDTF">2023-12-02T01:01:41Z</dcterms:created>
  <dcterms:modified xsi:type="dcterms:W3CDTF">2023-12-08T17:34:22Z</dcterms:modified>
</cp:coreProperties>
</file>