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3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77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91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2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66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72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6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63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3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58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46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C4013-5DBC-48F3-8302-F6878283FF9B}" type="datetimeFigureOut">
              <a:rPr lang="es-MX" smtClean="0"/>
              <a:t>03/05/2023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B930-3440-4901-A1A5-6288679614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18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83257" y="638525"/>
            <a:ext cx="9239884" cy="4810178"/>
            <a:chOff x="1383257" y="638525"/>
            <a:chExt cx="9239884" cy="4810178"/>
          </a:xfrm>
        </p:grpSpPr>
        <p:sp>
          <p:nvSpPr>
            <p:cNvPr id="4" name="Rectángulo 3"/>
            <p:cNvSpPr/>
            <p:nvPr/>
          </p:nvSpPr>
          <p:spPr>
            <a:xfrm>
              <a:off x="2792580" y="1655503"/>
              <a:ext cx="6507479" cy="27851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Rectángulo: esquinas redondeadas 4"/>
            <p:cNvSpPr/>
            <p:nvPr/>
          </p:nvSpPr>
          <p:spPr>
            <a:xfrm>
              <a:off x="2803796" y="638525"/>
              <a:ext cx="6496262" cy="874366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: esquinas redondeadas 5"/>
            <p:cNvSpPr/>
            <p:nvPr/>
          </p:nvSpPr>
          <p:spPr>
            <a:xfrm>
              <a:off x="2820573" y="4583261"/>
              <a:ext cx="6479485" cy="86544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398856" y="1026329"/>
              <a:ext cx="1228772" cy="405188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9497694" y="1026329"/>
              <a:ext cx="1125447" cy="405188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Elipse 8"/>
            <p:cNvSpPr/>
            <p:nvPr/>
          </p:nvSpPr>
          <p:spPr>
            <a:xfrm>
              <a:off x="7773141" y="1775538"/>
              <a:ext cx="1409350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Retención y Liberación de pagos</a:t>
              </a:r>
              <a:endParaRPr lang="es-MX" sz="1200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3981539" y="1675410"/>
              <a:ext cx="1509364" cy="109154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dirty="0" smtClean="0"/>
                <a:t>Creación, cancelación, conversión, transferencia, cambios de c.t. y promoción de plazas federalizadas</a:t>
              </a:r>
              <a:endParaRPr lang="es-MX" sz="900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4063466" y="3265983"/>
              <a:ext cx="1448597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Reexpedición y Reposición de Cheques</a:t>
              </a:r>
              <a:endParaRPr lang="es-MX" sz="1200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5845172" y="1770135"/>
              <a:ext cx="1409350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Movimientos de Personal.</a:t>
              </a:r>
              <a:endParaRPr lang="es-MX" sz="1200" dirty="0"/>
            </a:p>
          </p:txBody>
        </p:sp>
        <p:sp>
          <p:nvSpPr>
            <p:cNvPr id="15" name="Flecha: a la derecha 14"/>
            <p:cNvSpPr/>
            <p:nvPr/>
          </p:nvSpPr>
          <p:spPr>
            <a:xfrm rot="16200000">
              <a:off x="3340707" y="4283457"/>
              <a:ext cx="412173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Flecha: a la derecha 15"/>
            <p:cNvSpPr/>
            <p:nvPr/>
          </p:nvSpPr>
          <p:spPr>
            <a:xfrm rot="5400000">
              <a:off x="8616329" y="1465616"/>
              <a:ext cx="392784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Flecha: a la derecha 16"/>
            <p:cNvSpPr/>
            <p:nvPr/>
          </p:nvSpPr>
          <p:spPr>
            <a:xfrm>
              <a:off x="2531497" y="1798305"/>
              <a:ext cx="325779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Flecha: a la derecha 18"/>
            <p:cNvSpPr/>
            <p:nvPr/>
          </p:nvSpPr>
          <p:spPr>
            <a:xfrm>
              <a:off x="2506331" y="3866191"/>
              <a:ext cx="325779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Flecha: a la derecha 19"/>
            <p:cNvSpPr/>
            <p:nvPr/>
          </p:nvSpPr>
          <p:spPr>
            <a:xfrm>
              <a:off x="9229943" y="1798305"/>
              <a:ext cx="325779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Flecha: a la derecha 21"/>
            <p:cNvSpPr/>
            <p:nvPr/>
          </p:nvSpPr>
          <p:spPr>
            <a:xfrm>
              <a:off x="9229943" y="3866191"/>
              <a:ext cx="325779" cy="3184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Rectángulo: esquinas redondeadas 22"/>
            <p:cNvSpPr/>
            <p:nvPr/>
          </p:nvSpPr>
          <p:spPr>
            <a:xfrm>
              <a:off x="4485397" y="823197"/>
              <a:ext cx="1409350" cy="4737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SEP Federal</a:t>
              </a:r>
              <a:endParaRPr lang="es-MX" sz="1200" dirty="0"/>
            </a:p>
          </p:txBody>
        </p:sp>
        <p:sp>
          <p:nvSpPr>
            <p:cNvPr id="24" name="Rectángulo: esquinas redondeadas 23"/>
            <p:cNvSpPr/>
            <p:nvPr/>
          </p:nvSpPr>
          <p:spPr>
            <a:xfrm>
              <a:off x="6203042" y="795204"/>
              <a:ext cx="1409350" cy="4737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 smtClean="0"/>
                <a:t>Secretaría de Hacienda y Crédito Público</a:t>
              </a:r>
              <a:endParaRPr lang="es-MX" sz="1100" dirty="0"/>
            </a:p>
          </p:txBody>
        </p:sp>
        <p:sp>
          <p:nvSpPr>
            <p:cNvPr id="26" name="Rectángulo: esquinas redondeadas 25"/>
            <p:cNvSpPr/>
            <p:nvPr/>
          </p:nvSpPr>
          <p:spPr>
            <a:xfrm>
              <a:off x="3900509" y="4862105"/>
              <a:ext cx="1409350" cy="4737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/>
                <a:t>Docente/Personal Administrativo</a:t>
              </a:r>
            </a:p>
          </p:txBody>
        </p:sp>
        <p:sp>
          <p:nvSpPr>
            <p:cNvPr id="27" name="Rectángulo: esquinas redondeadas 26"/>
            <p:cNvSpPr/>
            <p:nvPr/>
          </p:nvSpPr>
          <p:spPr>
            <a:xfrm>
              <a:off x="5504360" y="4841329"/>
              <a:ext cx="1409350" cy="4737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 smtClean="0"/>
                <a:t>Secretaría de Finanzas de Coahuila</a:t>
              </a:r>
              <a:endParaRPr lang="es-MX" sz="1100" dirty="0"/>
            </a:p>
          </p:txBody>
        </p:sp>
        <p:sp>
          <p:nvSpPr>
            <p:cNvPr id="28" name="Rectángulo: esquinas redondeadas 27"/>
            <p:cNvSpPr/>
            <p:nvPr/>
          </p:nvSpPr>
          <p:spPr>
            <a:xfrm>
              <a:off x="7105269" y="4834652"/>
              <a:ext cx="1409350" cy="4737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 smtClean="0"/>
                <a:t>Dirección de Administración de Personal.</a:t>
              </a:r>
              <a:endParaRPr lang="es-MX" sz="1100" dirty="0"/>
            </a:p>
          </p:txBody>
        </p:sp>
        <p:sp>
          <p:nvSpPr>
            <p:cNvPr id="29" name="CuadroTexto 28"/>
            <p:cNvSpPr txBox="1"/>
            <p:nvPr/>
          </p:nvSpPr>
          <p:spPr>
            <a:xfrm rot="16200000">
              <a:off x="1000349" y="1265424"/>
              <a:ext cx="10735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/>
                <a:t>ENTRADAS</a:t>
              </a:r>
            </a:p>
          </p:txBody>
        </p:sp>
        <p:sp>
          <p:nvSpPr>
            <p:cNvPr id="30" name="CuadroTexto 29"/>
            <p:cNvSpPr txBox="1"/>
            <p:nvPr/>
          </p:nvSpPr>
          <p:spPr>
            <a:xfrm rot="16200000">
              <a:off x="9188829" y="4476303"/>
              <a:ext cx="9159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/>
                <a:t>SALIDAS</a:t>
              </a: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4691124" y="4537790"/>
              <a:ext cx="349684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/>
                <a:t>DEPARTAMENTOS DE SOPORTE AL PROCESO</a:t>
              </a: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4691124" y="1247156"/>
              <a:ext cx="349684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/>
                <a:t>DEPARTAMENTOS DE SOPORTE AL PROCESO</a:t>
              </a: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2823964" y="1632940"/>
              <a:ext cx="10481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/>
                <a:t>PROCESOS</a:t>
              </a:r>
            </a:p>
          </p:txBody>
        </p:sp>
        <p:cxnSp>
          <p:nvCxnSpPr>
            <p:cNvPr id="35" name="Conector: angular 34"/>
            <p:cNvCxnSpPr>
              <a:stCxn id="7" idx="0"/>
              <a:endCxn id="8" idx="0"/>
            </p:cNvCxnSpPr>
            <p:nvPr/>
          </p:nvCxnSpPr>
          <p:spPr>
            <a:xfrm rot="5400000" flipH="1" flipV="1">
              <a:off x="6036830" y="-2997259"/>
              <a:ext cx="12700" cy="8047176"/>
            </a:xfrm>
            <a:prstGeom prst="bentConnector3">
              <a:avLst>
                <a:gd name="adj1" fmla="val 439459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: angular 39"/>
            <p:cNvCxnSpPr/>
            <p:nvPr/>
          </p:nvCxnSpPr>
          <p:spPr>
            <a:xfrm rot="5400000">
              <a:off x="6127606" y="931268"/>
              <a:ext cx="12700" cy="8241429"/>
            </a:xfrm>
            <a:prstGeom prst="bentConnector3">
              <a:avLst>
                <a:gd name="adj1" fmla="val 471892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Elipse 51"/>
            <p:cNvSpPr/>
            <p:nvPr/>
          </p:nvSpPr>
          <p:spPr>
            <a:xfrm>
              <a:off x="7773615" y="3248892"/>
              <a:ext cx="1409350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Distribución de cheques</a:t>
              </a:r>
              <a:endParaRPr lang="es-MX" sz="1200" dirty="0"/>
            </a:p>
          </p:txBody>
        </p:sp>
        <p:sp>
          <p:nvSpPr>
            <p:cNvPr id="53" name="CuadroTexto 52"/>
            <p:cNvSpPr txBox="1"/>
            <p:nvPr/>
          </p:nvSpPr>
          <p:spPr>
            <a:xfrm rot="16200000">
              <a:off x="8647888" y="2420599"/>
              <a:ext cx="31195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Plazas liberadas.</a:t>
              </a:r>
            </a:p>
            <a:p>
              <a:r>
                <a:rPr lang="es-MX" sz="1200" dirty="0" smtClean="0"/>
                <a:t>Nómina quincenal de pago.</a:t>
              </a:r>
            </a:p>
            <a:p>
              <a:r>
                <a:rPr lang="es-MX" sz="1200" dirty="0" smtClean="0"/>
                <a:t>Nóminas firmadas.</a:t>
              </a:r>
            </a:p>
            <a:p>
              <a:r>
                <a:rPr lang="es-MX" sz="1200" dirty="0" smtClean="0"/>
                <a:t>Reportes de control de cheques.</a:t>
              </a:r>
              <a:endParaRPr lang="es-MX" sz="1200" dirty="0"/>
            </a:p>
          </p:txBody>
        </p:sp>
        <p:sp>
          <p:nvSpPr>
            <p:cNvPr id="60" name="CuadroTexto 59"/>
            <p:cNvSpPr txBox="1"/>
            <p:nvPr/>
          </p:nvSpPr>
          <p:spPr>
            <a:xfrm rot="16200000">
              <a:off x="-57786" y="2602893"/>
              <a:ext cx="40544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Solicitudes de movimientos de plazas.</a:t>
              </a:r>
            </a:p>
            <a:p>
              <a:r>
                <a:rPr lang="es-MX" sz="1200" dirty="0" smtClean="0"/>
                <a:t>Plazas vacantes.</a:t>
              </a:r>
            </a:p>
            <a:p>
              <a:r>
                <a:rPr lang="es-MX" sz="1200" dirty="0" smtClean="0"/>
                <a:t>Nómina.</a:t>
              </a:r>
            </a:p>
            <a:p>
              <a:r>
                <a:rPr lang="es-MX" sz="1200" dirty="0" smtClean="0"/>
                <a:t>Cheques.</a:t>
              </a:r>
              <a:endParaRPr lang="es-MX" sz="1200" dirty="0"/>
            </a:p>
          </p:txBody>
        </p:sp>
        <p:sp>
          <p:nvSpPr>
            <p:cNvPr id="75" name="Elipse 74"/>
            <p:cNvSpPr/>
            <p:nvPr/>
          </p:nvSpPr>
          <p:spPr>
            <a:xfrm>
              <a:off x="5939137" y="3263301"/>
              <a:ext cx="1409350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/>
                <a:t>Cancelación de cheques</a:t>
              </a:r>
              <a:endParaRPr lang="es-MX" sz="1200" dirty="0"/>
            </a:p>
          </p:txBody>
        </p:sp>
        <p:cxnSp>
          <p:nvCxnSpPr>
            <p:cNvPr id="37" name="Conector recto de flecha 36"/>
            <p:cNvCxnSpPr>
              <a:stCxn id="11" idx="6"/>
              <a:endCxn id="13" idx="2"/>
            </p:cNvCxnSpPr>
            <p:nvPr/>
          </p:nvCxnSpPr>
          <p:spPr>
            <a:xfrm>
              <a:off x="5490903" y="2221181"/>
              <a:ext cx="354269" cy="19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de flecha 43"/>
            <p:cNvCxnSpPr>
              <a:stCxn id="13" idx="6"/>
              <a:endCxn id="9" idx="2"/>
            </p:cNvCxnSpPr>
            <p:nvPr/>
          </p:nvCxnSpPr>
          <p:spPr>
            <a:xfrm>
              <a:off x="7254522" y="2223141"/>
              <a:ext cx="518619" cy="54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/>
            <p:cNvCxnSpPr>
              <a:stCxn id="9" idx="4"/>
              <a:endCxn id="52" idx="0"/>
            </p:cNvCxnSpPr>
            <p:nvPr/>
          </p:nvCxnSpPr>
          <p:spPr>
            <a:xfrm>
              <a:off x="8477816" y="2681549"/>
              <a:ext cx="474" cy="5673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de flecha 49"/>
            <p:cNvCxnSpPr>
              <a:stCxn id="52" idx="2"/>
              <a:endCxn id="75" idx="6"/>
            </p:cNvCxnSpPr>
            <p:nvPr/>
          </p:nvCxnSpPr>
          <p:spPr>
            <a:xfrm flipH="1">
              <a:off x="7348487" y="3701898"/>
              <a:ext cx="425128" cy="144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/>
            <p:cNvCxnSpPr>
              <a:stCxn id="75" idx="2"/>
              <a:endCxn id="12" idx="6"/>
            </p:cNvCxnSpPr>
            <p:nvPr/>
          </p:nvCxnSpPr>
          <p:spPr>
            <a:xfrm flipH="1">
              <a:off x="5512063" y="3716307"/>
              <a:ext cx="427074" cy="26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angular 56"/>
            <p:cNvCxnSpPr>
              <a:stCxn id="12" idx="4"/>
              <a:endCxn id="52" idx="4"/>
            </p:cNvCxnSpPr>
            <p:nvPr/>
          </p:nvCxnSpPr>
          <p:spPr>
            <a:xfrm rot="5400000" flipH="1" flipV="1">
              <a:off x="6624481" y="2318186"/>
              <a:ext cx="17091" cy="3690525"/>
            </a:xfrm>
            <a:prstGeom prst="bentConnector3">
              <a:avLst>
                <a:gd name="adj1" fmla="val -1337546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ipse 41"/>
            <p:cNvSpPr/>
            <p:nvPr/>
          </p:nvSpPr>
          <p:spPr>
            <a:xfrm>
              <a:off x="2910452" y="2565695"/>
              <a:ext cx="1409350" cy="90601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Determinación y control de reintegros por cobros indebidos</a:t>
              </a:r>
              <a:endParaRPr lang="es-MX" sz="1000" dirty="0"/>
            </a:p>
          </p:txBody>
        </p:sp>
        <p:cxnSp>
          <p:nvCxnSpPr>
            <p:cNvPr id="10" name="Conector recto de flecha 9"/>
            <p:cNvCxnSpPr>
              <a:endCxn id="42" idx="4"/>
            </p:cNvCxnSpPr>
            <p:nvPr/>
          </p:nvCxnSpPr>
          <p:spPr>
            <a:xfrm flipH="1" flipV="1">
              <a:off x="3615127" y="3471706"/>
              <a:ext cx="456565" cy="2832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417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upo 118"/>
          <p:cNvGrpSpPr/>
          <p:nvPr/>
        </p:nvGrpSpPr>
        <p:grpSpPr>
          <a:xfrm>
            <a:off x="9996" y="344956"/>
            <a:ext cx="7618696" cy="5942442"/>
            <a:chOff x="9996" y="344956"/>
            <a:chExt cx="7618696" cy="5942442"/>
          </a:xfrm>
        </p:grpSpPr>
        <p:cxnSp>
          <p:nvCxnSpPr>
            <p:cNvPr id="8" name="Conector recto 7"/>
            <p:cNvCxnSpPr/>
            <p:nvPr/>
          </p:nvCxnSpPr>
          <p:spPr>
            <a:xfrm flipV="1">
              <a:off x="34401" y="747253"/>
              <a:ext cx="7594291" cy="23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/>
            <p:cNvSpPr txBox="1"/>
            <p:nvPr/>
          </p:nvSpPr>
          <p:spPr>
            <a:xfrm>
              <a:off x="9996" y="439518"/>
              <a:ext cx="1971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COORDINACIÓN GENERAL DE RELACIONES LABORALES</a:t>
              </a:r>
              <a:endParaRPr lang="es-E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531628" y="818707"/>
              <a:ext cx="712381" cy="30834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659219" y="871866"/>
              <a:ext cx="6911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INICIO</a:t>
              </a:r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Conector recto 13"/>
            <p:cNvCxnSpPr/>
            <p:nvPr/>
          </p:nvCxnSpPr>
          <p:spPr>
            <a:xfrm>
              <a:off x="882504" y="1127051"/>
              <a:ext cx="10632" cy="3296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212651" y="1456661"/>
              <a:ext cx="1477926" cy="60379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212651" y="1456660"/>
              <a:ext cx="1531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Recibe solicitudes de información (oficios, requerimientos, </a:t>
              </a:r>
              <a:r>
                <a:rPr lang="es-ES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r>
                <a:rPr lang="es-E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de Asesoría Legal</a:t>
              </a:r>
              <a:endParaRPr lang="es-E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1816500" y="428109"/>
              <a:ext cx="1971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SUBDIRECCIÓN ADMINISTRATIVA</a:t>
              </a:r>
              <a:endParaRPr lang="es-E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2056402" y="1477926"/>
              <a:ext cx="1477926" cy="60379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1996354" y="1477926"/>
              <a:ext cx="15310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Revisa la correspondencia y la que requiere Asesoría Legal la turna al Asesor Jurídico.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3892490" y="1477926"/>
              <a:ext cx="1477926" cy="77617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3544958" y="557700"/>
              <a:ext cx="19710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ASESOR JURÍDICO</a:t>
              </a:r>
              <a:endParaRPr lang="es-E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3867476" y="1456660"/>
              <a:ext cx="15310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Valida la información solicitada en la Nómina, </a:t>
              </a:r>
              <a:r>
                <a:rPr lang="es-ES" sz="8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s-E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atálogo de Centros de Trabajo, Plantilla de Personal, Incidencias, Estatus Laboral, etc.</a:t>
              </a:r>
              <a:endParaRPr lang="es-E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Conector recto 29"/>
            <p:cNvCxnSpPr/>
            <p:nvPr/>
          </p:nvCxnSpPr>
          <p:spPr>
            <a:xfrm flipV="1">
              <a:off x="1680399" y="1847813"/>
              <a:ext cx="376003" cy="74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/>
          </p:nvCxnSpPr>
          <p:spPr>
            <a:xfrm flipV="1">
              <a:off x="3512739" y="1830089"/>
              <a:ext cx="376003" cy="74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ángulo 47"/>
            <p:cNvSpPr/>
            <p:nvPr/>
          </p:nvSpPr>
          <p:spPr>
            <a:xfrm>
              <a:off x="3888742" y="3589432"/>
              <a:ext cx="1477926" cy="78698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solicita la respuesta a la Dirección General competente perteneciente a la Coordinación General de Relaciones Laborales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Decisión 49"/>
            <p:cNvSpPr/>
            <p:nvPr/>
          </p:nvSpPr>
          <p:spPr>
            <a:xfrm>
              <a:off x="3980506" y="2381921"/>
              <a:ext cx="1294398" cy="1010093"/>
            </a:xfrm>
            <a:prstGeom prst="flowChartDecision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CuadroTexto 44"/>
            <p:cNvSpPr txBox="1"/>
            <p:nvPr/>
          </p:nvSpPr>
          <p:spPr>
            <a:xfrm>
              <a:off x="4083501" y="2603020"/>
              <a:ext cx="1062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¿La información validada es factible de generarse?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CuadroTexto 50"/>
            <p:cNvSpPr txBox="1"/>
            <p:nvPr/>
          </p:nvSpPr>
          <p:spPr>
            <a:xfrm flipH="1">
              <a:off x="4133887" y="3264282"/>
              <a:ext cx="6826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</a:t>
              </a:r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CuadroTexto 51"/>
            <p:cNvSpPr txBox="1"/>
            <p:nvPr/>
          </p:nvSpPr>
          <p:spPr>
            <a:xfrm>
              <a:off x="5200679" y="2664204"/>
              <a:ext cx="4680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CuadroTexto 54"/>
            <p:cNvSpPr txBox="1"/>
            <p:nvPr/>
          </p:nvSpPr>
          <p:spPr>
            <a:xfrm>
              <a:off x="5628363" y="551301"/>
              <a:ext cx="19710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AUTORIDAD SOLICITANTE</a:t>
              </a:r>
              <a:endParaRPr lang="es-E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ángulo 55"/>
            <p:cNvSpPr/>
            <p:nvPr/>
          </p:nvSpPr>
          <p:spPr>
            <a:xfrm>
              <a:off x="6061324" y="2561615"/>
              <a:ext cx="1477926" cy="6488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remite respuesta negativa a la Autoridad Solicitante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Conector recto 57"/>
            <p:cNvCxnSpPr>
              <a:stCxn id="50" idx="3"/>
              <a:endCxn id="56" idx="1"/>
            </p:cNvCxnSpPr>
            <p:nvPr/>
          </p:nvCxnSpPr>
          <p:spPr>
            <a:xfrm flipV="1">
              <a:off x="5274904" y="2886047"/>
              <a:ext cx="786420" cy="9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Rectángulo 60"/>
            <p:cNvSpPr/>
            <p:nvPr/>
          </p:nvSpPr>
          <p:spPr>
            <a:xfrm>
              <a:off x="3895822" y="4744832"/>
              <a:ext cx="1477926" cy="6488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 la información recibida se genera el Oficio de </a:t>
              </a:r>
              <a:r>
                <a:rPr lang="es-ES" sz="9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Respuesa</a:t>
              </a:r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 se envía a la Autoridad solicitante.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3" name="Conector recto 62"/>
            <p:cNvCxnSpPr>
              <a:endCxn id="48" idx="0"/>
            </p:cNvCxnSpPr>
            <p:nvPr/>
          </p:nvCxnSpPr>
          <p:spPr>
            <a:xfrm>
              <a:off x="4614829" y="3387392"/>
              <a:ext cx="12876" cy="202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>
              <a:stCxn id="48" idx="2"/>
              <a:endCxn id="61" idx="0"/>
            </p:cNvCxnSpPr>
            <p:nvPr/>
          </p:nvCxnSpPr>
          <p:spPr>
            <a:xfrm>
              <a:off x="4627705" y="4376412"/>
              <a:ext cx="7080" cy="3684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>
              <a:stCxn id="28" idx="2"/>
              <a:endCxn id="50" idx="0"/>
            </p:cNvCxnSpPr>
            <p:nvPr/>
          </p:nvCxnSpPr>
          <p:spPr>
            <a:xfrm flipH="1">
              <a:off x="4627705" y="2287657"/>
              <a:ext cx="5317" cy="942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ángulo 71"/>
            <p:cNvSpPr/>
            <p:nvPr/>
          </p:nvSpPr>
          <p:spPr>
            <a:xfrm>
              <a:off x="6128660" y="4744834"/>
              <a:ext cx="1477926" cy="6488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 autoridad solicitante recibe el Oficio de respuesta</a:t>
              </a:r>
              <a:endParaRPr lang="es-E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Elipse 72"/>
            <p:cNvSpPr/>
            <p:nvPr/>
          </p:nvSpPr>
          <p:spPr>
            <a:xfrm>
              <a:off x="6538465" y="5584619"/>
              <a:ext cx="637954" cy="35087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6699698" y="5584609"/>
              <a:ext cx="55114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/>
                <a:t>FIN</a:t>
              </a:r>
              <a:endParaRPr lang="es-ES" sz="1000" dirty="0"/>
            </a:p>
          </p:txBody>
        </p:sp>
        <p:cxnSp>
          <p:nvCxnSpPr>
            <p:cNvPr id="76" name="Conector recto 75"/>
            <p:cNvCxnSpPr>
              <a:stCxn id="61" idx="3"/>
              <a:endCxn id="72" idx="1"/>
            </p:cNvCxnSpPr>
            <p:nvPr/>
          </p:nvCxnSpPr>
          <p:spPr>
            <a:xfrm>
              <a:off x="5373748" y="5069264"/>
              <a:ext cx="754912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5561454" y="352051"/>
              <a:ext cx="34497" cy="5921176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ector recto 89"/>
            <p:cNvCxnSpPr/>
            <p:nvPr/>
          </p:nvCxnSpPr>
          <p:spPr>
            <a:xfrm>
              <a:off x="7621597" y="354428"/>
              <a:ext cx="0" cy="5918799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onector recto 95"/>
            <p:cNvCxnSpPr/>
            <p:nvPr/>
          </p:nvCxnSpPr>
          <p:spPr>
            <a:xfrm>
              <a:off x="34401" y="6262595"/>
              <a:ext cx="7594291" cy="106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>
            <a:xfrm flipV="1">
              <a:off x="34401" y="354428"/>
              <a:ext cx="7587196" cy="283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/>
            <p:nvPr/>
          </p:nvCxnSpPr>
          <p:spPr>
            <a:xfrm>
              <a:off x="3608608" y="366222"/>
              <a:ext cx="34497" cy="5921176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Conector recto 107"/>
            <p:cNvCxnSpPr/>
            <p:nvPr/>
          </p:nvCxnSpPr>
          <p:spPr>
            <a:xfrm>
              <a:off x="1918023" y="344956"/>
              <a:ext cx="34497" cy="5921176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Conector recto 108"/>
            <p:cNvCxnSpPr/>
            <p:nvPr/>
          </p:nvCxnSpPr>
          <p:spPr>
            <a:xfrm>
              <a:off x="16189" y="355589"/>
              <a:ext cx="34497" cy="5921176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Elipse 113"/>
            <p:cNvSpPr/>
            <p:nvPr/>
          </p:nvSpPr>
          <p:spPr>
            <a:xfrm>
              <a:off x="6510395" y="3426945"/>
              <a:ext cx="637954" cy="35087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CuadroTexto 114"/>
            <p:cNvSpPr txBox="1"/>
            <p:nvPr/>
          </p:nvSpPr>
          <p:spPr>
            <a:xfrm>
              <a:off x="6671628" y="3426935"/>
              <a:ext cx="55114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/>
                <a:t>FIN</a:t>
              </a:r>
              <a:endParaRPr lang="es-ES" sz="1000" dirty="0"/>
            </a:p>
          </p:txBody>
        </p:sp>
        <p:cxnSp>
          <p:nvCxnSpPr>
            <p:cNvPr id="117" name="Conector recto 116"/>
            <p:cNvCxnSpPr/>
            <p:nvPr/>
          </p:nvCxnSpPr>
          <p:spPr>
            <a:xfrm flipV="1">
              <a:off x="6850948" y="5376169"/>
              <a:ext cx="6492" cy="2164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ector recto 117"/>
            <p:cNvCxnSpPr/>
            <p:nvPr/>
          </p:nvCxnSpPr>
          <p:spPr>
            <a:xfrm flipV="1">
              <a:off x="6798804" y="3194438"/>
              <a:ext cx="6492" cy="2164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62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792580" y="1655503"/>
            <a:ext cx="6507479" cy="2785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: esquinas redondeadas 4"/>
          <p:cNvSpPr/>
          <p:nvPr/>
        </p:nvSpPr>
        <p:spPr>
          <a:xfrm>
            <a:off x="2803796" y="638525"/>
            <a:ext cx="6496262" cy="874366"/>
          </a:xfrm>
          <a:prstGeom prst="round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: esquinas redondeadas 5"/>
          <p:cNvSpPr/>
          <p:nvPr/>
        </p:nvSpPr>
        <p:spPr>
          <a:xfrm>
            <a:off x="2820573" y="4583261"/>
            <a:ext cx="6479485" cy="865442"/>
          </a:xfrm>
          <a:prstGeom prst="round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1398856" y="1026329"/>
            <a:ext cx="1228772" cy="405188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9497694" y="1026329"/>
            <a:ext cx="1125447" cy="405188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7773141" y="1775538"/>
            <a:ext cx="1409350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Retención y Liberación de pagos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981539" y="1675410"/>
            <a:ext cx="1509364" cy="109154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Creación, cancelación, conversión, transferencia, cambios de c.t. y promoción de plazas federalizadas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063466" y="3265983"/>
            <a:ext cx="1448597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Reexpedición y Reposición de Cheques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845172" y="1770135"/>
            <a:ext cx="1409350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Movimientos de Personal.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2" name="Flecha: a la derecha 14"/>
          <p:cNvSpPr/>
          <p:nvPr/>
        </p:nvSpPr>
        <p:spPr>
          <a:xfrm rot="16200000">
            <a:off x="3340707" y="4283457"/>
            <a:ext cx="412173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: a la derecha 15"/>
          <p:cNvSpPr/>
          <p:nvPr/>
        </p:nvSpPr>
        <p:spPr>
          <a:xfrm rot="5400000">
            <a:off x="8616329" y="1465616"/>
            <a:ext cx="392784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: a la derecha 16"/>
          <p:cNvSpPr/>
          <p:nvPr/>
        </p:nvSpPr>
        <p:spPr>
          <a:xfrm>
            <a:off x="2531497" y="1798305"/>
            <a:ext cx="325779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: a la derecha 18"/>
          <p:cNvSpPr/>
          <p:nvPr/>
        </p:nvSpPr>
        <p:spPr>
          <a:xfrm>
            <a:off x="2506331" y="3866191"/>
            <a:ext cx="325779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: a la derecha 19"/>
          <p:cNvSpPr/>
          <p:nvPr/>
        </p:nvSpPr>
        <p:spPr>
          <a:xfrm>
            <a:off x="9229943" y="1798305"/>
            <a:ext cx="325779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lecha: a la derecha 21"/>
          <p:cNvSpPr/>
          <p:nvPr/>
        </p:nvSpPr>
        <p:spPr>
          <a:xfrm>
            <a:off x="9229943" y="3866191"/>
            <a:ext cx="325779" cy="31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: esquinas redondeadas 22"/>
          <p:cNvSpPr/>
          <p:nvPr/>
        </p:nvSpPr>
        <p:spPr>
          <a:xfrm>
            <a:off x="4485397" y="823197"/>
            <a:ext cx="1409350" cy="473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SEP Federal</a:t>
            </a:r>
            <a:endParaRPr lang="es-MX" sz="1200" dirty="0"/>
          </a:p>
        </p:txBody>
      </p:sp>
      <p:sp>
        <p:nvSpPr>
          <p:cNvPr id="19" name="Rectángulo: esquinas redondeadas 23"/>
          <p:cNvSpPr/>
          <p:nvPr/>
        </p:nvSpPr>
        <p:spPr>
          <a:xfrm>
            <a:off x="6203042" y="795204"/>
            <a:ext cx="1409350" cy="473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Secretaría de Hacienda y Crédito Público</a:t>
            </a:r>
            <a:endParaRPr lang="es-MX" sz="1100" dirty="0"/>
          </a:p>
        </p:txBody>
      </p:sp>
      <p:sp>
        <p:nvSpPr>
          <p:cNvPr id="20" name="Rectángulo: esquinas redondeadas 25"/>
          <p:cNvSpPr/>
          <p:nvPr/>
        </p:nvSpPr>
        <p:spPr>
          <a:xfrm>
            <a:off x="3900509" y="4862105"/>
            <a:ext cx="1409350" cy="473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/>
              <a:t>Docente/Personal Administrativo</a:t>
            </a:r>
          </a:p>
        </p:txBody>
      </p:sp>
      <p:sp>
        <p:nvSpPr>
          <p:cNvPr id="21" name="Rectángulo: esquinas redondeadas 26"/>
          <p:cNvSpPr/>
          <p:nvPr/>
        </p:nvSpPr>
        <p:spPr>
          <a:xfrm>
            <a:off x="5504360" y="4841329"/>
            <a:ext cx="1409350" cy="473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Secretaría de Finanzas de Coahuila</a:t>
            </a:r>
            <a:endParaRPr lang="es-MX" sz="1100" dirty="0"/>
          </a:p>
        </p:txBody>
      </p:sp>
      <p:sp>
        <p:nvSpPr>
          <p:cNvPr id="22" name="Rectángulo: esquinas redondeadas 27"/>
          <p:cNvSpPr/>
          <p:nvPr/>
        </p:nvSpPr>
        <p:spPr>
          <a:xfrm>
            <a:off x="7105269" y="4834652"/>
            <a:ext cx="1409350" cy="473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Dirección de Administración de Personal.</a:t>
            </a:r>
            <a:endParaRPr lang="es-MX" sz="1100" dirty="0"/>
          </a:p>
        </p:txBody>
      </p:sp>
      <p:sp>
        <p:nvSpPr>
          <p:cNvPr id="23" name="CuadroTexto 22"/>
          <p:cNvSpPr txBox="1"/>
          <p:nvPr/>
        </p:nvSpPr>
        <p:spPr>
          <a:xfrm rot="16200000">
            <a:off x="1000349" y="1265424"/>
            <a:ext cx="1073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ENTRADAS</a:t>
            </a:r>
          </a:p>
        </p:txBody>
      </p:sp>
      <p:sp>
        <p:nvSpPr>
          <p:cNvPr id="24" name="CuadroTexto 23"/>
          <p:cNvSpPr txBox="1"/>
          <p:nvPr/>
        </p:nvSpPr>
        <p:spPr>
          <a:xfrm rot="16200000">
            <a:off x="10085071" y="1193224"/>
            <a:ext cx="91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SALIDAS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4691124" y="4537790"/>
            <a:ext cx="34968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DEPARTAMENTOS DE SOPORTE AL PROCESO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691124" y="1247156"/>
            <a:ext cx="34968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DEPARTAMENTOS DE SOPORTE AL PROCESO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823964" y="1632940"/>
            <a:ext cx="104810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PROCESOS</a:t>
            </a:r>
          </a:p>
        </p:txBody>
      </p:sp>
      <p:cxnSp>
        <p:nvCxnSpPr>
          <p:cNvPr id="28" name="Conector: angular 34"/>
          <p:cNvCxnSpPr>
            <a:stCxn id="6" idx="0"/>
            <a:endCxn id="7" idx="0"/>
          </p:cNvCxnSpPr>
          <p:nvPr/>
        </p:nvCxnSpPr>
        <p:spPr>
          <a:xfrm rot="5400000" flipH="1" flipV="1">
            <a:off x="6036830" y="-2997259"/>
            <a:ext cx="12700" cy="8047176"/>
          </a:xfrm>
          <a:prstGeom prst="bentConnector3">
            <a:avLst>
              <a:gd name="adj1" fmla="val 439459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39"/>
          <p:cNvCxnSpPr/>
          <p:nvPr/>
        </p:nvCxnSpPr>
        <p:spPr>
          <a:xfrm rot="5400000">
            <a:off x="6127606" y="931268"/>
            <a:ext cx="12700" cy="8241429"/>
          </a:xfrm>
          <a:prstGeom prst="bentConnector3">
            <a:avLst>
              <a:gd name="adj1" fmla="val 471892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7773615" y="3248892"/>
            <a:ext cx="1409350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Distribución de cheques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 rot="16200000">
            <a:off x="8647888" y="2420599"/>
            <a:ext cx="3119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Plazas liberadas.</a:t>
            </a:r>
          </a:p>
          <a:p>
            <a:r>
              <a:rPr lang="es-MX" sz="1200" dirty="0" smtClean="0"/>
              <a:t>Nómina quincenal de pago.</a:t>
            </a:r>
          </a:p>
          <a:p>
            <a:r>
              <a:rPr lang="es-MX" sz="1200" dirty="0" smtClean="0"/>
              <a:t>Nóminas firmadas.</a:t>
            </a:r>
          </a:p>
          <a:p>
            <a:r>
              <a:rPr lang="es-MX" sz="1200" dirty="0" smtClean="0"/>
              <a:t>Reportes de control de cheques.</a:t>
            </a:r>
            <a:endParaRPr lang="es-MX" sz="1200" dirty="0"/>
          </a:p>
        </p:txBody>
      </p:sp>
      <p:sp>
        <p:nvSpPr>
          <p:cNvPr id="32" name="CuadroTexto 31"/>
          <p:cNvSpPr txBox="1"/>
          <p:nvPr/>
        </p:nvSpPr>
        <p:spPr>
          <a:xfrm rot="16200000">
            <a:off x="-57786" y="2602893"/>
            <a:ext cx="4054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Solicitudes de movimientos de plazas.</a:t>
            </a:r>
          </a:p>
          <a:p>
            <a:r>
              <a:rPr lang="es-MX" sz="1200" dirty="0" smtClean="0"/>
              <a:t>Plazas vacantes.</a:t>
            </a:r>
          </a:p>
          <a:p>
            <a:r>
              <a:rPr lang="es-MX" sz="1200" dirty="0" smtClean="0"/>
              <a:t>Nómina.</a:t>
            </a:r>
          </a:p>
          <a:p>
            <a:r>
              <a:rPr lang="es-MX" sz="1200" dirty="0" smtClean="0"/>
              <a:t>Cheques.</a:t>
            </a:r>
            <a:endParaRPr lang="es-MX" sz="1200" dirty="0"/>
          </a:p>
        </p:txBody>
      </p:sp>
      <p:sp>
        <p:nvSpPr>
          <p:cNvPr id="33" name="Elipse 32"/>
          <p:cNvSpPr/>
          <p:nvPr/>
        </p:nvSpPr>
        <p:spPr>
          <a:xfrm>
            <a:off x="5939137" y="3263301"/>
            <a:ext cx="1409350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Cancelación de cheques</a:t>
            </a:r>
            <a:endParaRPr lang="es-MX" sz="1200" dirty="0">
              <a:solidFill>
                <a:schemeClr val="tx1"/>
              </a:solidFill>
            </a:endParaRPr>
          </a:p>
        </p:txBody>
      </p:sp>
      <p:cxnSp>
        <p:nvCxnSpPr>
          <p:cNvPr id="34" name="Conector recto de flecha 33"/>
          <p:cNvCxnSpPr>
            <a:stCxn id="9" idx="6"/>
            <a:endCxn id="11" idx="2"/>
          </p:cNvCxnSpPr>
          <p:nvPr/>
        </p:nvCxnSpPr>
        <p:spPr>
          <a:xfrm>
            <a:off x="5490903" y="2221181"/>
            <a:ext cx="354269" cy="19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1" idx="6"/>
            <a:endCxn id="8" idx="2"/>
          </p:cNvCxnSpPr>
          <p:nvPr/>
        </p:nvCxnSpPr>
        <p:spPr>
          <a:xfrm>
            <a:off x="7254522" y="2223141"/>
            <a:ext cx="518619" cy="54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stCxn id="8" idx="4"/>
            <a:endCxn id="30" idx="0"/>
          </p:cNvCxnSpPr>
          <p:nvPr/>
        </p:nvCxnSpPr>
        <p:spPr>
          <a:xfrm>
            <a:off x="8477816" y="2681549"/>
            <a:ext cx="474" cy="5673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stCxn id="30" idx="2"/>
            <a:endCxn id="33" idx="6"/>
          </p:cNvCxnSpPr>
          <p:nvPr/>
        </p:nvCxnSpPr>
        <p:spPr>
          <a:xfrm flipH="1">
            <a:off x="7348487" y="3701898"/>
            <a:ext cx="425128" cy="144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stCxn id="33" idx="2"/>
            <a:endCxn id="10" idx="6"/>
          </p:cNvCxnSpPr>
          <p:nvPr/>
        </p:nvCxnSpPr>
        <p:spPr>
          <a:xfrm flipH="1">
            <a:off x="5512063" y="3716307"/>
            <a:ext cx="427074" cy="26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10" idx="4"/>
            <a:endCxn id="30" idx="4"/>
          </p:cNvCxnSpPr>
          <p:nvPr/>
        </p:nvCxnSpPr>
        <p:spPr>
          <a:xfrm rot="5400000" flipH="1" flipV="1">
            <a:off x="6624481" y="2318186"/>
            <a:ext cx="17091" cy="3690525"/>
          </a:xfrm>
          <a:prstGeom prst="bentConnector3">
            <a:avLst>
              <a:gd name="adj1" fmla="val -133754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2910452" y="2565695"/>
            <a:ext cx="1409350" cy="90601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Determinación y control de reintegros por cobros indebidos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1" name="Conector recto de flecha 40"/>
          <p:cNvCxnSpPr>
            <a:endCxn id="40" idx="4"/>
          </p:cNvCxnSpPr>
          <p:nvPr/>
        </p:nvCxnSpPr>
        <p:spPr>
          <a:xfrm flipH="1" flipV="1">
            <a:off x="3615127" y="3471706"/>
            <a:ext cx="456565" cy="2832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84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348</Words>
  <Application>Microsoft Office PowerPoint</Application>
  <PresentationFormat>Panorámica</PresentationFormat>
  <Paragraphs>67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DAVILA SANCHEZ</dc:creator>
  <cp:lastModifiedBy>HP-96</cp:lastModifiedBy>
  <cp:revision>48</cp:revision>
  <cp:lastPrinted>2017-02-20T23:24:43Z</cp:lastPrinted>
  <dcterms:created xsi:type="dcterms:W3CDTF">2017-02-20T22:25:25Z</dcterms:created>
  <dcterms:modified xsi:type="dcterms:W3CDTF">2023-05-03T17:30:05Z</dcterms:modified>
</cp:coreProperties>
</file>