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83" r:id="rId7"/>
    <p:sldId id="284" r:id="rId8"/>
    <p:sldId id="269" r:id="rId9"/>
    <p:sldId id="270" r:id="rId10"/>
    <p:sldId id="271" r:id="rId11"/>
    <p:sldId id="272" r:id="rId12"/>
    <p:sldId id="281" r:id="rId13"/>
    <p:sldId id="259" r:id="rId14"/>
    <p:sldId id="28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8" r:id="rId23"/>
    <p:sldId id="262" r:id="rId24"/>
    <p:sldId id="263" r:id="rId25"/>
    <p:sldId id="264" r:id="rId26"/>
    <p:sldId id="285" r:id="rId27"/>
    <p:sldId id="317" r:id="rId28"/>
    <p:sldId id="320" r:id="rId29"/>
    <p:sldId id="321" r:id="rId30"/>
    <p:sldId id="322" r:id="rId31"/>
    <p:sldId id="323" r:id="rId32"/>
    <p:sldId id="324" r:id="rId33"/>
    <p:sldId id="325" r:id="rId34"/>
    <p:sldId id="314" r:id="rId35"/>
    <p:sldId id="280" r:id="rId36"/>
    <p:sldId id="265" r:id="rId37"/>
    <p:sldId id="286" r:id="rId38"/>
    <p:sldId id="310" r:id="rId39"/>
    <p:sldId id="311" r:id="rId40"/>
    <p:sldId id="312" r:id="rId41"/>
    <p:sldId id="326" r:id="rId42"/>
    <p:sldId id="313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F1861-7C32-4BE9-B808-35635D103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AB9B6F-3E53-4AE1-B0EE-5F8CFEF0E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3DA3-2EF6-43CE-8B47-40763E70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EDAE1-B07C-480C-953E-A40B47CD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92AF4-1306-43F9-911B-20A632C2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9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3691F-D48E-43CE-9780-E5002BB6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847EB7-149C-4974-95CB-FAB70AEB0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8ABE5-EC57-4C0C-861F-EAF5EC3C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C1F158-D8CC-493D-B6FD-4BC2E044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C7E343-9960-4DA8-945E-B4875E04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9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11E0E9-8397-49C3-816A-E667CCE04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309013-0E19-4FC9-8F99-2C46AD832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5A6BF-BDAE-4D23-AA86-4BE5352F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372D9-0CD9-4FED-B3DA-DAAE0B13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9444-75E9-4325-A5D6-F984379B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0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32B29-D0C3-4452-AC77-BCE7DA43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691B8-8D3D-4371-A023-F74B339E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7EE18-DDFE-4F79-8010-A6884ACB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763017-DCE4-4013-8CD7-F64E3331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1CE49-DD57-40EB-A26A-E593AA50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65A46-0002-45DF-A02C-02226BED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FF8C73-A8A7-477C-802A-9BEDCDC8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DBAA8-C74F-461F-8703-D9A5E6B8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18A044-B60C-4C3D-AB1C-CDCF2DA9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CC0F6-E28E-411A-B1C9-524D020E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88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C8D58-F8C1-4D3F-A97B-8E28EB56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D4C0B-959B-4FE4-937C-FE9C33670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7B4FFF-0BAA-430B-A4FF-0491040A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F1706E-A85A-458A-87C3-B0EAAAD6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23CB9C-8DB0-4627-9FEB-E0EB8109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D78E00-86C1-41F5-84C4-396FF8B3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94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85954-CBBB-48F1-BAF1-7229058B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8E90-59DE-48BA-AA11-5FD81A5E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F46A2-CF2C-4760-8677-E551A7EB3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DBE414-FD57-4B7C-881C-A3E1B12DF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98D215-DEC3-4FBA-A334-AC840FE13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618449-2926-4D12-8B18-BB607DE8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C942B3-B255-43CB-A548-3613F2A0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E26CC4-A18E-45C6-AADE-F50D1730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28EEE-4FA8-431A-AE7E-1D79866E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638487-E9C1-4CAF-B83C-0A8EB1F2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937B22-411F-4F0B-908B-2B062A23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BE2DBE-C7AC-4A15-9429-38D480EC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7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6C6960-277F-499B-8809-3BCB7D21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AFB818-E6A9-4765-9D5F-7000FAE5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76039B-2691-442C-88E9-39916665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81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A4F05-804C-4E01-9049-C421C2BF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57AB4-8571-45A7-8BD7-CF60A873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3E4EF9-7087-4A3A-8A56-492550073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B54200-CBEF-46B0-AFD6-0E6C2D86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8B22F-5EB1-445D-9EEE-DF4DD600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6FC829-AB3C-4899-A3B4-79865B2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3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D3AD9-68F0-4C6B-B453-BC6788E7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B4FDB0-42F7-4F29-B2B3-B886E2BA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6CC681-0680-40AD-A0C6-9F2D2A8BA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EE74A4-BE5D-4CB4-BC9D-0E55EA35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AEFE4-F993-464D-8DC3-47865EB5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780DB-ABEF-412C-877B-BA2E8C92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17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18A7A8-59A0-455E-8194-502533DC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D3B33A-6F11-40FF-BFE5-2E0C705E4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9FD5E-B396-42B5-A0C4-194617559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5419-A52B-4FF4-8F74-944A48B57814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8A035-DB92-45A7-B633-0FF2B56EA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D975D-29F9-4CE0-9DC2-7F0F5FBE0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459D-EC80-46BC-801A-C6AC239C47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6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unicef.org/uruguay/crianza/etapa-escolar/abuelos-y-nietos-que-hace-este-vinculo-tan-especia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unicef.org/uruguay/crianza/etapa-escolar/cuando-los-padres-con-hijos-se-separan-algunas-recomendacion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uruguay/crianza/etapa-escolar/cuando-los-padres-con-hijos-se-separan-algunas-recomendacion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uruguay/crianza/etapa-escolar/cuando-los-padres-con-hijos-se-separan-algunas-recomendacio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unicef.org/uruguay/crianza/etapa-escolar/cuando-los-padres-con-hijos-se-separan-algunas-recomendacio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unicef.org/uruguay/crianza/etapa-escolar/cuando-los-padres-con-hijos-se-separan-algunas-recomendacion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ominguezpatriciamaria29@gmail.com" TargetMode="External"/><Relationship Id="rId4" Type="http://schemas.openxmlformats.org/officeDocument/2006/relationships/hyperlink" Target="mailto:difusionycapacitacion@cdhec.org.m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73102-7099-4452-9B7F-AB00FA07E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4358" y="2341524"/>
            <a:ext cx="5253318" cy="1990254"/>
          </a:xfrm>
        </p:spPr>
        <p:txBody>
          <a:bodyPr>
            <a:noAutofit/>
          </a:bodyPr>
          <a:lstStyle/>
          <a:p>
            <a:r>
              <a:rPr lang="es-MX" sz="4000" dirty="0"/>
              <a:t>Separación de padres y madres; y los Derechos de los Niños y las Niñas.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48F2E-BBAF-40C4-99F1-AC06CD36B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358" y="4902317"/>
            <a:ext cx="5589494" cy="1655762"/>
          </a:xfrm>
        </p:spPr>
        <p:txBody>
          <a:bodyPr/>
          <a:lstStyle/>
          <a:p>
            <a:r>
              <a:rPr lang="es-MX" dirty="0"/>
              <a:t>Familias consientes y presentes, respetuosas de los derechos de los NNA.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73CFC9-6C45-4BFA-892E-190BCC9BF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4608383" y="286474"/>
            <a:ext cx="2385268" cy="1990254"/>
          </a:xfrm>
          <a:prstGeom prst="rect">
            <a:avLst/>
          </a:prstGeom>
        </p:spPr>
      </p:pic>
      <p:pic>
        <p:nvPicPr>
          <p:cNvPr id="5" name="Picture 6" descr="6 maneras de ayudar a su hijo a superar el divorcio de los padres">
            <a:extLst>
              <a:ext uri="{FF2B5EF4-FFF2-40B4-BE49-F238E27FC236}">
                <a16:creationId xmlns:a16="http://schemas.microsoft.com/office/drawing/2014/main" id="{03F5508E-1C04-4F39-8A02-7BB9CBB9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13" y="0"/>
            <a:ext cx="3616087" cy="17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Separación consciente: cómo conseguir que el divorcio tenga un final feliz">
            <a:extLst>
              <a:ext uri="{FF2B5EF4-FFF2-40B4-BE49-F238E27FC236}">
                <a16:creationId xmlns:a16="http://schemas.microsoft.com/office/drawing/2014/main" id="{98F25EA8-8BA5-464C-BCB3-4BA0FFEB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75" y="1782207"/>
            <a:ext cx="2561625" cy="25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C59E2E-8E21-429A-A089-D6C7525C5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E11A53-A03F-4A40-B521-248A88B79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8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77" y="2193057"/>
            <a:ext cx="7512424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Por eso, los conflictos de pareja nunca se deben mezclar con el ejercicio de las funciones como madre y padre.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Una vez resuelta la separación, deberían dejarse de lado los rencores y reproches para darle prioridad al derecho de los hijos a seguir contando con ambos padres.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 vital que los niños sientan que sus padres están disponibles y que se puede hablar de la nueva realidad familiar.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Sin embargo, lo que de verdad pesa es la práctica.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Serán los hechos sostenidos en el tiempo los que determinarán que los hijos crezcan sanos y fuertes o que queden dolidos por el conflicto de sus padres.</a:t>
            </a:r>
          </a:p>
        </p:txBody>
      </p:sp>
    </p:spTree>
    <p:extLst>
      <p:ext uri="{BB962C8B-B14F-4D97-AF65-F5344CB8AC3E}">
        <p14:creationId xmlns:p14="http://schemas.microsoft.com/office/powerpoint/2010/main" val="202987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6659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 capacidad de los padres de demostrar que pueden seguir adelante con sus vidas es fundamental para el desarrollo favorable de niños y niñas, aun en una situación de estrés como lo es la separación o un divorcio.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 ejemplo positivo de los adultos contribuirá a que logren, a pesar de todo, mantener expectativas realistas de lo que es la vida en pareja o en familia.</a:t>
            </a:r>
          </a:p>
        </p:txBody>
      </p:sp>
      <p:pic>
        <p:nvPicPr>
          <p:cNvPr id="10242" name="Picture 2" descr="Cómo construir resiliencia en tus hijos | Cenit Psicólogos Moratalaz">
            <a:extLst>
              <a:ext uri="{FF2B5EF4-FFF2-40B4-BE49-F238E27FC236}">
                <a16:creationId xmlns:a16="http://schemas.microsoft.com/office/drawing/2014/main" id="{ABC23235-D029-472F-BFEC-0D20D757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77" y="1859868"/>
            <a:ext cx="4144887" cy="27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1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24" y="2440689"/>
            <a:ext cx="6436659" cy="27060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Como adultos tras una separación: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Es normal sentir dolor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 normal estar enojado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Es normal sentirse triste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Sentir incertidumbre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A5B5500-A3CD-4E00-8ABE-D4D459470ECA}"/>
              </a:ext>
            </a:extLst>
          </p:cNvPr>
          <p:cNvSpPr txBox="1">
            <a:spLocks/>
          </p:cNvSpPr>
          <p:nvPr/>
        </p:nvSpPr>
        <p:spPr>
          <a:xfrm>
            <a:off x="4312025" y="3429000"/>
            <a:ext cx="6436659" cy="270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7F43E9-AC20-4E2A-899C-859DE0B68018}"/>
              </a:ext>
            </a:extLst>
          </p:cNvPr>
          <p:cNvSpPr txBox="1"/>
          <p:nvPr/>
        </p:nvSpPr>
        <p:spPr>
          <a:xfrm>
            <a:off x="1304364" y="5613363"/>
            <a:ext cx="661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El dolor es inevitable, el sufrimiento es opcional. </a:t>
            </a:r>
          </a:p>
        </p:txBody>
      </p:sp>
      <p:pic>
        <p:nvPicPr>
          <p:cNvPr id="11266" name="Picture 2" descr="Sympátheia: cómo transformar la tristeza en fuerza | GQ">
            <a:extLst>
              <a:ext uri="{FF2B5EF4-FFF2-40B4-BE49-F238E27FC236}">
                <a16:creationId xmlns:a16="http://schemas.microsoft.com/office/drawing/2014/main" id="{84405359-53F5-41DF-B1A1-0B6297D8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9" y="2017577"/>
            <a:ext cx="2868705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8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8" y="365125"/>
            <a:ext cx="8555182" cy="13255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Como adultos tenemos la capacidad de: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2190679"/>
            <a:ext cx="5836023" cy="366979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Tomar nuestras propias decisiones de manera responsable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 De reconocer las emociones propias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Validar las propias emociones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Gestionar las emociones propias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Desarrollar autonomía emocional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buscar ayuda psicológica, jurídica, u otro si es necesario.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brindar seguridad, protección, confianza, cariño a los hijos e hijas.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crear nuevas formas de experimentar la vida en familia.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12290" name="Picture 2" descr="Aprende a gestionar tus emociones - Tecnológico Universitario Argos">
            <a:extLst>
              <a:ext uri="{FF2B5EF4-FFF2-40B4-BE49-F238E27FC236}">
                <a16:creationId xmlns:a16="http://schemas.microsoft.com/office/drawing/2014/main" id="{4B8FBD6D-9315-4F29-B643-D919173E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8" y="1756057"/>
            <a:ext cx="3165567" cy="31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1" y="365125"/>
            <a:ext cx="3281082" cy="858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Ser Resiliente: </a:t>
            </a:r>
          </a:p>
        </p:txBody>
      </p:sp>
      <p:pic>
        <p:nvPicPr>
          <p:cNvPr id="1026" name="Picture 2" descr="Qué es la Resiliencia | Definición de Resiliencia">
            <a:extLst>
              <a:ext uri="{FF2B5EF4-FFF2-40B4-BE49-F238E27FC236}">
                <a16:creationId xmlns:a16="http://schemas.microsoft.com/office/drawing/2014/main" id="{E0FDDFC5-1604-48A3-8BDD-1C33E1AE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 bwMode="auto">
          <a:xfrm>
            <a:off x="2141960" y="954741"/>
            <a:ext cx="7950067" cy="52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2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409068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270" y="365125"/>
            <a:ext cx="6548717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 importancia del entorno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387" y="1846420"/>
            <a:ext cx="7996518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 existencia de una red de apoyo familiar y social disponible y confiable es de gran valor en esta situación.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 necesitan </a:t>
            </a:r>
            <a:r>
              <a:rPr lang="es-MX" b="0" i="0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abuelos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que cuiden, protejan y den esos buenos consejos que solo puede dar quien ha vivido más.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 necesitan tíos y amigos cercanos que puedan estar ahí para acompañar, escuchar y aportar fuerzas para seguir construyendo.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Estas actitudes son las que pueden enseñar a los niños lo que no puede ningún discurso, por bonito que sea: que el mundo no se termina con una crisis familiar, y que, pase lo que pase, pueden confiar en que tienen quien los quiera, quien los cuide y quien los acompañe.</a:t>
            </a:r>
          </a:p>
        </p:txBody>
      </p:sp>
      <p:pic>
        <p:nvPicPr>
          <p:cNvPr id="5122" name="Picture 2" descr="Redes de apoyo – Estar bien Ibero">
            <a:extLst>
              <a:ext uri="{FF2B5EF4-FFF2-40B4-BE49-F238E27FC236}">
                <a16:creationId xmlns:a16="http://schemas.microsoft.com/office/drawing/2014/main" id="{FA6FFDAB-68CF-4EFC-BB0E-A8EBFA89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68" y="207724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1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5529" cy="4351338"/>
          </a:xfrm>
        </p:spPr>
        <p:txBody>
          <a:bodyPr>
            <a:normAutofit/>
          </a:bodyPr>
          <a:lstStyle/>
          <a:p>
            <a:pPr algn="l" fontAlgn="ctr"/>
            <a:r>
              <a:rPr lang="es-MX" b="0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 la información juntos</a:t>
            </a: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 mejor es darles la información de la separación en algún momento en que tengan tiempo para estar con ellos, para estar disponibles si los necesitan. </a:t>
            </a:r>
          </a:p>
          <a:p>
            <a:pPr algn="just"/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E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 un clima de serenidad, aunque estén tristes o enojados. </a:t>
            </a: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 mismo tiempo le manifestarán la seguridad de que los dos seguirán estando allí para cuidarlo y protegerlo.</a:t>
            </a:r>
          </a:p>
        </p:txBody>
      </p:sp>
      <p:pic>
        <p:nvPicPr>
          <p:cNvPr id="9218" name="Picture 2" descr="10 consejos para ayudar a vuestros hijos durante el divorcio | Faros HSJBCN">
            <a:extLst>
              <a:ext uri="{FF2B5EF4-FFF2-40B4-BE49-F238E27FC236}">
                <a16:creationId xmlns:a16="http://schemas.microsoft.com/office/drawing/2014/main" id="{3771E4A0-8139-4033-B3EE-6150829D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53" y="2101381"/>
            <a:ext cx="3521601" cy="18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9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8329" cy="4351338"/>
          </a:xfrm>
        </p:spPr>
        <p:txBody>
          <a:bodyPr>
            <a:normAutofit fontScale="92500" lnSpcReduction="10000"/>
          </a:bodyPr>
          <a:lstStyle/>
          <a:p>
            <a:pPr algn="l" fontAlgn="ctr"/>
            <a:r>
              <a:rPr lang="es-MX" b="0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 claros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 importante que se transmita la información principal con claridad.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Por ejemplo: “Vamos a vivir en casas separadas, no seremos más pareja (“novios” para los más chiquitos), pero seguiremos siendo mamá y papá para siempre”.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También es bueno decirles que se trata de una decisión de ambos padres, que ha sido muy pensada y que, aunque los hijos hoy no la entiendan, es lo que creen más conveniente.</a:t>
            </a:r>
          </a:p>
        </p:txBody>
      </p:sp>
    </p:spTree>
    <p:extLst>
      <p:ext uri="{BB962C8B-B14F-4D97-AF65-F5344CB8AC3E}">
        <p14:creationId xmlns:p14="http://schemas.microsoft.com/office/powerpoint/2010/main" val="425676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207" y="1859868"/>
            <a:ext cx="6745941" cy="4351338"/>
          </a:xfrm>
        </p:spPr>
        <p:txBody>
          <a:bodyPr>
            <a:normAutofit fontScale="85000" lnSpcReduction="20000"/>
          </a:bodyPr>
          <a:lstStyle/>
          <a:p>
            <a:pPr marL="0" indent="0" algn="l" fontAlgn="ctr">
              <a:buNone/>
            </a:pPr>
            <a:r>
              <a:rPr lang="es-MX" b="0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dar detalles íntimos</a:t>
            </a:r>
          </a:p>
          <a:p>
            <a:pPr marL="0" indent="0" algn="l" fontAlgn="ctr">
              <a:buNone/>
            </a:pPr>
            <a:endParaRPr lang="es-MX" b="0" i="0" u="none" strike="noStrike" dirty="0">
              <a:effectLst/>
              <a:latin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 el caso de que la decisión de separarse fuera de uno solo de los padres, no conviene explicarlo.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los niños no los favorece conocer detalles internos de la pareja de sus padres ni rotularlos como culpable y víctima.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Siempre es necesario aclarar que los motivos de la decisión son propios de la pareja, de los adultos, y que los hijos no han influido para nada en ella.</a:t>
            </a:r>
          </a:p>
          <a:p>
            <a:pPr>
              <a:buFont typeface="Wingdings" panose="05000000000000000000" pitchFamily="2" charset="2"/>
              <a:buChar char="ü"/>
            </a:pPr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3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787" y="1825625"/>
            <a:ext cx="5849471" cy="4351338"/>
          </a:xfrm>
        </p:spPr>
        <p:txBody>
          <a:bodyPr>
            <a:normAutofit/>
          </a:bodyPr>
          <a:lstStyle/>
          <a:p>
            <a:pPr marL="0" indent="0" algn="l" fontAlgn="ctr">
              <a:buNone/>
            </a:pPr>
            <a:r>
              <a:rPr lang="es-MX" b="0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Explicar la nueva dinámica</a:t>
            </a: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Explicarles dónde y con quién vivirán ellos, </a:t>
            </a:r>
          </a:p>
          <a:p>
            <a:pPr algn="just"/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D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ónde vivirá el otro padre, </a:t>
            </a:r>
          </a:p>
          <a:p>
            <a:pPr algn="just"/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ómo se comunicarán y </a:t>
            </a:r>
          </a:p>
          <a:p>
            <a:pPr algn="just"/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ómo se organizarán para verse los tranquilizará.</a:t>
            </a:r>
          </a:p>
          <a:p>
            <a:pPr marL="0" indent="0">
              <a:buNone/>
            </a:pPr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8194" name="Picture 2" descr="Cómo contar a los Niños una Separación o Divorcio, paso a paso">
            <a:extLst>
              <a:ext uri="{FF2B5EF4-FFF2-40B4-BE49-F238E27FC236}">
                <a16:creationId xmlns:a16="http://schemas.microsoft.com/office/drawing/2014/main" id="{E7CF16B9-64B0-4752-98AB-49F4C244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94" y="2338009"/>
            <a:ext cx="3862100" cy="20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Objetivos: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28" y="1825625"/>
            <a:ext cx="6427696" cy="4351338"/>
          </a:xfrm>
        </p:spPr>
        <p:txBody>
          <a:bodyPr/>
          <a:lstStyle/>
          <a:p>
            <a:pPr algn="just"/>
            <a:r>
              <a:rPr lang="es-MX" dirty="0"/>
              <a:t>Informar y sensibilizar a los padres y madres, respecto a los derechos de los niños y las niñas, en relación a convivir con ambos padres. </a:t>
            </a:r>
          </a:p>
          <a:p>
            <a:pPr algn="just"/>
            <a:r>
              <a:rPr lang="es-MX" dirty="0"/>
              <a:t>Brindar herramientas que permitan afrontar la separación de una forma mas consciente y responsable la separación, buscando el interés superior de los niños y las niñas.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95620"/>
            <a:ext cx="2442882" cy="2489274"/>
          </a:xfrm>
          <a:prstGeom prst="rect">
            <a:avLst/>
          </a:prstGeom>
        </p:spPr>
      </p:pic>
      <p:pic>
        <p:nvPicPr>
          <p:cNvPr id="6" name="Picture 16" descr="Separación con hijos pequeños: 4 pilares para su bienestar - El Efecto  Mariposa">
            <a:extLst>
              <a:ext uri="{FF2B5EF4-FFF2-40B4-BE49-F238E27FC236}">
                <a16:creationId xmlns:a16="http://schemas.microsoft.com/office/drawing/2014/main" id="{1A3FB7E0-22E3-4B7D-B234-6D9E08C2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58477"/>
            <a:ext cx="3469649" cy="3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6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825625"/>
            <a:ext cx="5661211" cy="4351338"/>
          </a:xfrm>
        </p:spPr>
        <p:txBody>
          <a:bodyPr>
            <a:normAutofit/>
          </a:bodyPr>
          <a:lstStyle/>
          <a:p>
            <a:pPr marL="0" indent="0" algn="l" fontAlgn="ctr">
              <a:buNone/>
            </a:pPr>
            <a:r>
              <a:rPr lang="es-MX" i="0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Dejarlos expresar sus emociones</a:t>
            </a:r>
          </a:p>
          <a:p>
            <a:pPr marL="0" indent="0" algn="l" fontAlgn="ctr">
              <a:buNone/>
            </a:pPr>
            <a:endParaRPr lang="es-MX" i="0" u="none" strike="noStrike" dirty="0">
              <a:effectLst/>
              <a:latin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Sea cual sea la reacción, conviene darles la oportunidad de expresarla y de hacer todas las preguntas que se les vayan ocurriendo.</a:t>
            </a:r>
          </a:p>
          <a:p>
            <a:pPr marL="0" indent="0">
              <a:buNone/>
            </a:pPr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7170" name="Picture 2" descr="Te vas a divorciar y no sabes cómo decirle a tus hijos?">
            <a:extLst>
              <a:ext uri="{FF2B5EF4-FFF2-40B4-BE49-F238E27FC236}">
                <a16:creationId xmlns:a16="http://schemas.microsoft.com/office/drawing/2014/main" id="{49B54AC6-6484-43C3-9576-3A749F2D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79" y="256099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Cómo transmitir la decisión de la separación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825625"/>
            <a:ext cx="6010835" cy="4351338"/>
          </a:xfrm>
        </p:spPr>
        <p:txBody>
          <a:bodyPr>
            <a:normAutofit fontScale="92500" lnSpcReduction="10000"/>
          </a:bodyPr>
          <a:lstStyle/>
          <a:p>
            <a:pPr algn="just" fontAlgn="ctr">
              <a:buFont typeface="Wingdings" panose="05000000000000000000" pitchFamily="2" charset="2"/>
              <a:buChar char="ü"/>
            </a:pPr>
            <a:r>
              <a:rPr lang="es-MX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Permitirles a los niños y niñas expresar sus emociones</a:t>
            </a:r>
          </a:p>
          <a:p>
            <a:pPr algn="just" fontAlgn="ctr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Validarlas</a:t>
            </a:r>
            <a:endParaRPr lang="es-MX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ctr">
              <a:buFont typeface="Wingdings" panose="05000000000000000000" pitchFamily="2" charset="2"/>
              <a:buChar char="ü"/>
            </a:pPr>
            <a:r>
              <a:rPr lang="es-MX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Enseñarles a Gestionar sus  emociones</a:t>
            </a:r>
            <a:endParaRPr lang="es-MX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ctr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Brindarles seguridad</a:t>
            </a:r>
          </a:p>
          <a:p>
            <a:pPr algn="just" fontAlgn="ctr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Establecer rutinas que les permitan vivir el día a día con mayor orden y certeza.</a:t>
            </a:r>
          </a:p>
          <a:p>
            <a:pPr algn="just">
              <a:buFont typeface="Wingdings" panose="05000000000000000000" pitchFamily="2" charset="2"/>
              <a:buChar char="ü"/>
            </a:pPr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447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F0EB5F-2767-4041-A7BD-CE08DEC8A4C6}"/>
              </a:ext>
            </a:extLst>
          </p:cNvPr>
          <p:cNvSpPr txBox="1"/>
          <p:nvPr/>
        </p:nvSpPr>
        <p:spPr>
          <a:xfrm>
            <a:off x="714015" y="4809830"/>
            <a:ext cx="2757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Siguen siendo una familia, los hijos no se divorcian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E5EC90-FC5E-4756-BE56-3A77ADC4278D}"/>
              </a:ext>
            </a:extLst>
          </p:cNvPr>
          <p:cNvSpPr txBox="1"/>
          <p:nvPr/>
        </p:nvSpPr>
        <p:spPr>
          <a:xfrm>
            <a:off x="4022915" y="4894200"/>
            <a:ext cx="315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Protege a tus hijas e hijos del conflicto.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1480E0-060E-4110-9A1A-3D2CB2020C21}"/>
              </a:ext>
            </a:extLst>
          </p:cNvPr>
          <p:cNvSpPr txBox="1"/>
          <p:nvPr/>
        </p:nvSpPr>
        <p:spPr>
          <a:xfrm>
            <a:off x="7647959" y="4625164"/>
            <a:ext cx="3051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Los hermanos y hermanas tienen derecho a vivir y crecer juntos. </a:t>
            </a:r>
          </a:p>
        </p:txBody>
      </p:sp>
      <p:pic>
        <p:nvPicPr>
          <p:cNvPr id="10" name="Picture 2" descr="Número uno numero - Iconos Signos y Simbolos">
            <a:extLst>
              <a:ext uri="{FF2B5EF4-FFF2-40B4-BE49-F238E27FC236}">
                <a16:creationId xmlns:a16="http://schemas.microsoft.com/office/drawing/2014/main" id="{ACD12F37-584E-42C5-AD7B-06CA419F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86" y="3460528"/>
            <a:ext cx="1124597" cy="1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3d rojo número 2 11296897 PNG">
            <a:extLst>
              <a:ext uri="{FF2B5EF4-FFF2-40B4-BE49-F238E27FC236}">
                <a16:creationId xmlns:a16="http://schemas.microsoft.com/office/drawing/2014/main" id="{85F664FD-E27A-46B4-9D89-9BA113A7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15" y="3489633"/>
            <a:ext cx="951793" cy="10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úmero tres numero trenza - Iconos Signos y Simbolos">
            <a:extLst>
              <a:ext uri="{FF2B5EF4-FFF2-40B4-BE49-F238E27FC236}">
                <a16:creationId xmlns:a16="http://schemas.microsoft.com/office/drawing/2014/main" id="{9EB2069B-6C2D-4A0F-B648-F6A27B1B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93" y="3489633"/>
            <a:ext cx="1036417" cy="10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47636B0-3BA7-414D-B84A-F31D256ED598}"/>
              </a:ext>
            </a:extLst>
          </p:cNvPr>
          <p:cNvSpPr/>
          <p:nvPr/>
        </p:nvSpPr>
        <p:spPr>
          <a:xfrm>
            <a:off x="3813620" y="671138"/>
            <a:ext cx="481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Reglas de oro: </a:t>
            </a:r>
          </a:p>
        </p:txBody>
      </p:sp>
    </p:spTree>
    <p:extLst>
      <p:ext uri="{BB962C8B-B14F-4D97-AF65-F5344CB8AC3E}">
        <p14:creationId xmlns:p14="http://schemas.microsoft.com/office/powerpoint/2010/main" val="187636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8" y="365125"/>
            <a:ext cx="7548282" cy="1325563"/>
          </a:xfrm>
        </p:spPr>
        <p:txBody>
          <a:bodyPr/>
          <a:lstStyle/>
          <a:p>
            <a:pPr algn="ctr"/>
            <a:r>
              <a:rPr lang="es-MX" sz="4400" dirty="0"/>
              <a:t>Siguen siendo una familia, los hijos no se divorcian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207" y="2408171"/>
            <a:ext cx="7376511" cy="38052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Los hijos (as) no tienen por que perder la relación con alguno de los progenitores.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Las decisiones a tomar en un proceso de separación competen a los adultos, tomando siempre como prioridad el interés superior de los niños y las niñas.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10" name="Picture 2" descr="Número uno numero - Iconos Signos y Simbolos">
            <a:extLst>
              <a:ext uri="{FF2B5EF4-FFF2-40B4-BE49-F238E27FC236}">
                <a16:creationId xmlns:a16="http://schemas.microsoft.com/office/drawing/2014/main" id="{ACD12F37-584E-42C5-AD7B-06CA419F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33" y="465607"/>
            <a:ext cx="1124597" cy="1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82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8" y="365125"/>
            <a:ext cx="7548282" cy="1325563"/>
          </a:xfrm>
        </p:spPr>
        <p:txBody>
          <a:bodyPr/>
          <a:lstStyle/>
          <a:p>
            <a:pPr algn="ctr"/>
            <a:r>
              <a:rPr lang="es-MX" sz="4400" dirty="0"/>
              <a:t>Protege a tus hijas e hijos del conflicto.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207" y="2408171"/>
            <a:ext cx="7376511" cy="38052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Los hijos (as) necesitan de ambos padres.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Son las personas más significativas con las que necesitan poder mantener una relación positiva, sin estar expuestos a hostilidad mutua.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Las personas adultas deben de abordar directamente sus conflictos sin poner a los hijos (as) de por medio, sin pedirles que se alíen con uno o con otro, sin que hagan de mensajero o espía.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Promover una relación de respeto mutuo, que la discusión y descalificación.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7" name="Picture 4" descr="3d rojo número 2 11296897 PNG">
            <a:extLst>
              <a:ext uri="{FF2B5EF4-FFF2-40B4-BE49-F238E27FC236}">
                <a16:creationId xmlns:a16="http://schemas.microsoft.com/office/drawing/2014/main" id="{8FFDD6CF-D52D-4E58-837B-2D1C876F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38" y="221998"/>
            <a:ext cx="951793" cy="10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9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8" y="365125"/>
            <a:ext cx="75482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Los hermanos y hermanas tienen derecho a vivir y crecer juntos.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744" y="2114424"/>
            <a:ext cx="7376511" cy="38052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Facilitar el hecho de que  convivan en la misma casa. 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8" name="Picture 6" descr="Número tres numero trenza - Iconos Signos y Simbolos">
            <a:extLst>
              <a:ext uri="{FF2B5EF4-FFF2-40B4-BE49-F238E27FC236}">
                <a16:creationId xmlns:a16="http://schemas.microsoft.com/office/drawing/2014/main" id="{7EAE4D0A-4853-4AF8-8FD5-22B403FB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16" y="449483"/>
            <a:ext cx="1036417" cy="10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9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8" y="365125"/>
            <a:ext cx="4074458" cy="132556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Sección para padres y madres</a:t>
            </a:r>
            <a:r>
              <a:rPr lang="es-MX" sz="4400" dirty="0"/>
              <a:t>:</a:t>
            </a:r>
          </a:p>
        </p:txBody>
      </p:sp>
      <p:pic>
        <p:nvPicPr>
          <p:cNvPr id="3074" name="Picture 2" descr="el hombre meditando en la naturaleza y las hojas, concepto de yoga,  meditación, relajación, estilo de vida saludable Imagen Vector de stock -  Alamy">
            <a:extLst>
              <a:ext uri="{FF2B5EF4-FFF2-40B4-BE49-F238E27FC236}">
                <a16:creationId xmlns:a16="http://schemas.microsoft.com/office/drawing/2014/main" id="{DC612DDE-6FC4-4379-9277-6FDD1B6C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3" y="3886200"/>
            <a:ext cx="2190344" cy="23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jer meditando en ilustración de naturaleza pacífica, yoga y concepto de  estilo de vida saludable, diseño de dibujos animados plana. | Vector Premium">
            <a:extLst>
              <a:ext uri="{FF2B5EF4-FFF2-40B4-BE49-F238E27FC236}">
                <a16:creationId xmlns:a16="http://schemas.microsoft.com/office/drawing/2014/main" id="{2D979881-52EA-45A0-9627-386D9286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7" y="4242735"/>
            <a:ext cx="27595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é es mindfulness? - Centre Casals">
            <a:extLst>
              <a:ext uri="{FF2B5EF4-FFF2-40B4-BE49-F238E27FC236}">
                <a16:creationId xmlns:a16="http://schemas.microsoft.com/office/drawing/2014/main" id="{D59AE0AB-AD7A-41CA-B603-549F30155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 bwMode="auto">
          <a:xfrm>
            <a:off x="5968993" y="1884156"/>
            <a:ext cx="5164237" cy="2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6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44856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83418" y="1400907"/>
            <a:ext cx="7780043" cy="39576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688" dirty="0"/>
          </a:p>
          <a:p>
            <a:pPr marL="0" indent="0" algn="just">
              <a:buNone/>
            </a:pPr>
            <a:endParaRPr lang="es-MX" sz="1688" dirty="0"/>
          </a:p>
          <a:p>
            <a:pPr marL="0" indent="0" algn="just">
              <a:buNone/>
            </a:pPr>
            <a:endParaRPr lang="es-MX" sz="1688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75985" y="309320"/>
            <a:ext cx="5387476" cy="7714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750" dirty="0"/>
              <a:t>Rueda de la vida</a:t>
            </a:r>
            <a:br>
              <a:rPr lang="es-MX" sz="3750" dirty="0"/>
            </a:br>
            <a:endParaRPr lang="es-MX" sz="375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A7E52ED-ED4D-43E2-9741-563775C0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41" y="695028"/>
            <a:ext cx="6646920" cy="60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39CB61-4169-467C-BF73-058A3C7FB3EB}"/>
              </a:ext>
            </a:extLst>
          </p:cNvPr>
          <p:cNvSpPr txBox="1"/>
          <p:nvPr/>
        </p:nvSpPr>
        <p:spPr>
          <a:xfrm flipH="1">
            <a:off x="8854141" y="1077514"/>
            <a:ext cx="188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Recordar que somos un todo, y si bien es cierto que la pareja es importante, hay otras áreas que también lo son: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A35FCC-9FC3-47B9-939D-EFB48AB5F051}"/>
              </a:ext>
            </a:extLst>
          </p:cNvPr>
          <p:cNvSpPr txBox="1"/>
          <p:nvPr/>
        </p:nvSpPr>
        <p:spPr>
          <a:xfrm flipH="1">
            <a:off x="8101137" y="5183076"/>
            <a:ext cx="1884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Puedes agregar otras áreas importantes para ti, por ejemplo la espiritualidad.: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1E4A32-6BF9-473A-913A-597156E9057E}"/>
              </a:ext>
            </a:extLst>
          </p:cNvPr>
          <p:cNvSpPr txBox="1"/>
          <p:nvPr/>
        </p:nvSpPr>
        <p:spPr>
          <a:xfrm flipH="1">
            <a:off x="9423697" y="3597039"/>
            <a:ext cx="1884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Poner atención en cada una de ellas, te ayudará a retomar tu poder: </a:t>
            </a:r>
          </a:p>
        </p:txBody>
      </p:sp>
    </p:spTree>
    <p:extLst>
      <p:ext uri="{BB962C8B-B14F-4D97-AF65-F5344CB8AC3E}">
        <p14:creationId xmlns:p14="http://schemas.microsoft.com/office/powerpoint/2010/main" val="198291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72" y="4663471"/>
            <a:ext cx="2164280" cy="22053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703" y="-21703"/>
            <a:ext cx="3146869" cy="32066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703961" y="100805"/>
            <a:ext cx="2283932" cy="190569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87E18-05AD-40FA-B0FC-B5702C43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97" y="2069699"/>
            <a:ext cx="9864031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La meditación es el nuevo dispositivo móvil; se puede usar en cualquier lugar, en cualquier momento, discretamente.</a:t>
            </a:r>
          </a:p>
          <a:p>
            <a:pPr marL="0" indent="0" algn="ctr">
              <a:buNone/>
            </a:pPr>
            <a:r>
              <a:rPr lang="es-MX" dirty="0"/>
              <a:t>Sharon </a:t>
            </a:r>
            <a:r>
              <a:rPr lang="es-MX" dirty="0" err="1"/>
              <a:t>Salzberg</a:t>
            </a:r>
            <a:endParaRPr lang="es-MX" dirty="0"/>
          </a:p>
        </p:txBody>
      </p:sp>
      <p:pic>
        <p:nvPicPr>
          <p:cNvPr id="3074" name="Picture 2" descr="Feliz y pacífico hombre afroamericano maduro en meditación informal con los  ojos cerrados disfruta de un descanso tranquilo | Foto Premium">
            <a:extLst>
              <a:ext uri="{FF2B5EF4-FFF2-40B4-BE49-F238E27FC236}">
                <a16:creationId xmlns:a16="http://schemas.microsoft.com/office/drawing/2014/main" id="{ACC87976-1B29-47E4-8556-19EB1518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4" y="3575262"/>
            <a:ext cx="4704458" cy="3135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é es Mindfulness? - Código Mente">
            <a:extLst>
              <a:ext uri="{FF2B5EF4-FFF2-40B4-BE49-F238E27FC236}">
                <a16:creationId xmlns:a16="http://schemas.microsoft.com/office/drawing/2014/main" id="{CAED04BD-EB36-431D-847A-742AFF5E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82" y="3575262"/>
            <a:ext cx="4730126" cy="3135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8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82203" y="1400906"/>
            <a:ext cx="6737450" cy="47767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Principio Básico: </a:t>
            </a: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Sencillez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Donde practicar: </a:t>
            </a: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Lugar tranquilo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Ropa adecuada: </a:t>
            </a: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cómoda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Postura: </a:t>
            </a: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Sentado, acostado o de pie</a:t>
            </a:r>
          </a:p>
          <a:p>
            <a:pPr lvl="1" algn="just"/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Espalda erguida</a:t>
            </a:r>
          </a:p>
          <a:p>
            <a:pPr lvl="1" algn="just"/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Sonrisa ligera</a:t>
            </a:r>
          </a:p>
          <a:p>
            <a:pPr lvl="1" algn="just"/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Manos en el regazo</a:t>
            </a:r>
          </a:p>
          <a:p>
            <a:pPr lvl="1" algn="just"/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Mirada hacia abajo si los ojos están abiertos.</a:t>
            </a:r>
          </a:p>
          <a:p>
            <a:pPr lvl="1" algn="just"/>
            <a:endParaRPr lang="es-MX" sz="16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Duración de la práctica: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Sesiones cortas, aumento gradual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Movimientos durante la meditación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Si es necesario cambiar de posición, hacerlo con intención y movimiento consciente.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88" b="1" dirty="0">
                <a:latin typeface="Arial" panose="020B0604020202020204" pitchFamily="34" charset="0"/>
                <a:cs typeface="Arial" panose="020B0604020202020204" pitchFamily="34" charset="0"/>
              </a:rPr>
              <a:t>Conclusión: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688" dirty="0">
                <a:latin typeface="Arial" panose="020B0604020202020204" pitchFamily="34" charset="0"/>
                <a:cs typeface="Arial" panose="020B0604020202020204" pitchFamily="34" charset="0"/>
              </a:rPr>
              <a:t>Prepararse puede mejorar la experiencia, pero la esencia es la atención consciente, no la perfección en la preparación.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6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endParaRPr lang="es-MX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75985" y="309320"/>
            <a:ext cx="5387476" cy="7714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750" dirty="0"/>
              <a:t>Preparativos para la meditación Mindfulness</a:t>
            </a:r>
          </a:p>
        </p:txBody>
      </p:sp>
      <p:pic>
        <p:nvPicPr>
          <p:cNvPr id="4098" name="Picture 2" descr="Meditación, Yoga y Mindfulness en la Sierra de Madrid - Central de reservas  Sierra de Guadarrama">
            <a:extLst>
              <a:ext uri="{FF2B5EF4-FFF2-40B4-BE49-F238E27FC236}">
                <a16:creationId xmlns:a16="http://schemas.microsoft.com/office/drawing/2014/main" id="{A7ADFB9B-7FF2-4A20-A6FA-DC842851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11" y="1357296"/>
            <a:ext cx="5194245" cy="3460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ECEAD7-91EF-483C-B2FC-6F941352CA65}"/>
              </a:ext>
            </a:extLst>
          </p:cNvPr>
          <p:cNvSpPr txBox="1"/>
          <p:nvPr/>
        </p:nvSpPr>
        <p:spPr>
          <a:xfrm>
            <a:off x="2861421" y="516990"/>
            <a:ext cx="70193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b="0" i="0" dirty="0">
              <a:solidFill>
                <a:srgbClr val="333333"/>
              </a:solidFill>
              <a:effectLst/>
            </a:endParaRPr>
          </a:p>
          <a:p>
            <a:pPr algn="ctr"/>
            <a:r>
              <a:rPr lang="es-MX" sz="2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 separación es uno de los eventos que puede causar mayor estrés en niños y niñas; sin embargo, se pueden encontrar nuevos ecosistemas para criar hijos sanos y felices</a:t>
            </a:r>
          </a:p>
        </p:txBody>
      </p:sp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08997-74D5-4E31-A8E5-E0A51EF85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1" y="2558694"/>
            <a:ext cx="5615267" cy="37435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83418" y="1400906"/>
            <a:ext cx="6336235" cy="47767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MX" sz="16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endParaRPr lang="es-MX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3859" y="267891"/>
            <a:ext cx="6871395" cy="81284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750" dirty="0"/>
              <a:t>Práctica  Formal vs. Práctica  informal Mindfulness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298BA8-9FAA-4230-BD26-877BB807C825}"/>
              </a:ext>
            </a:extLst>
          </p:cNvPr>
          <p:cNvSpPr txBox="1"/>
          <p:nvPr/>
        </p:nvSpPr>
        <p:spPr>
          <a:xfrm>
            <a:off x="1393032" y="2050892"/>
            <a:ext cx="379065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25" dirty="0">
                <a:highlight>
                  <a:srgbClr val="FFFF00"/>
                </a:highlight>
              </a:rPr>
              <a:t>Formal: </a:t>
            </a:r>
            <a:r>
              <a:rPr lang="es-MX" sz="2625" dirty="0"/>
              <a:t>Nos entrenamos</a:t>
            </a:r>
          </a:p>
          <a:p>
            <a:pPr algn="just"/>
            <a:r>
              <a:rPr lang="es-MX" sz="2625" dirty="0"/>
              <a:t>Se programa un tiempo especifico de práctica cada día.</a:t>
            </a:r>
          </a:p>
          <a:p>
            <a:pPr algn="just"/>
            <a:endParaRPr lang="es-MX" sz="2625" dirty="0"/>
          </a:p>
          <a:p>
            <a:pPr algn="just"/>
            <a:endParaRPr lang="es-MX" sz="2625" dirty="0"/>
          </a:p>
          <a:p>
            <a:pPr algn="just"/>
            <a:r>
              <a:rPr lang="es-MX" sz="2625" dirty="0">
                <a:highlight>
                  <a:srgbClr val="FFFF00"/>
                </a:highlight>
              </a:rPr>
              <a:t>Informal: </a:t>
            </a:r>
            <a:r>
              <a:rPr lang="es-MX" sz="2625" dirty="0"/>
              <a:t>Experimentamos en el día a día.</a:t>
            </a:r>
          </a:p>
          <a:p>
            <a:pPr algn="just"/>
            <a:r>
              <a:rPr lang="es-MX" sz="2625" dirty="0"/>
              <a:t>Se integra en las prácticas en el día a día.</a:t>
            </a:r>
          </a:p>
        </p:txBody>
      </p:sp>
      <p:pic>
        <p:nvPicPr>
          <p:cNvPr id="5122" name="Picture 2" descr="Mujer Meditando Con Ropa Informal. Ilustración Vectorial Vintage En Estilo  Pop Art Ilustraciones svg, vectoriales, clip art vectorizado libre de  derechos. Image 173385007">
            <a:extLst>
              <a:ext uri="{FF2B5EF4-FFF2-40B4-BE49-F238E27FC236}">
                <a16:creationId xmlns:a16="http://schemas.microsoft.com/office/drawing/2014/main" id="{CDEA780B-1A7C-41B6-8573-F4C4F2F9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05" y="1410173"/>
            <a:ext cx="3167444" cy="237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ndfulness Informal">
            <a:extLst>
              <a:ext uri="{FF2B5EF4-FFF2-40B4-BE49-F238E27FC236}">
                <a16:creationId xmlns:a16="http://schemas.microsoft.com/office/drawing/2014/main" id="{D06B2C20-7DEA-49D4-BF0D-3949DFB8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25" y="4113956"/>
            <a:ext cx="3288959" cy="2183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5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E974CB-5A5B-4F94-87E8-BEB969D0E483}"/>
              </a:ext>
            </a:extLst>
          </p:cNvPr>
          <p:cNvSpPr txBox="1"/>
          <p:nvPr/>
        </p:nvSpPr>
        <p:spPr>
          <a:xfrm>
            <a:off x="723305" y="1637877"/>
            <a:ext cx="9759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cs typeface="Arial" panose="020B0604020202020204" pitchFamily="34" charset="0"/>
              </a:rPr>
              <a:t>La meditación nos enseña a ignorar las distracciones y a enfocar nuestra atención en lo que queremos enfocarla. </a:t>
            </a:r>
          </a:p>
          <a:p>
            <a:pPr algn="ctr"/>
            <a:r>
              <a:rPr lang="es-MX" sz="3000" dirty="0">
                <a:cs typeface="Arial" panose="020B0604020202020204" pitchFamily="34" charset="0"/>
              </a:rPr>
              <a:t>Daniel Goleman</a:t>
            </a:r>
          </a:p>
        </p:txBody>
      </p:sp>
      <p:pic>
        <p:nvPicPr>
          <p:cNvPr id="6146" name="Picture 2" descr="En donde se pone la atención (prueba de enfoque) – Manolo Alvarez: Blog">
            <a:extLst>
              <a:ext uri="{FF2B5EF4-FFF2-40B4-BE49-F238E27FC236}">
                <a16:creationId xmlns:a16="http://schemas.microsoft.com/office/drawing/2014/main" id="{E4524276-46F3-418E-AD51-03A069E4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93" y="3586646"/>
            <a:ext cx="4572000" cy="3053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57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75985" y="309320"/>
            <a:ext cx="5387476" cy="771414"/>
          </a:xfrm>
        </p:spPr>
        <p:txBody>
          <a:bodyPr>
            <a:normAutofit/>
          </a:bodyPr>
          <a:lstStyle/>
          <a:p>
            <a:pPr algn="ctr"/>
            <a:r>
              <a:rPr lang="es-MX" sz="3750" dirty="0"/>
              <a:t>Ejercicios: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6BB8CD8-279F-4C62-B02A-2E482109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18" y="1400906"/>
            <a:ext cx="6336235" cy="47767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1875" b="1" dirty="0">
                <a:latin typeface="Arial" panose="020B0604020202020204" pitchFamily="34" charset="0"/>
                <a:cs typeface="Arial" panose="020B0604020202020204" pitchFamily="34" charset="0"/>
              </a:rPr>
              <a:t>Principio Básico: </a:t>
            </a:r>
            <a:r>
              <a:rPr lang="es-MX" sz="1875" dirty="0">
                <a:latin typeface="Arial" panose="020B0604020202020204" pitchFamily="34" charset="0"/>
                <a:cs typeface="Arial" panose="020B0604020202020204" pitchFamily="34" charset="0"/>
              </a:rPr>
              <a:t>La atención es como una linterna, ilumina aquello en lo que decidimos enfocarnos.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75" b="1" dirty="0">
                <a:latin typeface="Arial" panose="020B0604020202020204" pitchFamily="34" charset="0"/>
                <a:cs typeface="Arial" panose="020B0604020202020204" pitchFamily="34" charset="0"/>
              </a:rPr>
              <a:t>Ejercicio: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75" b="1" dirty="0">
                <a:latin typeface="Arial" panose="020B0604020202020204" pitchFamily="34" charset="0"/>
                <a:cs typeface="Arial" panose="020B0604020202020204" pitchFamily="34" charset="0"/>
              </a:rPr>
              <a:t>Atención a la respiración.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475" b="1" dirty="0">
                <a:latin typeface="Arial" panose="020B0604020202020204" pitchFamily="34" charset="0"/>
                <a:cs typeface="Arial" panose="020B0604020202020204" pitchFamily="34" charset="0"/>
              </a:rPr>
              <a:t>(ejercicio)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14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75" b="1" dirty="0">
                <a:latin typeface="Arial" panose="020B0604020202020204" pitchFamily="34" charset="0"/>
                <a:cs typeface="Arial" panose="020B0604020202020204" pitchFamily="34" charset="0"/>
              </a:rPr>
              <a:t>Conclusión: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875" dirty="0">
                <a:latin typeface="Arial" panose="020B0604020202020204" pitchFamily="34" charset="0"/>
                <a:cs typeface="Arial" panose="020B0604020202020204" pitchFamily="34" charset="0"/>
              </a:rPr>
              <a:t>Cada ejercicio es una herramienta que nos permite conectar de una forma más profunda y consciente con diferentes aspectos de  nuestra experiencia.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18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875" dirty="0">
                <a:latin typeface="Arial" panose="020B0604020202020204" pitchFamily="34" charset="0"/>
                <a:cs typeface="Arial" panose="020B0604020202020204" pitchFamily="34" charset="0"/>
              </a:rPr>
              <a:t>La respiración, al ser constante y siempre presente, es una base ideal para comenzar el viaje hacia la atención plena.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14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MX" sz="18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endParaRPr lang="es-MX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a forma de respirar ayuda a liberar la mente">
            <a:extLst>
              <a:ext uri="{FF2B5EF4-FFF2-40B4-BE49-F238E27FC236}">
                <a16:creationId xmlns:a16="http://schemas.microsoft.com/office/drawing/2014/main" id="{58791F03-7866-442D-93D4-BA6AFECC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89" y="1548245"/>
            <a:ext cx="4109144" cy="2745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14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75985" y="309320"/>
            <a:ext cx="5387476" cy="771414"/>
          </a:xfrm>
        </p:spPr>
        <p:txBody>
          <a:bodyPr>
            <a:normAutofit/>
          </a:bodyPr>
          <a:lstStyle/>
          <a:p>
            <a:pPr algn="ctr"/>
            <a:r>
              <a:rPr lang="es-MX" sz="3750" dirty="0"/>
              <a:t>Ejercicios: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6BB8CD8-279F-4C62-B02A-2E482109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18" y="1400906"/>
            <a:ext cx="6336235" cy="47767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250" b="1" dirty="0">
                <a:latin typeface="Arial" panose="020B0604020202020204" pitchFamily="34" charset="0"/>
                <a:cs typeface="Arial" panose="020B0604020202020204" pitchFamily="34" charset="0"/>
              </a:rPr>
              <a:t>Atención plena en el cuerpo y las sensaciones: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(ejercicio)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250" b="1" dirty="0">
                <a:latin typeface="Arial" panose="020B0604020202020204" pitchFamily="34" charset="0"/>
                <a:cs typeface="Arial" panose="020B0604020202020204" pitchFamily="34" charset="0"/>
              </a:rPr>
              <a:t>Conclusión: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Practicar Mindfulness con atención al cuerpo ayuda a aumentar la consciencia sobre nuestras sensaciones y cómo respondemos a ellas. Afrontar y aceptar las sensaciones, incluso el dolor, puede llevar a una experiencia más profunda y a la disminución de la intensidad.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8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endParaRPr lang="es-MX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Práctica de meditación: Atención al cuerpo y las sensaciones - MinInmaMente">
            <a:extLst>
              <a:ext uri="{FF2B5EF4-FFF2-40B4-BE49-F238E27FC236}">
                <a16:creationId xmlns:a16="http://schemas.microsoft.com/office/drawing/2014/main" id="{1AFEF521-F6E7-4570-AEF9-C75BB5AB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61" y="1693867"/>
            <a:ext cx="4232335" cy="280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3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8" y="365125"/>
            <a:ext cx="3523129" cy="1325563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Recuerda: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936" y="2687576"/>
            <a:ext cx="5272840" cy="38052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000" dirty="0"/>
              <a:t>Los niños y las niñas tienen derecho a vivir en condiciones dignas, en las cuales se respeten y garanticen sus derechos humanos, para poder crecer sanos y felices, que les permitan desarrollar todo su potencial.  </a:t>
            </a:r>
          </a:p>
          <a:p>
            <a:pPr marL="0" indent="0" algn="just">
              <a:buNone/>
            </a:pPr>
            <a:r>
              <a:rPr lang="es-MX" sz="2000" dirty="0"/>
              <a:t>¿Qué podrías hacer de manera diferente?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7" name="Picture 2" descr="La importancia de la educación emocional en los niños | Blog de Mindic">
            <a:extLst>
              <a:ext uri="{FF2B5EF4-FFF2-40B4-BE49-F238E27FC236}">
                <a16:creationId xmlns:a16="http://schemas.microsoft.com/office/drawing/2014/main" id="{927D2C87-6591-4FB4-875E-E78A5F92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06" y="0"/>
            <a:ext cx="3887694" cy="22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 pirámide de Maslow – personas humanas">
            <a:extLst>
              <a:ext uri="{FF2B5EF4-FFF2-40B4-BE49-F238E27FC236}">
                <a16:creationId xmlns:a16="http://schemas.microsoft.com/office/drawing/2014/main" id="{F383810B-4A5D-4F53-B53D-B17ECC35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" y="-13447"/>
            <a:ext cx="6701967" cy="67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42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825625"/>
            <a:ext cx="9238130" cy="27329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padre o madre es un gran proyecto, tus decisiones</a:t>
            </a:r>
            <a:r>
              <a:rPr lang="es-MX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tus acciones influyen de manera importante en la vida de otra persona. </a:t>
            </a:r>
            <a:endParaRPr lang="es-MX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050" name="Picture 2" descr="Gracias en español fotos de stock, imágenes de Gracias en español sin  royalties | Depositphotos">
            <a:extLst>
              <a:ext uri="{FF2B5EF4-FFF2-40B4-BE49-F238E27FC236}">
                <a16:creationId xmlns:a16="http://schemas.microsoft.com/office/drawing/2014/main" id="{AE75BBDE-0D8B-428B-A8EA-D4F870DE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01" y="3209256"/>
            <a:ext cx="7272467" cy="34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1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1000806" y="1256260"/>
            <a:ext cx="9937834" cy="5006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Lic. En Psicología Patricia Domínguez Coronado</a:t>
            </a:r>
          </a:p>
          <a:p>
            <a:pPr marL="0" indent="0" algn="ctr">
              <a:buNone/>
            </a:pPr>
            <a:r>
              <a:rPr lang="es-MX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Coordinadora Estatal de Capacitación de la CDHEC</a:t>
            </a:r>
          </a:p>
          <a:p>
            <a:pPr marL="0" indent="0" algn="ctr">
              <a:buNone/>
            </a:pPr>
            <a:r>
              <a:rPr lang="es-MX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8444162050</a:t>
            </a:r>
          </a:p>
          <a:p>
            <a:pPr marL="0" indent="0" algn="ctr">
              <a:buNone/>
            </a:pP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2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difusionycapacitacion@cdhec.org.mx</a:t>
            </a: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2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dominguezpatriciamaria29@gmail.com</a:t>
            </a: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MX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75985" y="209713"/>
            <a:ext cx="5387476" cy="771414"/>
          </a:xfrm>
        </p:spPr>
        <p:txBody>
          <a:bodyPr>
            <a:normAutofit/>
          </a:bodyPr>
          <a:lstStyle/>
          <a:p>
            <a:pPr algn="ctr"/>
            <a:r>
              <a:rPr lang="es-MX" sz="3750" dirty="0"/>
              <a:t>Datos de contacto:</a:t>
            </a:r>
          </a:p>
        </p:txBody>
      </p:sp>
    </p:spTree>
    <p:extLst>
      <p:ext uri="{BB962C8B-B14F-4D97-AF65-F5344CB8AC3E}">
        <p14:creationId xmlns:p14="http://schemas.microsoft.com/office/powerpoint/2010/main" val="2156234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83418" y="1400907"/>
            <a:ext cx="8274189" cy="3957603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None/>
            </a:pPr>
            <a:r>
              <a:rPr lang="es-MX" sz="2625" dirty="0"/>
              <a:t>Derecho a: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Tener una familia. 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La identidad, tener un nombre y una nacionalidad.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La alimentación. 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La salud.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La educación.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A un sano esparcimiento, a jugar y divertirse.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La libertad.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A una vida libre de violencia; y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MX" sz="2625" dirty="0"/>
              <a:t>Ser  protegidos y atendidos por sus padres,  tutores  y por los adultos en general.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12467" y="309320"/>
            <a:ext cx="8177717" cy="77141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MX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DERECHOS DE LOS NIÑOS, </a:t>
            </a:r>
            <a:br>
              <a:rPr lang="es-MX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s-MX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NIÑAS Y ADOLESCENTES </a:t>
            </a:r>
          </a:p>
        </p:txBody>
      </p:sp>
    </p:spTree>
    <p:extLst>
      <p:ext uri="{BB962C8B-B14F-4D97-AF65-F5344CB8AC3E}">
        <p14:creationId xmlns:p14="http://schemas.microsoft.com/office/powerpoint/2010/main" val="196805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83418" y="1400907"/>
            <a:ext cx="8097297" cy="3957603"/>
          </a:xfrm>
        </p:spPr>
        <p:txBody>
          <a:bodyPr>
            <a:noAutofit/>
          </a:bodyPr>
          <a:lstStyle/>
          <a:p>
            <a:pPr marL="321469" indent="-321469" algn="just" defTabSz="171153">
              <a:defRPr/>
            </a:pPr>
            <a:endParaRPr lang="es-MX" sz="1875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21469" indent="-321469" algn="just" defTabSz="171153">
              <a:buNone/>
              <a:defRPr/>
            </a:pPr>
            <a:r>
              <a:rPr lang="es-MX" sz="18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93952" y="695027"/>
            <a:ext cx="7837714" cy="7714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125" b="1" dirty="0"/>
              <a:t>6.- Ley General de los Derechos de Niñas, Niños y Adolescentes</a:t>
            </a:r>
            <a:br>
              <a:rPr lang="es-MX" sz="3375" dirty="0"/>
            </a:br>
            <a:br>
              <a:rPr lang="es-MX" sz="37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es-MX" sz="3750" dirty="0"/>
          </a:p>
        </p:txBody>
      </p:sp>
      <p:sp>
        <p:nvSpPr>
          <p:cNvPr id="2" name="Rectángulo 1"/>
          <p:cNvSpPr/>
          <p:nvPr/>
        </p:nvSpPr>
        <p:spPr>
          <a:xfrm>
            <a:off x="1000807" y="15523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250" dirty="0">
                <a:solidFill>
                  <a:srgbClr val="333333"/>
                </a:solidFill>
              </a:rPr>
              <a:t>Texto de la Ley General de los Derechos de Niñas, Niños y Adolescentes.</a:t>
            </a:r>
          </a:p>
          <a:p>
            <a:pPr algn="just"/>
            <a:endParaRPr lang="es-MX" sz="2250" dirty="0">
              <a:solidFill>
                <a:srgbClr val="333333"/>
              </a:solidFill>
            </a:endParaRPr>
          </a:p>
          <a:p>
            <a:pPr algn="just"/>
            <a:r>
              <a:rPr lang="es-MX" sz="2250" dirty="0">
                <a:solidFill>
                  <a:srgbClr val="333333"/>
                </a:solidFill>
              </a:rPr>
              <a:t>En esta Ley se reconoce a niñas, niños y adolescentes como titulares de derechos humanos y se establece la creación del Sistema Nacional de Protección Integral de los Derechos de Niñas, Niños y Adolescentes, SIPINNA.</a:t>
            </a:r>
          </a:p>
        </p:txBody>
      </p:sp>
      <p:pic>
        <p:nvPicPr>
          <p:cNvPr id="3074" name="Picture 2" descr="Ley General de los Derechos de Niñas, Niños y Adolesc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069">
            <a:off x="8704750" y="806083"/>
            <a:ext cx="2053828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y General de los Derechos de Niñas, Niños y Adolesce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299">
            <a:off x="7160598" y="3646426"/>
            <a:ext cx="3875010" cy="25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03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83418" y="1400907"/>
            <a:ext cx="8274189" cy="3957603"/>
          </a:xfrm>
        </p:spPr>
        <p:txBody>
          <a:bodyPr>
            <a:noAutofit/>
          </a:bodyPr>
          <a:lstStyle/>
          <a:p>
            <a:pPr marL="337840" indent="-337840" algn="just">
              <a:defRPr/>
            </a:pPr>
            <a:r>
              <a:rPr lang="es-MX" sz="18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Legislación Federal</a:t>
            </a:r>
          </a:p>
          <a:p>
            <a:pPr marL="337840" indent="-337840" algn="just">
              <a:defRPr/>
            </a:pPr>
            <a:endParaRPr lang="es-MX" sz="1875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 Constitución Política de los Estados Unidos Mexicanos.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5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 General de los Derechos de Niñas, Niños y Adolescentes. 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5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 Ley Federal del Trabajo.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5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Ley General de Salud</a:t>
            </a:r>
            <a:r>
              <a:rPr lang="es-MX" sz="1313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313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defRPr/>
            </a:pPr>
            <a:endParaRPr lang="es-MX" sz="1313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37840" indent="-337840" algn="just">
              <a:defRPr/>
            </a:pPr>
            <a:r>
              <a:rPr lang="es-MX" sz="18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Legislación Estatal en la Materia</a:t>
            </a:r>
          </a:p>
          <a:p>
            <a:pPr marL="337840" indent="-337840" algn="just">
              <a:defRPr/>
            </a:pPr>
            <a:endParaRPr lang="es-MX" sz="15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Ley de Prevención, Asistencia y Atención de la Violencia Intrafamiliar.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Ley de Asistencia Social.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solidFill>
                  <a:srgbClr val="FF0000"/>
                </a:solidFill>
              </a:rPr>
              <a:t>LEY DEL SISTEMA ESTATAL PARA LA GARANTÍA DE LOS DERECHOS HUMANOS DE NIÑOS Y NIÑAS DEL ESTADO DE COAHUILA DE ZARAGOZA </a:t>
            </a:r>
          </a:p>
          <a:p>
            <a:pPr marL="675680" lvl="1" indent="-169664" algn="just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Ley para la Atención, Tratamiento y Adaptación de Menores en el Estado de Coahuila de Zaragoza</a:t>
            </a: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s-MX" sz="15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12467" y="309320"/>
            <a:ext cx="8177717" cy="7714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337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LEGISLACIONES QUE CONTEMPLAN </a:t>
            </a:r>
            <a:br>
              <a:rPr lang="es-MX" sz="337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s-MX" sz="337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PROTECCIÓN A NNA</a:t>
            </a:r>
          </a:p>
        </p:txBody>
      </p:sp>
    </p:spTree>
    <p:extLst>
      <p:ext uri="{BB962C8B-B14F-4D97-AF65-F5344CB8AC3E}">
        <p14:creationId xmlns:p14="http://schemas.microsoft.com/office/powerpoint/2010/main" val="28777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4" y="365125"/>
            <a:ext cx="6656295" cy="1325563"/>
          </a:xfrm>
        </p:spPr>
        <p:txBody>
          <a:bodyPr>
            <a:normAutofit/>
          </a:bodyPr>
          <a:lstStyle/>
          <a:p>
            <a:r>
              <a:rPr lang="es-MX" b="0" i="0" dirty="0">
                <a:solidFill>
                  <a:srgbClr val="333333"/>
                </a:solidFill>
                <a:effectLst/>
              </a:rPr>
              <a:t>Introducción: </a:t>
            </a:r>
            <a:br>
              <a:rPr lang="es-MX" b="0" i="0" dirty="0">
                <a:solidFill>
                  <a:srgbClr val="333333"/>
                </a:solidFill>
                <a:effectLst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3057"/>
            <a:ext cx="6853518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 frecuente que algunos niños y niñas vivan en algún momento la separación de sus padres, uno de los hechos que puede causar más estrés en sus vidas.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La familia es el mejor ecosistema para el desarrollo durante la infancia</a:t>
            </a: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, en el se crean relaciones de afecto importantes.</a:t>
            </a: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Cuando el concepto de familia al que los niños y niñas estaban acostumbrados se rompe por la separación de sus padres, </a:t>
            </a:r>
            <a:r>
              <a:rPr lang="es-MX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 debe encontrar un ecosistema nuevo en el que poder seguir criándolos sanos y felices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Para eso, se necesita tiempo, maduración y mucho compromiso de los adultos.</a:t>
            </a:r>
            <a:endParaRPr lang="es-MX" dirty="0"/>
          </a:p>
        </p:txBody>
      </p:sp>
      <p:pic>
        <p:nvPicPr>
          <p:cNvPr id="8" name="Picture 14" descr="Cómo explicar a los hijos que los padres se separan | Familia &amp; co">
            <a:extLst>
              <a:ext uri="{FF2B5EF4-FFF2-40B4-BE49-F238E27FC236}">
                <a16:creationId xmlns:a16="http://schemas.microsoft.com/office/drawing/2014/main" id="{7F71F714-6242-48B9-876C-F16C949D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07" y="2096585"/>
            <a:ext cx="4141093" cy="20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6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97025" y="1605014"/>
            <a:ext cx="8274189" cy="3957603"/>
          </a:xfrm>
        </p:spPr>
        <p:txBody>
          <a:bodyPr>
            <a:noAutofit/>
          </a:bodyPr>
          <a:lstStyle/>
          <a:p>
            <a:pPr marL="337840" indent="-337840" algn="just">
              <a:defRPr/>
            </a:pPr>
            <a:r>
              <a:rPr lang="es-MX" sz="1688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internacionales en esta materia</a:t>
            </a:r>
          </a:p>
          <a:p>
            <a:pPr marL="337840" indent="-337840" algn="just">
              <a:defRPr/>
            </a:pPr>
            <a:endParaRPr lang="es-MX" sz="1688" dirty="0"/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Ley de Atención, Tratamiento y Adaptación de Menores Infractores.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Convenio Internacional para la Recepción de la Trata de mujeres y niños.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para la Represión de la Circulación y del Tráfico de publicaciones obscenas.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sobre los aspectos civiles de la sustracción internacional de menores.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interamericana sobre la restitución internacional de menores.</a:t>
            </a:r>
          </a:p>
          <a:p>
            <a:pPr marL="675680" lvl="1" indent="-169664">
              <a:buClr>
                <a:srgbClr val="800000"/>
              </a:buClr>
              <a:buNone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sobre los Derechos de los Niños.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 facultativo de la Convención sobre los Derechos del niño. Relativo a la venta de niños, prostitución infantil y la utilización de niños en la pornografía.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12467" y="309320"/>
            <a:ext cx="8177717" cy="771414"/>
          </a:xfrm>
        </p:spPr>
        <p:txBody>
          <a:bodyPr>
            <a:noAutofit/>
          </a:bodyPr>
          <a:lstStyle/>
          <a:p>
            <a:pPr algn="just"/>
            <a: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LEGISLACIONES QUE CONTEMPLAN </a:t>
            </a:r>
            <a:b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PROTECCIÓN A NNA</a:t>
            </a:r>
            <a:endParaRPr lang="es-MX" sz="3375" dirty="0"/>
          </a:p>
        </p:txBody>
      </p:sp>
    </p:spTree>
    <p:extLst>
      <p:ext uri="{BB962C8B-B14F-4D97-AF65-F5344CB8AC3E}">
        <p14:creationId xmlns:p14="http://schemas.microsoft.com/office/powerpoint/2010/main" val="92565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4" y="4817962"/>
            <a:ext cx="2012668" cy="2050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52" y="-10852"/>
            <a:ext cx="2023318" cy="20617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EC342-A285-DB40-BEB7-C0D70620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18" y="-10851"/>
            <a:ext cx="1427800" cy="1411758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97025" y="1605014"/>
            <a:ext cx="8274189" cy="3957603"/>
          </a:xfrm>
        </p:spPr>
        <p:txBody>
          <a:bodyPr>
            <a:noAutofit/>
          </a:bodyPr>
          <a:lstStyle/>
          <a:p>
            <a:pPr marL="337840" indent="-337840" algn="just">
              <a:defRPr/>
            </a:pPr>
            <a:r>
              <a:rPr lang="es-MX" sz="1688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internacionales en esta materia</a:t>
            </a:r>
          </a:p>
          <a:p>
            <a:pPr marL="337840" indent="-337840" algn="just">
              <a:defRPr/>
            </a:pPr>
            <a:endParaRPr lang="es-MX" sz="1688" dirty="0"/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Ley de Atención, Tratamiento y Adaptación de Menores Infractores.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Convenio Internacional para la Recepción de la Trata de mujeres y niños.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para la Represión de la Circulación y del Tráfico de publicaciones obscenas.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sobre los aspectos civiles de la sustracción internacional de menores.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interamericana sobre la restitución internacional de menores.</a:t>
            </a:r>
          </a:p>
          <a:p>
            <a:pPr marL="675680" lvl="1" indent="-169664">
              <a:buClr>
                <a:srgbClr val="800000"/>
              </a:buClr>
              <a:buNone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sobre los Derechos de los Niños.</a:t>
            </a: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s-MX" sz="1688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5680" lvl="1" indent="-169664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s-MX" sz="168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Protocolo facultativo de la Convención sobre los Derechos del niño. Relativo a la venta de niños, prostitución infantil y la utilización de niños en la pornografía.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12467" y="309320"/>
            <a:ext cx="8177717" cy="771414"/>
          </a:xfrm>
        </p:spPr>
        <p:txBody>
          <a:bodyPr>
            <a:noAutofit/>
          </a:bodyPr>
          <a:lstStyle/>
          <a:p>
            <a:pPr algn="just"/>
            <a: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LEGISLACIONES QUE CONTEMPLAN </a:t>
            </a:r>
            <a:b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s-MX" sz="3375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PROTECCIÓN A NNA</a:t>
            </a:r>
            <a:endParaRPr lang="es-MX" sz="3375" dirty="0"/>
          </a:p>
        </p:txBody>
      </p:sp>
      <p:pic>
        <p:nvPicPr>
          <p:cNvPr id="4098" name="Picture 2" descr="Mindfulness para niños: Qué es, ejercicios y actividades ?">
            <a:extLst>
              <a:ext uri="{FF2B5EF4-FFF2-40B4-BE49-F238E27FC236}">
                <a16:creationId xmlns:a16="http://schemas.microsoft.com/office/drawing/2014/main" id="{A9C129A1-BD5B-4071-A668-E81D5C3F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62" y="1295383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5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98" y="342876"/>
            <a:ext cx="7194179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s-MX" sz="2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7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erecho</a:t>
            </a:r>
            <a:r>
              <a:rPr lang="es-ES" sz="27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las niñas y los niños a tener una familia</a:t>
            </a:r>
            <a:r>
              <a:rPr lang="es-ES" sz="2700" b="1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s-ES" sz="2700" b="1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700" b="1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Convención de </a:t>
            </a:r>
            <a:r>
              <a:rPr lang="es-ES" sz="2700" b="1" i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Derechos del Niño</a:t>
            </a:r>
            <a:br>
              <a:rPr lang="es-MX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MX" sz="2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825625"/>
            <a:ext cx="9238130" cy="435133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7</a:t>
            </a:r>
            <a:endParaRPr lang="es-MX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1.El niño será inscripto inmediatamente después de su</a:t>
            </a:r>
            <a:r>
              <a:rPr lang="es-MX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nacimiento y tendrá derecho desde que nace a un nombre,</a:t>
            </a:r>
            <a:r>
              <a:rPr lang="es-MX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adquirir una nacionalidad y, en la medida de lo posible, a conocer a sus padres y a ser cuidado por </a:t>
            </a:r>
            <a:r>
              <a:rPr lang="en-U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9</a:t>
            </a:r>
            <a:endParaRPr lang="es-MX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Los Estados Partes velarán por que el niño no sea separado de sus padres contra la voluntad de éstos, </a:t>
            </a: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excepto cuando</a:t>
            </a: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reserva de revisión judicial, las autoridades competentes determinen, de conformidad con la ley y los procedimientos aplicables, que tal separación es necesaria </a:t>
            </a: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interés superior del niño.</a:t>
            </a: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 determinación puede ser necesaria en casos particulares, </a:t>
            </a: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ejemplo, en los casos en que el niño sea</a:t>
            </a:r>
            <a:r>
              <a:rPr lang="es-MX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 de maltrato o descuido por parte de sus padres </a:t>
            </a:r>
            <a:r>
              <a:rPr lang="es-ES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cuando éstos viven separados y debe adoptarse una decisión acerca del lugar de residencia del niño.</a:t>
            </a:r>
            <a:endParaRPr lang="es-MX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MX" dirty="0"/>
            </a:b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6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18" y="365125"/>
            <a:ext cx="6400801" cy="1325563"/>
          </a:xfrm>
        </p:spPr>
        <p:txBody>
          <a:bodyPr/>
          <a:lstStyle/>
          <a:p>
            <a:r>
              <a:rPr lang="es-MX" b="0" i="0" dirty="0">
                <a:solidFill>
                  <a:srgbClr val="333333"/>
                </a:solidFill>
                <a:effectLst/>
              </a:rPr>
              <a:t>Reflexiones: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166" y="1904364"/>
            <a:ext cx="7848599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E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 divorcio o la separación puede traer consecuencias emocionales negativas, muchas veces tienen su origen en los tiempos vividos previos a que la pareja decidiera separarse.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 sufrimiento está relacionado con el desfavorable clima familiar que han vivido, más que con la decisión de sus padres de poner fin a una convivencia infeliz y conflictiva.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 verdadero daño se produce cuando los padres se pelean, se agreden, se humillan, se engañan, se ignoran, se subestiman y se tratan con desamor.</a:t>
            </a:r>
            <a:endParaRPr lang="es-MX" dirty="0"/>
          </a:p>
        </p:txBody>
      </p:sp>
      <p:pic>
        <p:nvPicPr>
          <p:cNvPr id="6146" name="Picture 2" descr="Cómo afecta el divorcio de los padres a nuestros hijos?">
            <a:extLst>
              <a:ext uri="{FF2B5EF4-FFF2-40B4-BE49-F238E27FC236}">
                <a16:creationId xmlns:a16="http://schemas.microsoft.com/office/drawing/2014/main" id="{9A4CEBD8-30D3-4785-8BED-C3825C95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85" y="2229607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541" y="160337"/>
            <a:ext cx="8583706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¿Cómo afecta la separación a los hijos e hijas?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874" y="1526350"/>
            <a:ext cx="7247246" cy="38052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La calidad de las relaciones familiares es el factor más importante en la salud emocional de los niños, niñas y adolescentes?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Los padres y madres pueden encontrarse ante la duda sobre separarse o seguir juntos por el bien de los hijos (as), aun estando en conflicto abierto.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Es una decisión de los adultos, debe tenerse en consideración el impacto que tiene sobre las hijas e hijos, la intensidad de las emociones negativas presentes en la relación. 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F7BE4A4-F582-4B55-BDBA-85A3DFD7BA44}"/>
              </a:ext>
            </a:extLst>
          </p:cNvPr>
          <p:cNvSpPr/>
          <p:nvPr/>
        </p:nvSpPr>
        <p:spPr>
          <a:xfrm>
            <a:off x="2783541" y="5331649"/>
            <a:ext cx="5506210" cy="1203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Las desavenencias fuertes entre las figuras parentales perjudican más la salud emocional de los hijos e hijas que el hecho de convivir juntos o separados. </a:t>
            </a:r>
          </a:p>
        </p:txBody>
      </p:sp>
    </p:spTree>
    <p:extLst>
      <p:ext uri="{BB962C8B-B14F-4D97-AF65-F5344CB8AC3E}">
        <p14:creationId xmlns:p14="http://schemas.microsoft.com/office/powerpoint/2010/main" val="367407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6DAA05-AB04-4DFF-A690-3C90AE4B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8" y="365125"/>
            <a:ext cx="4220747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Actitudes de los padres que son perjudiciales para los hijos:</a:t>
            </a:r>
            <a:endParaRPr lang="es-MX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84049-8FBA-4F2C-A207-9BC5EE5C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5" y="1943569"/>
            <a:ext cx="9104881" cy="3669794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Utilizar a los hijos como mensajeros, enviando recados, comunicados, exigencias, etc. a la expareja.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Interrogarlos sobre detalles de la vida privada de la otra parte (qué hace, con quién vive, etc.)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Sobornarlos con regalos para ser el padre preferido por ellos.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Valerse de los hijos como “botín de guerra”, para presionar a la expareja con el fin de obtener algo de ella.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Manipular a los hijos en contra del otro progenitor.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Conversar con los niños de los problemas personales que se tienen con el excónyuge.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Desplazar el malestar que se siente hacia los hijos.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faltar un miembro en la familia, responsabilizar a los hijos mayores del cuidado de los menores, y de tareas de adultos.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Afectado por el momento de crisis que se atraviesa, descuidar los intereses y necesidades de los hijos en función de los propios.</a:t>
            </a:r>
            <a:endParaRPr lang="es-MX" sz="7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MX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MX" dirty="0"/>
          </a:p>
          <a:p>
            <a:endParaRPr lang="es-MX" dirty="0"/>
          </a:p>
        </p:txBody>
      </p:sp>
      <p:pic>
        <p:nvPicPr>
          <p:cNvPr id="6" name="Picture 8" descr="Como afrontar el divorcio o separación de los padres — Grupo Crece">
            <a:extLst>
              <a:ext uri="{FF2B5EF4-FFF2-40B4-BE49-F238E27FC236}">
                <a16:creationId xmlns:a16="http://schemas.microsoft.com/office/drawing/2014/main" id="{E7179AD5-57C2-44A0-B0F4-7D395EBE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53" y="20955"/>
            <a:ext cx="3518647" cy="17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4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5"/>
            <a:ext cx="6414247" cy="1325563"/>
          </a:xfrm>
        </p:spPr>
        <p:txBody>
          <a:bodyPr/>
          <a:lstStyle/>
          <a:p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¿Cómo evitar daños?</a:t>
            </a:r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59868"/>
            <a:ext cx="7101554" cy="435133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Cuando los padres se separan, el dolor es inevitable.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Los niños quieren y necesitan a ambos padres y se sentirán dichosos de verlos felices juntos.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Asumir que eso ya no será posible genera un dolor inevitable, pero no necesariamente un daño, si es que los padres saben conducir el proceso de manera saludable.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Los adultos deben ser muy conscientes de que, si bien es posible romper un vínculo de pareja, cuando se tienen hijos se generó un compromiso compartido de crianza y responsabilidad que es imposible disolver.</a:t>
            </a:r>
          </a:p>
        </p:txBody>
      </p:sp>
      <p:pic>
        <p:nvPicPr>
          <p:cNvPr id="8" name="Picture 12" descr="10 pautas para padres separados | Nuevamente Psicólogos Málaga">
            <a:extLst>
              <a:ext uri="{FF2B5EF4-FFF2-40B4-BE49-F238E27FC236}">
                <a16:creationId xmlns:a16="http://schemas.microsoft.com/office/drawing/2014/main" id="{527721EC-E231-4295-90D6-FCCDADF0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01" y="2174504"/>
            <a:ext cx="4050083" cy="2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1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EE8258-0E13-46D9-B2E2-D7CD1859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6416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B2B15-F111-4336-B619-788BF84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9" y="4368726"/>
            <a:ext cx="2442882" cy="2489274"/>
          </a:xfrm>
          <a:prstGeom prst="rect">
            <a:avLst/>
          </a:prstGeom>
        </p:spPr>
      </p:pic>
      <p:sp>
        <p:nvSpPr>
          <p:cNvPr id="13" name="AutoShape 2" descr="Niño dibujando.">
            <a:extLst>
              <a:ext uri="{FF2B5EF4-FFF2-40B4-BE49-F238E27FC236}">
                <a16:creationId xmlns:a16="http://schemas.microsoft.com/office/drawing/2014/main" id="{73BFDCE2-5942-43FF-82DF-E18AEE641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D2169C1-15E5-4CA0-B6E4-43B17F86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4935" r="30250" b="22380"/>
          <a:stretch/>
        </p:blipFill>
        <p:spPr>
          <a:xfrm>
            <a:off x="9979314" y="151449"/>
            <a:ext cx="2047496" cy="1708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D39CD3-5B6E-44BD-A8C6-FB1C839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823E-4EB7-4BE1-8A7F-9A66FCD3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935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3200" b="0" i="0" dirty="0">
                <a:effectLst/>
              </a:rPr>
              <a:t>Es primordial respetar el derecho del niño o niña a </a:t>
            </a:r>
            <a:r>
              <a:rPr lang="es-MX" sz="3200" b="0" i="0" u="sng" dirty="0">
                <a:effectLst/>
              </a:rPr>
              <a:t>entablar una relación de amor y respeto con sus dos padres</a:t>
            </a:r>
            <a:r>
              <a:rPr lang="es-MX" sz="3200" b="0" i="0" dirty="0">
                <a:solidFill>
                  <a:srgbClr val="2159A8"/>
                </a:solidFill>
                <a:effectLst/>
              </a:rPr>
              <a:t>, </a:t>
            </a:r>
            <a:r>
              <a:rPr lang="es-MX" sz="3200" b="0" i="0" dirty="0">
                <a:solidFill>
                  <a:srgbClr val="FF0000"/>
                </a:solidFill>
                <a:effectLst/>
              </a:rPr>
              <a:t>libremente, sin tensiones, sin culpas ni conflictos de lealtad, y a disfrutar plenamente de ese vínculo</a:t>
            </a:r>
            <a:r>
              <a:rPr lang="es-MX" sz="3200" b="0" i="0" dirty="0">
                <a:solidFill>
                  <a:srgbClr val="2159A8"/>
                </a:solidFill>
                <a:effectLst/>
              </a:rPr>
              <a:t>.</a:t>
            </a:r>
            <a:endParaRPr lang="es-MX" sz="3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8" name="Picture 10" descr="Padres e hijos frente al divorcio - Educacion Inicial">
            <a:extLst>
              <a:ext uri="{FF2B5EF4-FFF2-40B4-BE49-F238E27FC236}">
                <a16:creationId xmlns:a16="http://schemas.microsoft.com/office/drawing/2014/main" id="{2CB4F715-8234-4928-8B41-7A98D36DB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4"/>
          <a:stretch/>
        </p:blipFill>
        <p:spPr bwMode="auto">
          <a:xfrm>
            <a:off x="8599731" y="2029000"/>
            <a:ext cx="3058869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56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2659</Words>
  <Application>Microsoft Office PowerPoint</Application>
  <PresentationFormat>Widescreen</PresentationFormat>
  <Paragraphs>260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de Office</vt:lpstr>
      <vt:lpstr>Separación de padres y madres; y los Derechos de los Niños y las Niñas. </vt:lpstr>
      <vt:lpstr>Objetivos: </vt:lpstr>
      <vt:lpstr>PowerPoint Presentation</vt:lpstr>
      <vt:lpstr>Introducción:  </vt:lpstr>
      <vt:lpstr>Reflexiones:</vt:lpstr>
      <vt:lpstr>¿Cómo afecta la separación a los hijos e hijas?</vt:lpstr>
      <vt:lpstr>Actitudes de los padres que son perjudiciales para los hijos:</vt:lpstr>
      <vt:lpstr>¿Cómo evitar daños? </vt:lpstr>
      <vt:lpstr> </vt:lpstr>
      <vt:lpstr> </vt:lpstr>
      <vt:lpstr> </vt:lpstr>
      <vt:lpstr> </vt:lpstr>
      <vt:lpstr>Como adultos tenemos la capacidad de:</vt:lpstr>
      <vt:lpstr> </vt:lpstr>
      <vt:lpstr> La importancia del entorno </vt:lpstr>
      <vt:lpstr> Cómo transmitir la decisión de la separación  </vt:lpstr>
      <vt:lpstr> Cómo transmitir la decisión de la separación  </vt:lpstr>
      <vt:lpstr> Cómo transmitir la decisión de la separación  </vt:lpstr>
      <vt:lpstr> Cómo transmitir la decisión de la separación  </vt:lpstr>
      <vt:lpstr> Cómo transmitir la decisión de la separación  </vt:lpstr>
      <vt:lpstr> Cómo transmitir la decisión de la separación  </vt:lpstr>
      <vt:lpstr>PowerPoint Presentation</vt:lpstr>
      <vt:lpstr>Siguen siendo una familia, los hijos no se divorcian </vt:lpstr>
      <vt:lpstr>Protege a tus hijas e hijos del conflicto. </vt:lpstr>
      <vt:lpstr>Los hermanos y hermanas tienen derecho a vivir y crecer juntos. </vt:lpstr>
      <vt:lpstr>Sección para padres y madres:</vt:lpstr>
      <vt:lpstr>Rueda de la vida </vt:lpstr>
      <vt:lpstr>PowerPoint Presentation</vt:lpstr>
      <vt:lpstr>Preparativos para la meditación Mindfulness</vt:lpstr>
      <vt:lpstr>Práctica  Formal vs. Práctica  informal Mindfulness</vt:lpstr>
      <vt:lpstr>PowerPoint Presentation</vt:lpstr>
      <vt:lpstr>Ejercicios: </vt:lpstr>
      <vt:lpstr>Ejercicios: </vt:lpstr>
      <vt:lpstr>Recuerda:</vt:lpstr>
      <vt:lpstr>PowerPoint Presentation</vt:lpstr>
      <vt:lpstr>Datos de contacto:</vt:lpstr>
      <vt:lpstr>DERECHOS DE LOS NIÑOS,  NIÑAS Y ADOLESCENTES </vt:lpstr>
      <vt:lpstr>6.- Ley General de los Derechos de Niñas, Niños y Adolescentes  </vt:lpstr>
      <vt:lpstr>LEGISLACIONES QUE CONTEMPLAN  LA PROTECCIÓN A NNA</vt:lpstr>
      <vt:lpstr>LEGISLACIONES QUE CONTEMPLAN  LA PROTECCIÓN A NNA</vt:lpstr>
      <vt:lpstr>LEGISLACIONES QUE CONTEMPLAN  LA PROTECCIÓN A NNA</vt:lpstr>
      <vt:lpstr> Derecho de las niñas y los niños a tener una familia. Convención de los Derechos del Niño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Separación de padres y madres y los Derechos de los Niños y las Niñas.</dc:title>
  <dc:creator>cdhec coahuila</dc:creator>
  <cp:lastModifiedBy>Usuario</cp:lastModifiedBy>
  <cp:revision>23</cp:revision>
  <dcterms:created xsi:type="dcterms:W3CDTF">2024-02-07T18:51:55Z</dcterms:created>
  <dcterms:modified xsi:type="dcterms:W3CDTF">2024-02-19T17:37:17Z</dcterms:modified>
</cp:coreProperties>
</file>