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9"/>
  </p:notesMasterIdLst>
  <p:sldIdLst>
    <p:sldId id="410" r:id="rId2"/>
    <p:sldId id="411" r:id="rId3"/>
    <p:sldId id="409" r:id="rId4"/>
    <p:sldId id="299" r:id="rId5"/>
    <p:sldId id="408" r:id="rId6"/>
    <p:sldId id="257" r:id="rId7"/>
    <p:sldId id="412" r:id="rId8"/>
  </p:sldIdLst>
  <p:sldSz cx="10691813" cy="7559675"/>
  <p:notesSz cx="7559675" cy="10691813"/>
  <p:embeddedFontLst>
    <p:embeddedFont>
      <p:font typeface="Comic Sans MS" panose="030F0702030302020204" pitchFamily="66" charset="0"/>
      <p:regular r:id="rId10"/>
      <p:bold r:id="rId11"/>
      <p:italic r:id="rId12"/>
      <p:boldItalic r:id="rId13"/>
    </p:embeddedFont>
    <p:embeddedFont>
      <p:font typeface="Wingdings 3" panose="05040102010807070707" pitchFamily="18" charset="2"/>
      <p:regular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0ACD93-E5BB-4BED-B3E6-918BF8EED395}">
  <a:tblStyle styleId="{900ACD93-E5BB-4BED-B3E6-918BF8EED3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a6b044f9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a6b044f9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29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cca0357_2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cca0357_2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081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cca0357_2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cca0357_2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1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a6b044f9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a6b044f9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00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cca0357_2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cca0357_2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177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a6b044f9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a6b044f9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1e375b9f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1e375b9f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06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899" y="-9334"/>
            <a:ext cx="10721985" cy="7578343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1972" y="2650553"/>
            <a:ext cx="6813013" cy="1814743"/>
          </a:xfrm>
        </p:spPr>
        <p:txBody>
          <a:bodyPr anchor="b">
            <a:noAutofit/>
          </a:bodyPr>
          <a:lstStyle>
            <a:lvl1pPr algn="r">
              <a:defRPr sz="5952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972" y="4465295"/>
            <a:ext cx="6813013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7021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3751839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4927788"/>
            <a:ext cx="7422197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027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454" y="4003828"/>
            <a:ext cx="6337219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27788"/>
            <a:ext cx="7422198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478045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129659"/>
            <a:ext cx="7422198" cy="2861014"/>
          </a:xfrm>
        </p:spPr>
        <p:txBody>
          <a:bodyPr anchor="b">
            <a:normAutofit/>
          </a:bodyPr>
          <a:lstStyle>
            <a:lvl1pPr algn="l">
              <a:defRPr sz="485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6724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345184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4" y="671971"/>
            <a:ext cx="7414890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806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3775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097" y="671972"/>
            <a:ext cx="1144496" cy="5788752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6" y="671972"/>
            <a:ext cx="6074393" cy="5788752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365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378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title" hasCustomPrompt="1"/>
          </p:nvPr>
        </p:nvSpPr>
        <p:spPr>
          <a:xfrm>
            <a:off x="5603087" y="3974111"/>
            <a:ext cx="2099777" cy="113009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2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5603087" y="4996205"/>
            <a:ext cx="2099777" cy="880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7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5603088" y="1683382"/>
            <a:ext cx="4252872" cy="113009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2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3"/>
          </p:nvPr>
        </p:nvSpPr>
        <p:spPr>
          <a:xfrm>
            <a:off x="5603088" y="2705461"/>
            <a:ext cx="4252872" cy="880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7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title" idx="4" hasCustomPrompt="1"/>
          </p:nvPr>
        </p:nvSpPr>
        <p:spPr>
          <a:xfrm>
            <a:off x="7753614" y="3974102"/>
            <a:ext cx="2101881" cy="113009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2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5"/>
          </p:nvPr>
        </p:nvSpPr>
        <p:spPr>
          <a:xfrm>
            <a:off x="7753614" y="4996205"/>
            <a:ext cx="2101881" cy="880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7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317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088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977208"/>
            <a:ext cx="7422198" cy="2013467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3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1455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88" y="2381649"/>
            <a:ext cx="3610836" cy="427783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148" y="2381651"/>
            <a:ext cx="3610837" cy="427783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8423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6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149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149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0912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671971"/>
            <a:ext cx="7422197" cy="1455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8279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5625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1651933"/>
            <a:ext cx="3262479" cy="1409272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89" y="567610"/>
            <a:ext cx="3959194" cy="609187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3061205"/>
            <a:ext cx="3262479" cy="284887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812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5291772"/>
            <a:ext cx="7422197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786" y="671971"/>
            <a:ext cx="7422197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5916496"/>
            <a:ext cx="7422197" cy="742987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688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0" y="-9334"/>
            <a:ext cx="10721986" cy="7578343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1651"/>
            <a:ext cx="7422197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0211" y="6659484"/>
            <a:ext cx="79993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787" y="6659484"/>
            <a:ext cx="54055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5572" y="6659484"/>
            <a:ext cx="5994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90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hf hdr="0" ftr="0" dt="0"/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educacion.seducoahuila.gob.mx/index.php/innovacion/igualdad-de-genero-y-derechos-humano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90A6D12-BE5C-409C-91A7-90E6F5FF2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12" y="1628841"/>
            <a:ext cx="4130588" cy="164323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23A6645-8D37-4808-B0E1-01138D7A508B}"/>
              </a:ext>
            </a:extLst>
          </p:cNvPr>
          <p:cNvSpPr txBox="1"/>
          <p:nvPr/>
        </p:nvSpPr>
        <p:spPr>
          <a:xfrm>
            <a:off x="2273236" y="3531819"/>
            <a:ext cx="5508370" cy="1362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es-MX" sz="192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Crear condiciones de éxito en la  formación de la comunidad escolar que coadyuven a elevar los indicadores educativos para ofrecer a los niños, niñas y jóvenes coahuilenses una calidez y calidad de vida.</a:t>
            </a:r>
          </a:p>
        </p:txBody>
      </p:sp>
      <p:pic>
        <p:nvPicPr>
          <p:cNvPr id="22" name="Picture 2" descr="I:\Mantas DE DERECHOS HUMANOS E IGUALDAD Y GENERO\logo Derechos Huma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0476" y="5434797"/>
            <a:ext cx="1653890" cy="815541"/>
          </a:xfrm>
          <a:prstGeom prst="rect">
            <a:avLst/>
          </a:prstGeom>
          <a:noFill/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0" y="591429"/>
            <a:ext cx="2806357" cy="77766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70" y="580896"/>
            <a:ext cx="2492289" cy="77235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32" y="580292"/>
            <a:ext cx="2616363" cy="79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3777" y="545423"/>
            <a:ext cx="5648405" cy="2335963"/>
          </a:xfrm>
          <a:prstGeom prst="rect">
            <a:avLst/>
          </a:prstGeom>
          <a:noFill/>
        </p:spPr>
      </p:pic>
      <p:sp>
        <p:nvSpPr>
          <p:cNvPr id="155" name="Rectángulo 154"/>
          <p:cNvSpPr/>
          <p:nvPr/>
        </p:nvSpPr>
        <p:spPr>
          <a:xfrm>
            <a:off x="1173438" y="4847718"/>
            <a:ext cx="80407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7030A0"/>
                </a:solidFill>
                <a:latin typeface="Roboto"/>
              </a:rPr>
              <a:t>Generar ambientes escolares donde se potencialice la </a:t>
            </a:r>
            <a:r>
              <a:rPr lang="es-ES" sz="2400" dirty="0" smtClean="0">
                <a:solidFill>
                  <a:srgbClr val="7030A0"/>
                </a:solidFill>
                <a:latin typeface="Roboto"/>
              </a:rPr>
              <a:t>Igualdad </a:t>
            </a:r>
            <a:r>
              <a:rPr lang="es-ES" sz="2400" dirty="0">
                <a:solidFill>
                  <a:srgbClr val="7030A0"/>
                </a:solidFill>
                <a:latin typeface="Roboto"/>
              </a:rPr>
              <a:t>de </a:t>
            </a:r>
            <a:r>
              <a:rPr lang="es-ES" sz="2400" dirty="0" smtClean="0">
                <a:solidFill>
                  <a:srgbClr val="7030A0"/>
                </a:solidFill>
                <a:latin typeface="Roboto"/>
              </a:rPr>
              <a:t>Género</a:t>
            </a:r>
            <a:r>
              <a:rPr lang="es-ES" sz="2400" dirty="0">
                <a:solidFill>
                  <a:srgbClr val="7030A0"/>
                </a:solidFill>
                <a:latin typeface="Roboto"/>
              </a:rPr>
              <a:t>, los Derechos Humanos y la </a:t>
            </a:r>
            <a:r>
              <a:rPr lang="es-ES" sz="2400" dirty="0" smtClean="0">
                <a:solidFill>
                  <a:srgbClr val="7030A0"/>
                </a:solidFill>
                <a:latin typeface="Roboto"/>
              </a:rPr>
              <a:t>Erradicación </a:t>
            </a:r>
            <a:r>
              <a:rPr lang="es-ES" sz="2400" dirty="0">
                <a:solidFill>
                  <a:srgbClr val="7030A0"/>
                </a:solidFill>
                <a:latin typeface="Roboto"/>
              </a:rPr>
              <a:t>de la violencia para que la comunidad educativa tenga un desarrollo integral y armónico.</a:t>
            </a:r>
            <a:endParaRPr lang="es-MX" sz="2400" dirty="0">
              <a:solidFill>
                <a:srgbClr val="7030A0"/>
              </a:solidFill>
            </a:endParaRPr>
          </a:p>
        </p:txBody>
      </p:sp>
      <p:sp>
        <p:nvSpPr>
          <p:cNvPr id="156" name="CuadroTexto 155"/>
          <p:cNvSpPr txBox="1"/>
          <p:nvPr/>
        </p:nvSpPr>
        <p:spPr>
          <a:xfrm>
            <a:off x="1048309" y="2913694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7030A0"/>
                </a:solidFill>
              </a:rPr>
              <a:t>Objetivo General:</a:t>
            </a:r>
          </a:p>
        </p:txBody>
      </p:sp>
    </p:spTree>
    <p:extLst>
      <p:ext uri="{BB962C8B-B14F-4D97-AF65-F5344CB8AC3E}">
        <p14:creationId xmlns:p14="http://schemas.microsoft.com/office/powerpoint/2010/main" val="1091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148" y="280938"/>
            <a:ext cx="2023272" cy="1584102"/>
          </a:xfrm>
          <a:prstGeom prst="rect">
            <a:avLst/>
          </a:prstGeom>
          <a:noFill/>
        </p:spPr>
      </p:pic>
      <p:sp>
        <p:nvSpPr>
          <p:cNvPr id="155" name="CuadroTexto 154"/>
          <p:cNvSpPr txBox="1"/>
          <p:nvPr/>
        </p:nvSpPr>
        <p:spPr>
          <a:xfrm>
            <a:off x="573571" y="880747"/>
            <a:ext cx="4041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7030A0"/>
                </a:solidFill>
              </a:rPr>
              <a:t>Objetivos Específicos:</a:t>
            </a:r>
          </a:p>
        </p:txBody>
      </p:sp>
      <p:sp>
        <p:nvSpPr>
          <p:cNvPr id="156" name="Rectángulo 155"/>
          <p:cNvSpPr/>
          <p:nvPr/>
        </p:nvSpPr>
        <p:spPr>
          <a:xfrm>
            <a:off x="1001027" y="1862779"/>
            <a:ext cx="6862814" cy="441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754" dirty="0" smtClean="0">
                <a:solidFill>
                  <a:srgbClr val="00B0F0"/>
                </a:solidFill>
              </a:rPr>
              <a:t>Llevar </a:t>
            </a:r>
            <a:r>
              <a:rPr lang="es-ES" sz="1754" dirty="0">
                <a:solidFill>
                  <a:srgbClr val="00B0F0"/>
                </a:solidFill>
              </a:rPr>
              <a:t>a cabo jornadas informativas, preventivas y de sensibilización dirigidas a alumnos de Educación Básica, Educación Media y Educación Superior para erradicar la violencia.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754" dirty="0">
                <a:solidFill>
                  <a:srgbClr val="00B0F0"/>
                </a:solidFill>
              </a:rPr>
              <a:t>Fortalecer en el personal directivo, docente, equipos técnicos, de la Secretaría de Educación del Estado de Coahuila, el desarrollo de competencias de gestiones legales y pedagógicas a través de la realización de cursos y talleres para la inclusión de las perspectivas de Igualdad de Genero, Derechos Humanos y </a:t>
            </a:r>
            <a:r>
              <a:rPr lang="es-ES" sz="1754" dirty="0" smtClean="0">
                <a:solidFill>
                  <a:srgbClr val="00B0F0"/>
                </a:solidFill>
              </a:rPr>
              <a:t>Erradicación de la Violencia </a:t>
            </a:r>
            <a:r>
              <a:rPr lang="es-ES" sz="1754" smtClean="0">
                <a:solidFill>
                  <a:srgbClr val="00B0F0"/>
                </a:solidFill>
              </a:rPr>
              <a:t>de Género </a:t>
            </a:r>
            <a:r>
              <a:rPr lang="es-ES" sz="1754" dirty="0">
                <a:solidFill>
                  <a:srgbClr val="00B0F0"/>
                </a:solidFill>
              </a:rPr>
              <a:t>como eje transversal de su práctica docente.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754" dirty="0">
                <a:solidFill>
                  <a:srgbClr val="00B0F0"/>
                </a:solidFill>
              </a:rPr>
              <a:t>Establecer reuniones interinstitucionales con los diferentes programas de la SEDU y con instancias del gobierno estatal para </a:t>
            </a:r>
            <a:r>
              <a:rPr lang="es-ES" sz="1754" dirty="0" err="1">
                <a:solidFill>
                  <a:srgbClr val="00B0F0"/>
                </a:solidFill>
              </a:rPr>
              <a:t>transversalizar</a:t>
            </a:r>
            <a:r>
              <a:rPr lang="es-ES" sz="1754" dirty="0">
                <a:solidFill>
                  <a:srgbClr val="00B0F0"/>
                </a:solidFill>
              </a:rPr>
              <a:t> acciones que promuevan la política de igualdad de género, los derechos humanos y la prevención y erradicación de la violencia.</a:t>
            </a:r>
            <a:endParaRPr lang="es-MX" sz="1754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898" y="300189"/>
            <a:ext cx="2023272" cy="1584102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8096898" y="5399772"/>
            <a:ext cx="23829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Contacto: Rosa Elida Macías Balderas</a:t>
            </a:r>
          </a:p>
          <a:p>
            <a:r>
              <a:rPr lang="es-MX" dirty="0" smtClean="0"/>
              <a:t>Tel.: 844 2788420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84" y="261295"/>
            <a:ext cx="7632834" cy="706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4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148" y="280938"/>
            <a:ext cx="2023272" cy="1584102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7915986" y="6252056"/>
            <a:ext cx="24235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Contacto: </a:t>
            </a:r>
            <a:r>
              <a:rPr lang="es-MX" dirty="0" smtClean="0"/>
              <a:t>Palmira </a:t>
            </a:r>
            <a:r>
              <a:rPr lang="es-MX" dirty="0"/>
              <a:t>Maribel </a:t>
            </a:r>
            <a:r>
              <a:rPr lang="es-MX" dirty="0" smtClean="0"/>
              <a:t>Agüero Limón</a:t>
            </a:r>
            <a:endParaRPr lang="es-MX" dirty="0"/>
          </a:p>
          <a:p>
            <a:r>
              <a:rPr lang="es-MX" dirty="0"/>
              <a:t>Tel.: 844 </a:t>
            </a:r>
            <a:r>
              <a:rPr lang="es-MX" dirty="0" smtClean="0"/>
              <a:t>1063868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43" y="280938"/>
            <a:ext cx="7493143" cy="714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148" y="280938"/>
            <a:ext cx="2023272" cy="1584102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8631387" y="6319180"/>
            <a:ext cx="17542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Contacto: </a:t>
            </a:r>
            <a:r>
              <a:rPr lang="es-MX" dirty="0" smtClean="0"/>
              <a:t>Arq. Raúl Ontiveros López</a:t>
            </a:r>
            <a:endParaRPr lang="es-MX" dirty="0"/>
          </a:p>
          <a:p>
            <a:r>
              <a:rPr lang="es-MX" dirty="0"/>
              <a:t>Tel.: 844 </a:t>
            </a:r>
            <a:r>
              <a:rPr lang="es-MX" dirty="0" smtClean="0"/>
              <a:t>2833621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15" y="381442"/>
            <a:ext cx="8005951" cy="67961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l="527" t="1568" b="1963"/>
          <a:stretch/>
        </p:blipFill>
        <p:spPr>
          <a:xfrm>
            <a:off x="3411484" y="1106336"/>
            <a:ext cx="1674839" cy="58156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285" y="1056389"/>
            <a:ext cx="1639235" cy="654585"/>
          </a:xfrm>
          <a:prstGeom prst="rect">
            <a:avLst/>
          </a:prstGeom>
        </p:spPr>
      </p:pic>
      <p:pic>
        <p:nvPicPr>
          <p:cNvPr id="22" name="Picture 2" descr="Vista previa de im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2" y="1039669"/>
            <a:ext cx="1806430" cy="65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608" y="1117868"/>
            <a:ext cx="2070914" cy="570032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467470" y="2497712"/>
            <a:ext cx="5345906" cy="8481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637" b="1" dirty="0">
                <a:solidFill>
                  <a:schemeClr val="tx1"/>
                </a:solidFill>
                <a:latin typeface="Comic Sans MS" panose="030F0702030302020204" pitchFamily="66" charset="0"/>
              </a:rPr>
              <a:t>Dra. Blanca Margarita  Villarreal Soto  </a:t>
            </a:r>
            <a:br>
              <a:rPr lang="es-ES" sz="1637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s-ES" sz="1637" b="1" dirty="0">
                <a:solidFill>
                  <a:schemeClr val="tx1"/>
                </a:solidFill>
                <a:latin typeface="Comic Sans MS" panose="030F0702030302020204" pitchFamily="66" charset="0"/>
              </a:rPr>
              <a:t>Tel. (844) 4118931, 4118800</a:t>
            </a:r>
            <a:br>
              <a:rPr lang="es-ES" sz="1637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s-ES" sz="1637" b="1" dirty="0">
                <a:solidFill>
                  <a:schemeClr val="tx1"/>
                </a:solidFill>
                <a:latin typeface="Comic Sans MS" panose="030F0702030302020204" pitchFamily="66" charset="0"/>
              </a:rPr>
              <a:t>Ext. 3140</a:t>
            </a:r>
            <a:endParaRPr lang="es-MX" sz="1637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354334" y="3407808"/>
            <a:ext cx="5345906" cy="6141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ES" sz="152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1871" b="1" dirty="0">
                <a:solidFill>
                  <a:schemeClr val="tx1"/>
                </a:solidFill>
                <a:latin typeface="Comic Sans MS" panose="030F0702030302020204" pitchFamily="66" charset="0"/>
              </a:rPr>
              <a:t>C.P. María José de León Venegas </a:t>
            </a:r>
            <a:endParaRPr lang="es-MX" sz="1871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702311" y="4529325"/>
            <a:ext cx="5345906" cy="6681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871" b="1" dirty="0">
                <a:solidFill>
                  <a:schemeClr val="tx1"/>
                </a:solidFill>
                <a:latin typeface="Comic Sans MS" panose="030F0702030302020204" pitchFamily="66" charset="0"/>
              </a:rPr>
              <a:t>Tel. (844) 4118931</a:t>
            </a:r>
          </a:p>
          <a:p>
            <a:pPr algn="ctr"/>
            <a:r>
              <a:rPr lang="es-ES" sz="1871" b="1" dirty="0">
                <a:solidFill>
                  <a:schemeClr val="tx1"/>
                </a:solidFill>
                <a:latin typeface="Comic Sans MS" panose="030F0702030302020204" pitchFamily="66" charset="0"/>
              </a:rPr>
              <a:t>Ext. 3552</a:t>
            </a:r>
            <a:endParaRPr lang="es-MX" sz="1871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16027" y="6703031"/>
            <a:ext cx="85842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7"/>
              </a:rPr>
              <a:t>https://educacion.seducoahuila.gob.mx/index.php/innovacion/igualdad-de-genero-y-derechos-humanos</a:t>
            </a:r>
            <a:r>
              <a:rPr lang="es-MX" dirty="0" smtClean="0">
                <a:hlinkClick r:id="rId7"/>
              </a:rPr>
              <a:t>/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88436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650</TotalTime>
  <Words>277</Words>
  <Application>Microsoft Office PowerPoint</Application>
  <PresentationFormat>Personalizado</PresentationFormat>
  <Paragraphs>19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Comic Sans MS</vt:lpstr>
      <vt:lpstr>Wingdings</vt:lpstr>
      <vt:lpstr>Times New Roman</vt:lpstr>
      <vt:lpstr>Wingdings 3</vt:lpstr>
      <vt:lpstr>Trebuchet MS</vt:lpstr>
      <vt:lpstr>Roboto</vt:lpstr>
      <vt:lpstr>Calibri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LETY_</dc:creator>
  <cp:lastModifiedBy>Acer.Pro</cp:lastModifiedBy>
  <cp:revision>26</cp:revision>
  <dcterms:modified xsi:type="dcterms:W3CDTF">2024-11-01T18:12:42Z</dcterms:modified>
</cp:coreProperties>
</file>