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6"/>
  </p:notesMasterIdLst>
  <p:sldIdLst>
    <p:sldId id="390" r:id="rId3"/>
    <p:sldId id="402" r:id="rId4"/>
    <p:sldId id="391" r:id="rId5"/>
    <p:sldId id="392" r:id="rId6"/>
    <p:sldId id="393" r:id="rId7"/>
    <p:sldId id="394" r:id="rId8"/>
    <p:sldId id="404" r:id="rId9"/>
    <p:sldId id="397" r:id="rId10"/>
    <p:sldId id="399" r:id="rId11"/>
    <p:sldId id="401" r:id="rId12"/>
    <p:sldId id="403" r:id="rId13"/>
    <p:sldId id="400" r:id="rId14"/>
    <p:sldId id="3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B"/>
    <a:srgbClr val="99FF99"/>
    <a:srgbClr val="009999"/>
    <a:srgbClr val="47346C"/>
    <a:srgbClr val="E94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12192000" cy="6858000"/>
            <a:chOff x="1687513" y="1455738"/>
            <a:chExt cx="8850312" cy="4975226"/>
          </a:xfrm>
          <a:solidFill>
            <a:srgbClr val="E9495D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687513" y="1455738"/>
              <a:ext cx="1874838" cy="871538"/>
            </a:xfrm>
            <a:custGeom>
              <a:avLst/>
              <a:gdLst>
                <a:gd name="T0" fmla="*/ 814 w 814"/>
                <a:gd name="T1" fmla="*/ 25 h 378"/>
                <a:gd name="T2" fmla="*/ 811 w 814"/>
                <a:gd name="T3" fmla="*/ 0 h 378"/>
                <a:gd name="T4" fmla="*/ 0 w 814"/>
                <a:gd name="T5" fmla="*/ 0 h 378"/>
                <a:gd name="T6" fmla="*/ 0 w 814"/>
                <a:gd name="T7" fmla="*/ 378 h 378"/>
                <a:gd name="T8" fmla="*/ 20 w 814"/>
                <a:gd name="T9" fmla="*/ 378 h 378"/>
                <a:gd name="T10" fmla="*/ 814 w 814"/>
                <a:gd name="T11" fmla="*/ 2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378">
                  <a:moveTo>
                    <a:pt x="814" y="25"/>
                  </a:moveTo>
                  <a:cubicBezTo>
                    <a:pt x="814" y="17"/>
                    <a:pt x="813" y="8"/>
                    <a:pt x="8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7" y="378"/>
                    <a:pt x="13" y="378"/>
                    <a:pt x="20" y="378"/>
                  </a:cubicBezTo>
                  <a:cubicBezTo>
                    <a:pt x="458" y="378"/>
                    <a:pt x="814" y="220"/>
                    <a:pt x="8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702675" y="1455738"/>
              <a:ext cx="1835150" cy="812800"/>
            </a:xfrm>
            <a:custGeom>
              <a:avLst/>
              <a:gdLst>
                <a:gd name="T0" fmla="*/ 794 w 797"/>
                <a:gd name="T1" fmla="*/ 353 h 353"/>
                <a:gd name="T2" fmla="*/ 797 w 797"/>
                <a:gd name="T3" fmla="*/ 353 h 353"/>
                <a:gd name="T4" fmla="*/ 797 w 797"/>
                <a:gd name="T5" fmla="*/ 0 h 353"/>
                <a:gd name="T6" fmla="*/ 0 w 797"/>
                <a:gd name="T7" fmla="*/ 0 h 353"/>
                <a:gd name="T8" fmla="*/ 794 w 797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3">
                  <a:moveTo>
                    <a:pt x="794" y="353"/>
                  </a:moveTo>
                  <a:cubicBezTo>
                    <a:pt x="795" y="353"/>
                    <a:pt x="796" y="353"/>
                    <a:pt x="797" y="353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356" y="353"/>
                    <a:pt x="794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702675" y="5619751"/>
              <a:ext cx="1835150" cy="811213"/>
            </a:xfrm>
            <a:custGeom>
              <a:avLst/>
              <a:gdLst>
                <a:gd name="T0" fmla="*/ 797 w 797"/>
                <a:gd name="T1" fmla="*/ 0 h 352"/>
                <a:gd name="T2" fmla="*/ 794 w 797"/>
                <a:gd name="T3" fmla="*/ 0 h 352"/>
                <a:gd name="T4" fmla="*/ 0 w 797"/>
                <a:gd name="T5" fmla="*/ 352 h 352"/>
                <a:gd name="T6" fmla="*/ 797 w 797"/>
                <a:gd name="T7" fmla="*/ 352 h 352"/>
                <a:gd name="T8" fmla="*/ 797 w 79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2">
                  <a:moveTo>
                    <a:pt x="797" y="0"/>
                  </a:moveTo>
                  <a:cubicBezTo>
                    <a:pt x="796" y="0"/>
                    <a:pt x="795" y="0"/>
                    <a:pt x="794" y="0"/>
                  </a:cubicBezTo>
                  <a:cubicBezTo>
                    <a:pt x="356" y="0"/>
                    <a:pt x="0" y="157"/>
                    <a:pt x="0" y="352"/>
                  </a:cubicBezTo>
                  <a:cubicBezTo>
                    <a:pt x="797" y="352"/>
                    <a:pt x="797" y="352"/>
                    <a:pt x="797" y="352"/>
                  </a:cubicBezTo>
                  <a:lnTo>
                    <a:pt x="7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687513" y="5619751"/>
              <a:ext cx="1828800" cy="811213"/>
            </a:xfrm>
            <a:custGeom>
              <a:avLst/>
              <a:gdLst>
                <a:gd name="T0" fmla="*/ 0 w 794"/>
                <a:gd name="T1" fmla="*/ 0 h 352"/>
                <a:gd name="T2" fmla="*/ 0 w 794"/>
                <a:gd name="T3" fmla="*/ 352 h 352"/>
                <a:gd name="T4" fmla="*/ 794 w 794"/>
                <a:gd name="T5" fmla="*/ 352 h 352"/>
                <a:gd name="T6" fmla="*/ 0 w 794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4" h="352">
                  <a:moveTo>
                    <a:pt x="0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794" y="352"/>
                    <a:pt x="794" y="352"/>
                    <a:pt x="794" y="352"/>
                  </a:cubicBezTo>
                  <a:cubicBezTo>
                    <a:pt x="794" y="157"/>
                    <a:pt x="439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241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12192000" cy="6858000"/>
            <a:chOff x="1687513" y="1455738"/>
            <a:chExt cx="8850312" cy="4975226"/>
          </a:xfrm>
          <a:solidFill>
            <a:srgbClr val="47346C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687513" y="1455738"/>
              <a:ext cx="1874838" cy="871538"/>
            </a:xfrm>
            <a:custGeom>
              <a:avLst/>
              <a:gdLst>
                <a:gd name="T0" fmla="*/ 814 w 814"/>
                <a:gd name="T1" fmla="*/ 25 h 378"/>
                <a:gd name="T2" fmla="*/ 811 w 814"/>
                <a:gd name="T3" fmla="*/ 0 h 378"/>
                <a:gd name="T4" fmla="*/ 0 w 814"/>
                <a:gd name="T5" fmla="*/ 0 h 378"/>
                <a:gd name="T6" fmla="*/ 0 w 814"/>
                <a:gd name="T7" fmla="*/ 378 h 378"/>
                <a:gd name="T8" fmla="*/ 20 w 814"/>
                <a:gd name="T9" fmla="*/ 378 h 378"/>
                <a:gd name="T10" fmla="*/ 814 w 814"/>
                <a:gd name="T11" fmla="*/ 2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378">
                  <a:moveTo>
                    <a:pt x="814" y="25"/>
                  </a:moveTo>
                  <a:cubicBezTo>
                    <a:pt x="814" y="17"/>
                    <a:pt x="813" y="8"/>
                    <a:pt x="8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7" y="378"/>
                    <a:pt x="13" y="378"/>
                    <a:pt x="20" y="378"/>
                  </a:cubicBezTo>
                  <a:cubicBezTo>
                    <a:pt x="458" y="378"/>
                    <a:pt x="814" y="220"/>
                    <a:pt x="8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702675" y="1455738"/>
              <a:ext cx="1835150" cy="812800"/>
            </a:xfrm>
            <a:custGeom>
              <a:avLst/>
              <a:gdLst>
                <a:gd name="T0" fmla="*/ 794 w 797"/>
                <a:gd name="T1" fmla="*/ 353 h 353"/>
                <a:gd name="T2" fmla="*/ 797 w 797"/>
                <a:gd name="T3" fmla="*/ 353 h 353"/>
                <a:gd name="T4" fmla="*/ 797 w 797"/>
                <a:gd name="T5" fmla="*/ 0 h 353"/>
                <a:gd name="T6" fmla="*/ 0 w 797"/>
                <a:gd name="T7" fmla="*/ 0 h 353"/>
                <a:gd name="T8" fmla="*/ 794 w 797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3">
                  <a:moveTo>
                    <a:pt x="794" y="353"/>
                  </a:moveTo>
                  <a:cubicBezTo>
                    <a:pt x="795" y="353"/>
                    <a:pt x="796" y="353"/>
                    <a:pt x="797" y="353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356" y="353"/>
                    <a:pt x="794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702675" y="5619751"/>
              <a:ext cx="1835150" cy="811213"/>
            </a:xfrm>
            <a:custGeom>
              <a:avLst/>
              <a:gdLst>
                <a:gd name="T0" fmla="*/ 797 w 797"/>
                <a:gd name="T1" fmla="*/ 0 h 352"/>
                <a:gd name="T2" fmla="*/ 794 w 797"/>
                <a:gd name="T3" fmla="*/ 0 h 352"/>
                <a:gd name="T4" fmla="*/ 0 w 797"/>
                <a:gd name="T5" fmla="*/ 352 h 352"/>
                <a:gd name="T6" fmla="*/ 797 w 797"/>
                <a:gd name="T7" fmla="*/ 352 h 352"/>
                <a:gd name="T8" fmla="*/ 797 w 79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2">
                  <a:moveTo>
                    <a:pt x="797" y="0"/>
                  </a:moveTo>
                  <a:cubicBezTo>
                    <a:pt x="796" y="0"/>
                    <a:pt x="795" y="0"/>
                    <a:pt x="794" y="0"/>
                  </a:cubicBezTo>
                  <a:cubicBezTo>
                    <a:pt x="356" y="0"/>
                    <a:pt x="0" y="157"/>
                    <a:pt x="0" y="352"/>
                  </a:cubicBezTo>
                  <a:cubicBezTo>
                    <a:pt x="797" y="352"/>
                    <a:pt x="797" y="352"/>
                    <a:pt x="797" y="352"/>
                  </a:cubicBezTo>
                  <a:lnTo>
                    <a:pt x="7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687513" y="5619751"/>
              <a:ext cx="1828800" cy="811213"/>
            </a:xfrm>
            <a:custGeom>
              <a:avLst/>
              <a:gdLst>
                <a:gd name="T0" fmla="*/ 0 w 794"/>
                <a:gd name="T1" fmla="*/ 0 h 352"/>
                <a:gd name="T2" fmla="*/ 0 w 794"/>
                <a:gd name="T3" fmla="*/ 352 h 352"/>
                <a:gd name="T4" fmla="*/ 794 w 794"/>
                <a:gd name="T5" fmla="*/ 352 h 352"/>
                <a:gd name="T6" fmla="*/ 0 w 794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4" h="352">
                  <a:moveTo>
                    <a:pt x="0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794" y="352"/>
                    <a:pt x="794" y="352"/>
                    <a:pt x="794" y="352"/>
                  </a:cubicBezTo>
                  <a:cubicBezTo>
                    <a:pt x="794" y="157"/>
                    <a:pt x="439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E9495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007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12192000" cy="6858000"/>
            <a:chOff x="1687513" y="1455738"/>
            <a:chExt cx="8850312" cy="4975226"/>
          </a:xfrm>
          <a:solidFill>
            <a:srgbClr val="1C1C1B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687513" y="1455738"/>
              <a:ext cx="1874838" cy="871538"/>
            </a:xfrm>
            <a:custGeom>
              <a:avLst/>
              <a:gdLst>
                <a:gd name="T0" fmla="*/ 814 w 814"/>
                <a:gd name="T1" fmla="*/ 25 h 378"/>
                <a:gd name="T2" fmla="*/ 811 w 814"/>
                <a:gd name="T3" fmla="*/ 0 h 378"/>
                <a:gd name="T4" fmla="*/ 0 w 814"/>
                <a:gd name="T5" fmla="*/ 0 h 378"/>
                <a:gd name="T6" fmla="*/ 0 w 814"/>
                <a:gd name="T7" fmla="*/ 378 h 378"/>
                <a:gd name="T8" fmla="*/ 20 w 814"/>
                <a:gd name="T9" fmla="*/ 378 h 378"/>
                <a:gd name="T10" fmla="*/ 814 w 814"/>
                <a:gd name="T11" fmla="*/ 2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378">
                  <a:moveTo>
                    <a:pt x="814" y="25"/>
                  </a:moveTo>
                  <a:cubicBezTo>
                    <a:pt x="814" y="17"/>
                    <a:pt x="813" y="8"/>
                    <a:pt x="8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7" y="378"/>
                    <a:pt x="13" y="378"/>
                    <a:pt x="20" y="378"/>
                  </a:cubicBezTo>
                  <a:cubicBezTo>
                    <a:pt x="458" y="378"/>
                    <a:pt x="814" y="220"/>
                    <a:pt x="8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702675" y="1455738"/>
              <a:ext cx="1835150" cy="812800"/>
            </a:xfrm>
            <a:custGeom>
              <a:avLst/>
              <a:gdLst>
                <a:gd name="T0" fmla="*/ 794 w 797"/>
                <a:gd name="T1" fmla="*/ 353 h 353"/>
                <a:gd name="T2" fmla="*/ 797 w 797"/>
                <a:gd name="T3" fmla="*/ 353 h 353"/>
                <a:gd name="T4" fmla="*/ 797 w 797"/>
                <a:gd name="T5" fmla="*/ 0 h 353"/>
                <a:gd name="T6" fmla="*/ 0 w 797"/>
                <a:gd name="T7" fmla="*/ 0 h 353"/>
                <a:gd name="T8" fmla="*/ 794 w 797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3">
                  <a:moveTo>
                    <a:pt x="794" y="353"/>
                  </a:moveTo>
                  <a:cubicBezTo>
                    <a:pt x="795" y="353"/>
                    <a:pt x="796" y="353"/>
                    <a:pt x="797" y="353"/>
                  </a:cubicBezTo>
                  <a:cubicBezTo>
                    <a:pt x="797" y="0"/>
                    <a:pt x="797" y="0"/>
                    <a:pt x="7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356" y="353"/>
                    <a:pt x="794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702675" y="5619751"/>
              <a:ext cx="1835150" cy="811213"/>
            </a:xfrm>
            <a:custGeom>
              <a:avLst/>
              <a:gdLst>
                <a:gd name="T0" fmla="*/ 797 w 797"/>
                <a:gd name="T1" fmla="*/ 0 h 352"/>
                <a:gd name="T2" fmla="*/ 794 w 797"/>
                <a:gd name="T3" fmla="*/ 0 h 352"/>
                <a:gd name="T4" fmla="*/ 0 w 797"/>
                <a:gd name="T5" fmla="*/ 352 h 352"/>
                <a:gd name="T6" fmla="*/ 797 w 797"/>
                <a:gd name="T7" fmla="*/ 352 h 352"/>
                <a:gd name="T8" fmla="*/ 797 w 79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352">
                  <a:moveTo>
                    <a:pt x="797" y="0"/>
                  </a:moveTo>
                  <a:cubicBezTo>
                    <a:pt x="796" y="0"/>
                    <a:pt x="795" y="0"/>
                    <a:pt x="794" y="0"/>
                  </a:cubicBezTo>
                  <a:cubicBezTo>
                    <a:pt x="356" y="0"/>
                    <a:pt x="0" y="157"/>
                    <a:pt x="0" y="352"/>
                  </a:cubicBezTo>
                  <a:cubicBezTo>
                    <a:pt x="797" y="352"/>
                    <a:pt x="797" y="352"/>
                    <a:pt x="797" y="352"/>
                  </a:cubicBezTo>
                  <a:lnTo>
                    <a:pt x="7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687513" y="5619751"/>
              <a:ext cx="1828800" cy="811213"/>
            </a:xfrm>
            <a:custGeom>
              <a:avLst/>
              <a:gdLst>
                <a:gd name="T0" fmla="*/ 0 w 794"/>
                <a:gd name="T1" fmla="*/ 0 h 352"/>
                <a:gd name="T2" fmla="*/ 0 w 794"/>
                <a:gd name="T3" fmla="*/ 352 h 352"/>
                <a:gd name="T4" fmla="*/ 794 w 794"/>
                <a:gd name="T5" fmla="*/ 352 h 352"/>
                <a:gd name="T6" fmla="*/ 0 w 794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4" h="352">
                  <a:moveTo>
                    <a:pt x="0" y="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794" y="352"/>
                    <a:pt x="794" y="352"/>
                    <a:pt x="794" y="352"/>
                  </a:cubicBezTo>
                  <a:cubicBezTo>
                    <a:pt x="794" y="157"/>
                    <a:pt x="439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4860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2582737" cy="1201354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E949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9663937" y="5739800"/>
            <a:ext cx="2528063" cy="111820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E949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850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2582737" cy="1201354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E949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10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2582737" cy="1201354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rgbClr val="4734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9663937" y="5739800"/>
            <a:ext cx="2528063" cy="1118200"/>
          </a:xfrm>
          <a:custGeom>
            <a:avLst/>
            <a:gdLst>
              <a:gd name="T0" fmla="*/ 797 w 797"/>
              <a:gd name="T1" fmla="*/ 0 h 352"/>
              <a:gd name="T2" fmla="*/ 794 w 797"/>
              <a:gd name="T3" fmla="*/ 0 h 352"/>
              <a:gd name="T4" fmla="*/ 0 w 797"/>
              <a:gd name="T5" fmla="*/ 352 h 352"/>
              <a:gd name="T6" fmla="*/ 797 w 797"/>
              <a:gd name="T7" fmla="*/ 352 h 352"/>
              <a:gd name="T8" fmla="*/ 797 w 797"/>
              <a:gd name="T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352">
                <a:moveTo>
                  <a:pt x="797" y="0"/>
                </a:moveTo>
                <a:cubicBezTo>
                  <a:pt x="796" y="0"/>
                  <a:pt x="795" y="0"/>
                  <a:pt x="794" y="0"/>
                </a:cubicBezTo>
                <a:cubicBezTo>
                  <a:pt x="356" y="0"/>
                  <a:pt x="0" y="157"/>
                  <a:pt x="0" y="352"/>
                </a:cubicBezTo>
                <a:cubicBezTo>
                  <a:pt x="797" y="352"/>
                  <a:pt x="797" y="352"/>
                  <a:pt x="797" y="352"/>
                </a:cubicBezTo>
                <a:lnTo>
                  <a:pt x="797" y="0"/>
                </a:lnTo>
                <a:close/>
              </a:path>
            </a:pathLst>
          </a:custGeom>
          <a:solidFill>
            <a:srgbClr val="4734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E9495D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5626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264574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13C64-C5DA-443E-B1B2-F917FF558B4B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55E25-4198-4CE1-ACFA-B93EDC1EBBB2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rgbClr val="E9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95D"/>
              </a:solidFill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438F06A-36F6-4639-BBB0-C4CED7F18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20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B97127F2-4C86-45DE-985C-EFBFFB0D7A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7601" y="0"/>
            <a:ext cx="8554398" cy="6858000"/>
          </a:xfrm>
          <a:custGeom>
            <a:avLst/>
            <a:gdLst>
              <a:gd name="connsiteX0" fmla="*/ 299752 w 8554398"/>
              <a:gd name="connsiteY0" fmla="*/ 0 h 6858000"/>
              <a:gd name="connsiteX1" fmla="*/ 8554398 w 8554398"/>
              <a:gd name="connsiteY1" fmla="*/ 0 h 6858000"/>
              <a:gd name="connsiteX2" fmla="*/ 8554398 w 8554398"/>
              <a:gd name="connsiteY2" fmla="*/ 6858000 h 6858000"/>
              <a:gd name="connsiteX3" fmla="*/ 8317062 w 8554398"/>
              <a:gd name="connsiteY3" fmla="*/ 6858000 h 6858000"/>
              <a:gd name="connsiteX4" fmla="*/ 3396942 w 8554398"/>
              <a:gd name="connsiteY4" fmla="*/ 4970353 h 6858000"/>
              <a:gd name="connsiteX5" fmla="*/ 2310526 w 8554398"/>
              <a:gd name="connsiteY5" fmla="*/ 4553893 h 6858000"/>
              <a:gd name="connsiteX6" fmla="*/ 572261 w 8554398"/>
              <a:gd name="connsiteY6" fmla="*/ 3422210 h 6858000"/>
              <a:gd name="connsiteX7" fmla="*/ 65267 w 8554398"/>
              <a:gd name="connsiteY7" fmla="*/ 2236207 h 6858000"/>
              <a:gd name="connsiteX8" fmla="*/ 194429 w 8554398"/>
              <a:gd name="connsiteY8" fmla="*/ 2872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398" h="6858000">
                <a:moveTo>
                  <a:pt x="299752" y="0"/>
                </a:moveTo>
                <a:lnTo>
                  <a:pt x="8554398" y="0"/>
                </a:lnTo>
                <a:lnTo>
                  <a:pt x="8554398" y="6858000"/>
                </a:lnTo>
                <a:lnTo>
                  <a:pt x="8317062" y="6858000"/>
                </a:lnTo>
                <a:lnTo>
                  <a:pt x="3396942" y="4970353"/>
                </a:lnTo>
                <a:cubicBezTo>
                  <a:pt x="3019714" y="4807390"/>
                  <a:pt x="2651540" y="4707802"/>
                  <a:pt x="2310526" y="4553893"/>
                </a:cubicBezTo>
                <a:cubicBezTo>
                  <a:pt x="1344823" y="4191755"/>
                  <a:pt x="831794" y="3702868"/>
                  <a:pt x="572261" y="3422210"/>
                </a:cubicBezTo>
                <a:cubicBezTo>
                  <a:pt x="397227" y="3174749"/>
                  <a:pt x="176927" y="2854860"/>
                  <a:pt x="65267" y="2236207"/>
                </a:cubicBezTo>
                <a:cubicBezTo>
                  <a:pt x="-35075" y="1730535"/>
                  <a:pt x="-39531" y="1019223"/>
                  <a:pt x="194429" y="287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370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4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73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98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-3175" y="0"/>
            <a:ext cx="12192000" cy="6858000"/>
          </a:xfrm>
          <a:custGeom>
            <a:avLst/>
            <a:gdLst>
              <a:gd name="T0" fmla="*/ 775 w 3840"/>
              <a:gd name="T1" fmla="*/ 2160 h 2160"/>
              <a:gd name="T2" fmla="*/ 3065 w 3840"/>
              <a:gd name="T3" fmla="*/ 2160 h 2160"/>
              <a:gd name="T4" fmla="*/ 3840 w 3840"/>
              <a:gd name="T5" fmla="*/ 1884 h 2160"/>
              <a:gd name="T6" fmla="*/ 3840 w 3840"/>
              <a:gd name="T7" fmla="*/ 0 h 2160"/>
              <a:gd name="T8" fmla="*/ 0 w 3840"/>
              <a:gd name="T9" fmla="*/ 0 h 2160"/>
              <a:gd name="T10" fmla="*/ 0 w 3840"/>
              <a:gd name="T11" fmla="*/ 1884 h 2160"/>
              <a:gd name="T12" fmla="*/ 775 w 384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160">
                <a:moveTo>
                  <a:pt x="775" y="2160"/>
                </a:moveTo>
                <a:cubicBezTo>
                  <a:pt x="3065" y="2160"/>
                  <a:pt x="3065" y="2160"/>
                  <a:pt x="3065" y="2160"/>
                </a:cubicBezTo>
                <a:cubicBezTo>
                  <a:pt x="3144" y="2002"/>
                  <a:pt x="3461" y="1884"/>
                  <a:pt x="3840" y="1884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379" y="1884"/>
                  <a:pt x="696" y="2002"/>
                  <a:pt x="775" y="2160"/>
                </a:cubicBezTo>
                <a:close/>
              </a:path>
            </a:pathLst>
          </a:custGeom>
          <a:solidFill>
            <a:srgbClr val="4734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3279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264574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77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99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665"/>
          <a:stretch/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224" y="-1081853"/>
            <a:ext cx="2957805" cy="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-3175" y="0"/>
            <a:ext cx="12192000" cy="6858000"/>
          </a:xfrm>
          <a:custGeom>
            <a:avLst/>
            <a:gdLst>
              <a:gd name="T0" fmla="*/ 775 w 3840"/>
              <a:gd name="T1" fmla="*/ 2160 h 2160"/>
              <a:gd name="T2" fmla="*/ 3065 w 3840"/>
              <a:gd name="T3" fmla="*/ 2160 h 2160"/>
              <a:gd name="T4" fmla="*/ 3840 w 3840"/>
              <a:gd name="T5" fmla="*/ 1884 h 2160"/>
              <a:gd name="T6" fmla="*/ 3840 w 3840"/>
              <a:gd name="T7" fmla="*/ 0 h 2160"/>
              <a:gd name="T8" fmla="*/ 0 w 3840"/>
              <a:gd name="T9" fmla="*/ 0 h 2160"/>
              <a:gd name="T10" fmla="*/ 0 w 3840"/>
              <a:gd name="T11" fmla="*/ 1884 h 2160"/>
              <a:gd name="T12" fmla="*/ 775 w 384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160">
                <a:moveTo>
                  <a:pt x="775" y="2160"/>
                </a:moveTo>
                <a:cubicBezTo>
                  <a:pt x="3065" y="2160"/>
                  <a:pt x="3065" y="2160"/>
                  <a:pt x="3065" y="2160"/>
                </a:cubicBezTo>
                <a:cubicBezTo>
                  <a:pt x="3144" y="2002"/>
                  <a:pt x="3461" y="1884"/>
                  <a:pt x="3840" y="1884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379" y="1884"/>
                  <a:pt x="696" y="2002"/>
                  <a:pt x="775" y="2160"/>
                </a:cubicBezTo>
                <a:close/>
              </a:path>
            </a:pathLst>
          </a:custGeom>
          <a:solidFill>
            <a:srgbClr val="4734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7406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794 w 3841"/>
              <a:gd name="T1" fmla="*/ 27 h 2160"/>
              <a:gd name="T2" fmla="*/ 0 w 3841"/>
              <a:gd name="T3" fmla="*/ 380 h 2160"/>
              <a:gd name="T4" fmla="*/ 0 w 3841"/>
              <a:gd name="T5" fmla="*/ 1884 h 2160"/>
              <a:gd name="T6" fmla="*/ 775 w 3841"/>
              <a:gd name="T7" fmla="*/ 2160 h 2160"/>
              <a:gd name="T8" fmla="*/ 3066 w 3841"/>
              <a:gd name="T9" fmla="*/ 2160 h 2160"/>
              <a:gd name="T10" fmla="*/ 3841 w 3841"/>
              <a:gd name="T11" fmla="*/ 1884 h 2160"/>
              <a:gd name="T12" fmla="*/ 3841 w 3841"/>
              <a:gd name="T13" fmla="*/ 353 h 2160"/>
              <a:gd name="T14" fmla="*/ 3047 w 3841"/>
              <a:gd name="T15" fmla="*/ 0 h 2160"/>
              <a:gd name="T16" fmla="*/ 792 w 3841"/>
              <a:gd name="T17" fmla="*/ 0 h 2160"/>
              <a:gd name="T18" fmla="*/ 794 w 3841"/>
              <a:gd name="T19" fmla="*/ 27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1" h="2160">
                <a:moveTo>
                  <a:pt x="794" y="27"/>
                </a:moveTo>
                <a:cubicBezTo>
                  <a:pt x="794" y="222"/>
                  <a:pt x="439" y="380"/>
                  <a:pt x="0" y="380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379" y="1884"/>
                  <a:pt x="696" y="2002"/>
                  <a:pt x="775" y="2160"/>
                </a:cubicBezTo>
                <a:cubicBezTo>
                  <a:pt x="3066" y="2160"/>
                  <a:pt x="3066" y="2160"/>
                  <a:pt x="3066" y="2160"/>
                </a:cubicBezTo>
                <a:cubicBezTo>
                  <a:pt x="3145" y="2002"/>
                  <a:pt x="3462" y="1884"/>
                  <a:pt x="3841" y="1884"/>
                </a:cubicBezTo>
                <a:cubicBezTo>
                  <a:pt x="3841" y="353"/>
                  <a:pt x="3841" y="353"/>
                  <a:pt x="3841" y="353"/>
                </a:cubicBezTo>
                <a:cubicBezTo>
                  <a:pt x="3402" y="353"/>
                  <a:pt x="3047" y="195"/>
                  <a:pt x="3047" y="0"/>
                </a:cubicBezTo>
                <a:cubicBezTo>
                  <a:pt x="792" y="0"/>
                  <a:pt x="792" y="0"/>
                  <a:pt x="792" y="0"/>
                </a:cubicBezTo>
                <a:cubicBezTo>
                  <a:pt x="794" y="9"/>
                  <a:pt x="794" y="18"/>
                  <a:pt x="794" y="27"/>
                </a:cubicBezTo>
                <a:close/>
              </a:path>
            </a:pathLst>
          </a:custGeom>
          <a:solidFill>
            <a:srgbClr val="E949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0855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rot="10800000">
            <a:off x="-3175" y="0"/>
            <a:ext cx="12192000" cy="6858000"/>
          </a:xfrm>
          <a:custGeom>
            <a:avLst/>
            <a:gdLst>
              <a:gd name="T0" fmla="*/ 775 w 3840"/>
              <a:gd name="T1" fmla="*/ 2160 h 2160"/>
              <a:gd name="T2" fmla="*/ 3065 w 3840"/>
              <a:gd name="T3" fmla="*/ 2160 h 2160"/>
              <a:gd name="T4" fmla="*/ 3840 w 3840"/>
              <a:gd name="T5" fmla="*/ 1884 h 2160"/>
              <a:gd name="T6" fmla="*/ 3840 w 3840"/>
              <a:gd name="T7" fmla="*/ 0 h 2160"/>
              <a:gd name="T8" fmla="*/ 0 w 3840"/>
              <a:gd name="T9" fmla="*/ 0 h 2160"/>
              <a:gd name="T10" fmla="*/ 0 w 3840"/>
              <a:gd name="T11" fmla="*/ 1884 h 2160"/>
              <a:gd name="T12" fmla="*/ 775 w 384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160">
                <a:moveTo>
                  <a:pt x="775" y="2160"/>
                </a:moveTo>
                <a:cubicBezTo>
                  <a:pt x="3065" y="2160"/>
                  <a:pt x="3065" y="2160"/>
                  <a:pt x="3065" y="2160"/>
                </a:cubicBezTo>
                <a:cubicBezTo>
                  <a:pt x="3144" y="2002"/>
                  <a:pt x="3461" y="1884"/>
                  <a:pt x="3840" y="1884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4"/>
                  <a:pt x="0" y="1884"/>
                  <a:pt x="0" y="1884"/>
                </a:cubicBezTo>
                <a:cubicBezTo>
                  <a:pt x="379" y="1884"/>
                  <a:pt x="696" y="2002"/>
                  <a:pt x="775" y="2160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759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8" r:id="rId2"/>
    <p:sldLayoutId id="2147483709" r:id="rId3"/>
    <p:sldLayoutId id="2147483707" r:id="rId4"/>
    <p:sldLayoutId id="2147483706" r:id="rId5"/>
    <p:sldLayoutId id="2147483695" r:id="rId6"/>
    <p:sldLayoutId id="2147483696" r:id="rId7"/>
    <p:sldLayoutId id="2147483699" r:id="rId8"/>
    <p:sldLayoutId id="2147483698" r:id="rId9"/>
    <p:sldLayoutId id="2147483700" r:id="rId10"/>
    <p:sldLayoutId id="2147483701" r:id="rId11"/>
    <p:sldLayoutId id="2147483702" r:id="rId12"/>
    <p:sldLayoutId id="2147483703" r:id="rId13"/>
    <p:sldLayoutId id="2147483705" r:id="rId14"/>
    <p:sldLayoutId id="2147483704" r:id="rId15"/>
    <p:sldLayoutId id="2147483654" r:id="rId16"/>
    <p:sldLayoutId id="2147483675" r:id="rId17"/>
    <p:sldLayoutId id="2147483676" r:id="rId18"/>
    <p:sldLayoutId id="2147483677" r:id="rId19"/>
    <p:sldLayoutId id="2147483678" r:id="rId20"/>
    <p:sldLayoutId id="2147483689" r:id="rId21"/>
    <p:sldLayoutId id="2147483680" r:id="rId22"/>
    <p:sldLayoutId id="2147483691" r:id="rId23"/>
    <p:sldLayoutId id="2147483682" r:id="rId24"/>
    <p:sldLayoutId id="2147483684" r:id="rId25"/>
    <p:sldLayoutId id="2147483686" r:id="rId26"/>
    <p:sldLayoutId id="2147483687" r:id="rId27"/>
    <p:sldLayoutId id="2147483688" r:id="rId28"/>
    <p:sldLayoutId id="2147483671" r:id="rId29"/>
    <p:sldLayoutId id="2147483672" r:id="rId30"/>
    <p:sldLayoutId id="2147483710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61" r:id="rId2"/>
    <p:sldLayoutId id="2147483762" r:id="rId3"/>
    <p:sldLayoutId id="2147483763" r:id="rId4"/>
    <p:sldLayoutId id="21474837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866" y="3611767"/>
            <a:ext cx="2968250" cy="3060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57618" y="1704766"/>
            <a:ext cx="8659259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Corresponsabilidad de los Padres de Familia en la Educación de sus Hijos.</a:t>
            </a:r>
            <a:endParaRPr lang="es-ES" sz="5400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7035651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Instancias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Participación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Padres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Familia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3561277" y="1759330"/>
            <a:ext cx="7829269" cy="4160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50317" y="2436153"/>
            <a:ext cx="96800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000000"/>
                </a:solidFill>
              </a:rPr>
              <a:t>El proyecto </a:t>
            </a:r>
            <a:r>
              <a:rPr lang="es-MX" sz="2800" b="1" dirty="0">
                <a:solidFill>
                  <a:srgbClr val="000000"/>
                </a:solidFill>
              </a:rPr>
              <a:t>MOCHILA SANA Y SEGURA </a:t>
            </a:r>
            <a:r>
              <a:rPr lang="es-MX" sz="2800" dirty="0">
                <a:solidFill>
                  <a:srgbClr val="000000"/>
                </a:solidFill>
              </a:rPr>
              <a:t>en Escuelas de Educación Básica, es un procedimiento preventivo que se realiza en coordinación con el Consejo de Participación Escolar a través del Comité de Protección Civil y Seguridad Escolar, en los planteles educativos de Coahuila de Zaragoza. </a:t>
            </a:r>
            <a:endParaRPr lang="es-MX" sz="2800" dirty="0" smtClean="0">
              <a:solidFill>
                <a:srgbClr val="000000"/>
              </a:solidFill>
            </a:endParaRP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endParaRPr lang="es-ES" dirty="0"/>
          </a:p>
          <a:p>
            <a:endParaRPr lang="en-US" dirty="0"/>
          </a:p>
        </p:txBody>
      </p:sp>
      <p:pic>
        <p:nvPicPr>
          <p:cNvPr id="11" name="Graphic 8" descr="Mochila">
            <a:extLst>
              <a:ext uri="{FF2B5EF4-FFF2-40B4-BE49-F238E27FC236}">
                <a16:creationId xmlns:a16="http://schemas.microsoft.com/office/drawing/2014/main" id="{1DC25B57-B963-4CE5-9F3B-7A6C1E8E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193" y="2782669"/>
            <a:ext cx="1143441" cy="1143441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96C033EE-23C6-42FB-AB61-1C46DEC58270}"/>
              </a:ext>
            </a:extLst>
          </p:cNvPr>
          <p:cNvSpPr txBox="1">
            <a:spLocks/>
          </p:cNvSpPr>
          <p:nvPr/>
        </p:nvSpPr>
        <p:spPr>
          <a:xfrm>
            <a:off x="-82489" y="4162400"/>
            <a:ext cx="1932806" cy="655292"/>
          </a:xfrm>
          <a:prstGeom prst="rect">
            <a:avLst/>
          </a:prstGeom>
        </p:spPr>
        <p:txBody>
          <a:bodyPr spcFirstLastPara="1" vert="horz" wrap="square" lIns="80189" tIns="40094" rIns="80189" bIns="40094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/>
              <a:t>MOCHILA SANA </a:t>
            </a:r>
          </a:p>
          <a:p>
            <a:pPr algn="ctr"/>
            <a:r>
              <a:rPr lang="en-US" sz="1600" dirty="0" smtClean="0"/>
              <a:t>Y SEGURA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53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7035651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Instancias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Participación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Padres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Familia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3561277" y="1759330"/>
            <a:ext cx="7829269" cy="4160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Graphic 8" descr="Mochila">
            <a:extLst>
              <a:ext uri="{FF2B5EF4-FFF2-40B4-BE49-F238E27FC236}">
                <a16:creationId xmlns:a16="http://schemas.microsoft.com/office/drawing/2014/main" id="{1DC25B57-B963-4CE5-9F3B-7A6C1E8E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682" y="2487384"/>
            <a:ext cx="1143441" cy="1143441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96C033EE-23C6-42FB-AB61-1C46DEC58270}"/>
              </a:ext>
            </a:extLst>
          </p:cNvPr>
          <p:cNvSpPr txBox="1">
            <a:spLocks/>
          </p:cNvSpPr>
          <p:nvPr/>
        </p:nvSpPr>
        <p:spPr>
          <a:xfrm>
            <a:off x="0" y="3642898"/>
            <a:ext cx="1932806" cy="655292"/>
          </a:xfrm>
          <a:prstGeom prst="rect">
            <a:avLst/>
          </a:prstGeom>
        </p:spPr>
        <p:txBody>
          <a:bodyPr spcFirstLastPara="1" vert="horz" wrap="square" lIns="80189" tIns="40094" rIns="80189" bIns="40094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/>
              <a:t>MOCHILA SANA </a:t>
            </a:r>
          </a:p>
          <a:p>
            <a:pPr algn="ctr"/>
            <a:r>
              <a:rPr lang="en-US" sz="1600" dirty="0" smtClean="0"/>
              <a:t>Y SEGURA</a:t>
            </a:r>
            <a:endParaRPr lang="en-US" sz="1600" dirty="0"/>
          </a:p>
        </p:txBody>
      </p:sp>
      <p:sp>
        <p:nvSpPr>
          <p:cNvPr id="4" name="Rectángulo 3"/>
          <p:cNvSpPr/>
          <p:nvPr/>
        </p:nvSpPr>
        <p:spPr>
          <a:xfrm>
            <a:off x="1676926" y="1967335"/>
            <a:ext cx="99812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3" algn="just"/>
            <a:r>
              <a:rPr lang="es-MX" sz="2000" b="1" dirty="0" smtClean="0">
                <a:solidFill>
                  <a:srgbClr val="000000"/>
                </a:solidFill>
              </a:rPr>
              <a:t>Ejemplo:</a:t>
            </a:r>
          </a:p>
          <a:p>
            <a:pPr marL="42863" algn="just"/>
            <a:endParaRPr lang="es-MX" sz="2000" dirty="0" smtClean="0">
              <a:solidFill>
                <a:srgbClr val="000000"/>
              </a:solidFill>
            </a:endParaRPr>
          </a:p>
          <a:p>
            <a:pPr marL="42863" algn="just"/>
            <a:r>
              <a:rPr lang="es-MX" sz="2000" dirty="0" smtClean="0">
                <a:solidFill>
                  <a:srgbClr val="000000"/>
                </a:solidFill>
              </a:rPr>
              <a:t>Antes </a:t>
            </a:r>
            <a:r>
              <a:rPr lang="es-MX" sz="2000" dirty="0">
                <a:solidFill>
                  <a:srgbClr val="000000"/>
                </a:solidFill>
              </a:rPr>
              <a:t>de que el alumno salga de casa, las madres, padres de familia o tutores deberán</a:t>
            </a:r>
            <a:r>
              <a:rPr lang="es-MX" sz="2000" dirty="0" smtClean="0">
                <a:solidFill>
                  <a:srgbClr val="000000"/>
                </a:solidFill>
              </a:rPr>
              <a:t>:</a:t>
            </a:r>
          </a:p>
          <a:p>
            <a:pPr marL="42863" algn="just"/>
            <a:endParaRPr lang="es-MX" sz="2000" dirty="0">
              <a:solidFill>
                <a:srgbClr val="000000"/>
              </a:solidFill>
            </a:endParaRPr>
          </a:p>
          <a:p>
            <a:pPr marL="300038" indent="-257175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</a:rPr>
              <a:t>Asegurar que lleven alimentos nutritivos para su </a:t>
            </a:r>
            <a:r>
              <a:rPr lang="es-MX" sz="2000" dirty="0" smtClean="0">
                <a:solidFill>
                  <a:srgbClr val="000000"/>
                </a:solidFill>
              </a:rPr>
              <a:t>consumo</a:t>
            </a:r>
          </a:p>
          <a:p>
            <a:pPr marL="42863" algn="just"/>
            <a:endParaRPr lang="es-MX" sz="2000" dirty="0">
              <a:solidFill>
                <a:srgbClr val="000000"/>
              </a:solidFill>
            </a:endParaRPr>
          </a:p>
          <a:p>
            <a:pPr marL="300038" indent="-257175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</a:rPr>
              <a:t>Hacer recomendaciones a sus hijos, hijas o pupilos para su </a:t>
            </a:r>
            <a:r>
              <a:rPr lang="es-MX" sz="2000" dirty="0" smtClean="0">
                <a:solidFill>
                  <a:srgbClr val="000000"/>
                </a:solidFill>
              </a:rPr>
              <a:t>autocuidado</a:t>
            </a:r>
          </a:p>
          <a:p>
            <a:pPr marL="42863" algn="just"/>
            <a:endParaRPr lang="es-MX" sz="2000" dirty="0">
              <a:solidFill>
                <a:srgbClr val="000000"/>
              </a:solidFill>
            </a:endParaRPr>
          </a:p>
          <a:p>
            <a:pPr marL="300038" indent="-257175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</a:rPr>
              <a:t>Previo acuerdo con su hija, hijo o pupilo deberá revisar la mochila bajo la premisa de tener un orden y llevar lo necesario sin acusar ni juzgar</a:t>
            </a:r>
            <a:r>
              <a:rPr lang="es-MX" sz="2000" dirty="0" smtClean="0">
                <a:solidFill>
                  <a:srgbClr val="000000"/>
                </a:solidFill>
              </a:rPr>
              <a:t>.</a:t>
            </a:r>
          </a:p>
          <a:p>
            <a:pPr marL="300038" indent="-257175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</a:endParaRPr>
          </a:p>
          <a:p>
            <a:pPr marL="300038" indent="-257175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</a:rPr>
              <a:t>Impedir que lleven objetos prohibidos en la </a:t>
            </a:r>
            <a:r>
              <a:rPr lang="es-MX" sz="2000" dirty="0" smtClean="0">
                <a:solidFill>
                  <a:srgbClr val="000000"/>
                </a:solidFill>
              </a:rPr>
              <a:t>mochila</a:t>
            </a:r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7035651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altLang="ko-KR" sz="28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Son obligaciones de los directivos: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3561277" y="1759330"/>
            <a:ext cx="7829269" cy="4160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5289" y="2175341"/>
            <a:ext cx="108956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Exponer a la comunidad educativa al inicio de cada ciclo escolar, los protocolos y la normativa escolar, a fin de que conozcan los procedimientos a realizar, en caso de presentarse, algún supuesto de situación de riesgo.</a:t>
            </a:r>
          </a:p>
          <a:p>
            <a:pPr algn="just"/>
            <a:endParaRPr lang="es-ES" dirty="0" smtClean="0"/>
          </a:p>
          <a:p>
            <a:pPr marL="57150" algn="just"/>
            <a:r>
              <a:rPr lang="es-MX" dirty="0">
                <a:solidFill>
                  <a:srgbClr val="000000"/>
                </a:solidFill>
              </a:rPr>
              <a:t>Realizar un diagnóstico de riesgos, diseñar y elaborar conjuntamente con el consejo de participación escolar un programa permanente de prevención escolar y evaluar el impacto de las acciones preventivas</a:t>
            </a:r>
            <a:r>
              <a:rPr lang="es-MX" dirty="0" smtClean="0">
                <a:solidFill>
                  <a:srgbClr val="000000"/>
                </a:solidFill>
              </a:rPr>
              <a:t>.</a:t>
            </a:r>
          </a:p>
          <a:p>
            <a:pPr marL="57150" algn="just"/>
            <a:endParaRPr lang="es-MX" dirty="0">
              <a:solidFill>
                <a:srgbClr val="000000"/>
              </a:solidFill>
            </a:endParaRPr>
          </a:p>
          <a:p>
            <a:pPr marL="57150" algn="just"/>
            <a:r>
              <a:rPr lang="es-MX" dirty="0">
                <a:solidFill>
                  <a:srgbClr val="000000"/>
                </a:solidFill>
              </a:rPr>
              <a:t>Implementar las medidas que garanticen la integridad física, psicológica y social de los alumnos a través de las supervisión constante de las actividades que se realizan al interior de las escuela.</a:t>
            </a:r>
          </a:p>
          <a:p>
            <a:pPr marL="57150" algn="just"/>
            <a:endParaRPr lang="es-MX" dirty="0">
              <a:solidFill>
                <a:srgbClr val="000000"/>
              </a:solidFill>
            </a:endParaRPr>
          </a:p>
          <a:p>
            <a:pPr marL="57150" algn="just"/>
            <a:endParaRPr lang="en-US" dirty="0">
              <a:solidFill>
                <a:srgbClr val="000000"/>
              </a:solidFill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4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787074" y="1523574"/>
            <a:ext cx="7066076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1C1C1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Dirección General de Proyectos y Programas </a:t>
            </a:r>
            <a:r>
              <a:rPr lang="es-MX" sz="2000" b="1" dirty="0" smtClean="0">
                <a:solidFill>
                  <a:srgbClr val="1C1C1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Educativos</a:t>
            </a:r>
            <a:endParaRPr lang="es-MX" sz="2000" b="1" dirty="0">
              <a:solidFill>
                <a:srgbClr val="1C1C1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9846" y="2131923"/>
            <a:ext cx="825743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Mtra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Dolinka Liliana </a:t>
            </a: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Martínez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Soria</a:t>
            </a: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Directora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</a:t>
            </a: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Dra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Blanca Margarita Villarreal Soto</a:t>
            </a: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Directora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Procesos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para la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Calidad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Educativa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Tel.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4118931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4118800 ext.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3140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Av.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Magisterio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Blvd.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Francisco </a:t>
            </a: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Coss</a:t>
            </a:r>
            <a: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  <a:t> s/n,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Zona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Centro</a:t>
            </a:r>
          </a:p>
          <a:p>
            <a:pPr algn="ctr"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Saltillo,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Coah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16" y="2618987"/>
            <a:ext cx="1299458" cy="22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 txBox="1">
            <a:spLocks/>
          </p:cNvSpPr>
          <p:nvPr/>
        </p:nvSpPr>
        <p:spPr>
          <a:xfrm>
            <a:off x="363568" y="1986417"/>
            <a:ext cx="1098760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rgbClr val="E9495D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000000"/>
                </a:solidFill>
              </a:rPr>
              <a:t>Fortalecimiento de la construcción de </a:t>
            </a:r>
          </a:p>
          <a:p>
            <a:r>
              <a:rPr lang="es-MX" sz="2800" b="1" dirty="0">
                <a:solidFill>
                  <a:srgbClr val="000000"/>
                </a:solidFill>
              </a:rPr>
              <a:t>entornos </a:t>
            </a:r>
            <a:r>
              <a:rPr lang="es-MX" sz="2800" b="1" dirty="0" smtClean="0">
                <a:solidFill>
                  <a:srgbClr val="000000"/>
                </a:solidFill>
              </a:rPr>
              <a:t>escolares sanos y seguros:</a:t>
            </a:r>
            <a:r>
              <a:rPr lang="es-MX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PE" sz="28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6" y="3666977"/>
            <a:ext cx="2347149" cy="27558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53406" y="32436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Acciones formativas para la comunidad educativa en la prevención de riesgos y salvaguardar la integridad de los alumnos</a:t>
            </a:r>
            <a:r>
              <a:rPr lang="es-MX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dirty="0">
                <a:solidFill>
                  <a:srgbClr val="000000"/>
                </a:solidFill>
              </a:rPr>
              <a:t>Los padres de familia como responsables del proceso educativo de sus hijas e hijos participan en estos procesos informativos para la prevención de riesgos y seguridad </a:t>
            </a:r>
            <a:r>
              <a:rPr lang="es-MX" dirty="0" smtClean="0">
                <a:solidFill>
                  <a:srgbClr val="000000"/>
                </a:solidFill>
              </a:rPr>
              <a:t>en </a:t>
            </a:r>
            <a:r>
              <a:rPr lang="es-MX" dirty="0">
                <a:solidFill>
                  <a:srgbClr val="000000"/>
                </a:solidFill>
              </a:rPr>
              <a:t>las escuelas.</a:t>
            </a:r>
          </a:p>
        </p:txBody>
      </p:sp>
    </p:spTree>
    <p:extLst>
      <p:ext uri="{BB962C8B-B14F-4D97-AF65-F5344CB8AC3E}">
        <p14:creationId xmlns:p14="http://schemas.microsoft.com/office/powerpoint/2010/main" val="23783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 txBox="1">
            <a:spLocks/>
          </p:cNvSpPr>
          <p:nvPr/>
        </p:nvSpPr>
        <p:spPr>
          <a:xfrm>
            <a:off x="63820" y="1832375"/>
            <a:ext cx="6090625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rgbClr val="E9495D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400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Corresponsabilidad</a:t>
            </a:r>
          </a:p>
          <a:p>
            <a:r>
              <a:rPr lang="es-PE" sz="4400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Educativa:</a:t>
            </a:r>
            <a:endParaRPr lang="es-PE" sz="44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r="19445"/>
          <a:stretch/>
        </p:blipFill>
        <p:spPr bwMode="auto">
          <a:xfrm>
            <a:off x="1813732" y="3784537"/>
            <a:ext cx="2590800" cy="23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Llamada de nube"/>
          <p:cNvSpPr/>
          <p:nvPr/>
        </p:nvSpPr>
        <p:spPr>
          <a:xfrm flipH="1">
            <a:off x="7720722" y="1494327"/>
            <a:ext cx="2524124" cy="1970468"/>
          </a:xfrm>
          <a:prstGeom prst="cloudCallout">
            <a:avLst>
              <a:gd name="adj1" fmla="val 143898"/>
              <a:gd name="adj2" fmla="val 4434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¿Qué es?</a:t>
            </a:r>
            <a:endParaRPr lang="es-MX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3 Llamada de nube"/>
          <p:cNvSpPr/>
          <p:nvPr/>
        </p:nvSpPr>
        <p:spPr>
          <a:xfrm flipH="1">
            <a:off x="6376016" y="3464795"/>
            <a:ext cx="2689411" cy="1970468"/>
          </a:xfrm>
          <a:prstGeom prst="cloudCallout">
            <a:avLst>
              <a:gd name="adj1" fmla="val 120857"/>
              <a:gd name="adj2" fmla="val -373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¿Quiénes se involucran?</a:t>
            </a:r>
            <a:endParaRPr lang="es-MX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3 Llamada de nube"/>
          <p:cNvSpPr/>
          <p:nvPr/>
        </p:nvSpPr>
        <p:spPr>
          <a:xfrm flipH="1">
            <a:off x="9310657" y="4637932"/>
            <a:ext cx="2524124" cy="1970468"/>
          </a:xfrm>
          <a:prstGeom prst="cloudCallout">
            <a:avLst>
              <a:gd name="adj1" fmla="val 218534"/>
              <a:gd name="adj2" fmla="val -42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¿Para qué?</a:t>
            </a:r>
            <a:endParaRPr lang="es-MX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 txBox="1">
            <a:spLocks/>
          </p:cNvSpPr>
          <p:nvPr/>
        </p:nvSpPr>
        <p:spPr>
          <a:xfrm>
            <a:off x="363569" y="1986417"/>
            <a:ext cx="8482976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rgbClr val="E9495D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4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Corresponsabilidad Educativa:</a:t>
            </a:r>
          </a:p>
          <a:p>
            <a:endParaRPr lang="es-PE" sz="48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39702" y="2566814"/>
            <a:ext cx="42136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 la participación activa de todos los integrantes de la comunidad educativa, para fortalecer el éxito académico  a través de potencializar las habilidades de los alumnos(as). </a:t>
            </a: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6" y="3666977"/>
            <a:ext cx="2347149" cy="2755856"/>
          </a:xfrm>
          <a:prstGeom prst="rect">
            <a:avLst/>
          </a:prstGeom>
        </p:spPr>
      </p:pic>
      <p:sp>
        <p:nvSpPr>
          <p:cNvPr id="12" name="3 Llamada de nube"/>
          <p:cNvSpPr/>
          <p:nvPr/>
        </p:nvSpPr>
        <p:spPr>
          <a:xfrm flipH="1">
            <a:off x="3132709" y="2949814"/>
            <a:ext cx="2057379" cy="1483211"/>
          </a:xfrm>
          <a:prstGeom prst="cloudCallout">
            <a:avLst>
              <a:gd name="adj1" fmla="val 76683"/>
              <a:gd name="adj2" fmla="val 398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¿Qué es?</a:t>
            </a:r>
            <a:endParaRPr lang="es-MX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 txBox="1">
            <a:spLocks/>
          </p:cNvSpPr>
          <p:nvPr/>
        </p:nvSpPr>
        <p:spPr>
          <a:xfrm>
            <a:off x="484755" y="1986417"/>
            <a:ext cx="864124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rgbClr val="E9495D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4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Corresponsabilidad Educativa:</a:t>
            </a:r>
          </a:p>
          <a:p>
            <a:endParaRPr lang="es-PE" sz="48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6217" y="2988748"/>
            <a:ext cx="4213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Directivos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aestros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Madre, Padre o Tutor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Alumnos </a:t>
            </a:r>
          </a:p>
          <a:p>
            <a:pPr algn="just">
              <a:lnSpc>
                <a:spcPct val="150000"/>
              </a:lnSpc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6" y="3666977"/>
            <a:ext cx="2347149" cy="2755856"/>
          </a:xfrm>
          <a:prstGeom prst="rect">
            <a:avLst/>
          </a:prstGeom>
        </p:spPr>
      </p:pic>
      <p:sp>
        <p:nvSpPr>
          <p:cNvPr id="10" name="3 Llamada de nube"/>
          <p:cNvSpPr/>
          <p:nvPr/>
        </p:nvSpPr>
        <p:spPr>
          <a:xfrm flipH="1">
            <a:off x="4004249" y="2847626"/>
            <a:ext cx="2253332" cy="1970468"/>
          </a:xfrm>
          <a:prstGeom prst="cloudCallout">
            <a:avLst>
              <a:gd name="adj1" fmla="val 118295"/>
              <a:gd name="adj2" fmla="val 3987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¿Quiénes se involucran?</a:t>
            </a:r>
            <a:endParaRPr lang="es-MX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 txBox="1">
            <a:spLocks/>
          </p:cNvSpPr>
          <p:nvPr/>
        </p:nvSpPr>
        <p:spPr>
          <a:xfrm>
            <a:off x="484755" y="1986417"/>
            <a:ext cx="864124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rgbClr val="E9495D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4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Corresponsabilidad Educativa:</a:t>
            </a:r>
          </a:p>
          <a:p>
            <a:endParaRPr lang="es-PE" sz="48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48276" y="2460694"/>
            <a:ext cx="53880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Mejorar la calidad en </a:t>
            </a: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Aprendizajes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Convivencia sana y segura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Prevención de conflictos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Resolución </a:t>
            </a: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 conflictos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Espacios escolares dignos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Gestión de necesidades educativas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Conformación de una cultura de paz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3" y="3793101"/>
            <a:ext cx="2347149" cy="2755856"/>
          </a:xfrm>
          <a:prstGeom prst="rect">
            <a:avLst/>
          </a:prstGeom>
        </p:spPr>
      </p:pic>
      <p:sp>
        <p:nvSpPr>
          <p:cNvPr id="11" name="3 Llamada de nube"/>
          <p:cNvSpPr/>
          <p:nvPr/>
        </p:nvSpPr>
        <p:spPr>
          <a:xfrm flipH="1">
            <a:off x="3268344" y="2312475"/>
            <a:ext cx="2373958" cy="1684981"/>
          </a:xfrm>
          <a:prstGeom prst="cloudCallout">
            <a:avLst>
              <a:gd name="adj1" fmla="val 112219"/>
              <a:gd name="adj2" fmla="val 9567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¿Para qué?</a:t>
            </a:r>
            <a:endParaRPr lang="es-MX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146703"/>
            <a:ext cx="9440488" cy="10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8369300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Marco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Jurídico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679731" y="2087576"/>
            <a:ext cx="7542054" cy="37625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Constitución Política de los Estados Unidos Mexicanos </a:t>
            </a: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 Artículo 3° )</a:t>
            </a:r>
          </a:p>
          <a:p>
            <a:pPr algn="just">
              <a:lnSpc>
                <a:spcPct val="150000"/>
              </a:lnSpc>
            </a:pPr>
            <a:endParaRPr lang="es-MX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Ley General de Educación </a:t>
            </a: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 Artículo 3°)</a:t>
            </a:r>
          </a:p>
          <a:p>
            <a:pPr algn="just">
              <a:lnSpc>
                <a:spcPct val="150000"/>
              </a:lnSpc>
            </a:pPr>
            <a:endParaRPr lang="es-MX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Protocolo de actuación para la prevención, atención y seguimiento de riesgos en escuelas de educación básica del Estado.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Manual de Convivencia Escolar del Estado.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Reglamento Interior de cada Centro Educativo.</a:t>
            </a: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4945" t="17141" r="7968" b="12761"/>
          <a:stretch/>
        </p:blipFill>
        <p:spPr>
          <a:xfrm>
            <a:off x="9153668" y="3284047"/>
            <a:ext cx="2304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8369300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Instancias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Participación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Padres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Familia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3561277" y="1759330"/>
            <a:ext cx="7829269" cy="4870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Consejos de Participación Escolar:</a:t>
            </a: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Órgano </a:t>
            </a:r>
            <a:r>
              <a:rPr lang="es-MX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integrado por docentes, directivos, madres y padres de familia y representantes de sus </a:t>
            </a: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asociaciones</a:t>
            </a:r>
            <a:r>
              <a:rPr lang="es-MX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representantes </a:t>
            </a:r>
            <a:r>
              <a:rPr lang="es-MX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de las organizaciones sindicales </a:t>
            </a:r>
            <a:r>
              <a:rPr lang="es-MX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interesados </a:t>
            </a:r>
            <a:r>
              <a:rPr lang="es-MX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en el adecuado desarrollo de la escuela, con el propósito de participar en actividades que fortalezcan y eleven la calidad educativa de manera equitativa, con transparencia y rendición de cuentas para todas las personas que conforman la comunidad escolar. </a:t>
            </a:r>
            <a:r>
              <a:rPr lang="es-MX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Art. 92 al 95 LEE</a:t>
            </a:r>
          </a:p>
          <a:p>
            <a:pPr algn="just">
              <a:lnSpc>
                <a:spcPct val="150000"/>
              </a:lnSpc>
            </a:pPr>
            <a:endParaRPr lang="es-MX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Asociación Escolar de Padres de Familia</a:t>
            </a:r>
            <a:r>
              <a:rPr lang="es-MX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Organizaciones que se crean para coadyuvar con las autoridades escolares en la solución de problemas relacionados con la educación de sus hijas, hijos o pupilos incluidos el mejoramiento de los planteles escolares. </a:t>
            </a:r>
            <a:r>
              <a:rPr lang="es-MX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Artículos 89 y 90 LEE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4945" t="17141" r="7968" b="12761"/>
          <a:stretch/>
        </p:blipFill>
        <p:spPr>
          <a:xfrm>
            <a:off x="720867" y="3088663"/>
            <a:ext cx="2304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139700" y="318133"/>
            <a:ext cx="7035651" cy="965412"/>
            <a:chOff x="0" y="545888"/>
            <a:chExt cx="7601830" cy="10058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0" y="318133"/>
            <a:ext cx="7083846" cy="9654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Instancias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Participación</a:t>
            </a:r>
            <a:r>
              <a:rPr lang="en-US" altLang="ko-K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Padres de </a:t>
            </a:r>
            <a:r>
              <a:rPr lang="en-US" altLang="ko-KR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Familia</a:t>
            </a:r>
            <a:endParaRPr lang="en-US" altLang="ko-KR" sz="2800" b="1" dirty="0"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3561277" y="1759330"/>
            <a:ext cx="7829269" cy="4160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74444" y="1759330"/>
            <a:ext cx="661610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Favorecer el establecimiento de ambientes de convivencia escolar pacífica, inclusiva y democrática que coadyuven a prevenir situaciones de discriminación y de acoso escolar </a:t>
            </a:r>
            <a:r>
              <a:rPr lang="en-US" dirty="0" err="1"/>
              <a:t>en</a:t>
            </a:r>
            <a:r>
              <a:rPr lang="en-US" dirty="0"/>
              <a:t> escuelas públicas </a:t>
            </a:r>
            <a:r>
              <a:rPr lang="en-US" dirty="0" smtClean="0"/>
              <a:t>para </a:t>
            </a:r>
            <a:r>
              <a:rPr lang="en-US" dirty="0"/>
              <a:t>contribuir a la mejora del clima escolar y el impulso de una cultura de </a:t>
            </a:r>
            <a:r>
              <a:rPr lang="en-US" dirty="0" smtClean="0"/>
              <a:t>paz.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Realizando las siguientes acciones: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•Capacitar </a:t>
            </a:r>
            <a:r>
              <a:rPr lang="es-ES" dirty="0"/>
              <a:t>a madres, madres, padres y/o tutores en aspectos</a:t>
            </a:r>
          </a:p>
          <a:p>
            <a:r>
              <a:rPr lang="es-ES" dirty="0"/>
              <a:t>psicológicos, pedagógicos de comunicación etc.</a:t>
            </a:r>
          </a:p>
          <a:p>
            <a:endParaRPr lang="es-ES" dirty="0"/>
          </a:p>
          <a:p>
            <a:r>
              <a:rPr lang="es-ES" dirty="0" smtClean="0"/>
              <a:t>•Acompañar </a:t>
            </a:r>
            <a:r>
              <a:rPr lang="es-ES" dirty="0"/>
              <a:t>las prácticas que </a:t>
            </a:r>
            <a:r>
              <a:rPr lang="es-ES" dirty="0" smtClean="0"/>
              <a:t>favorecen el desarrollo integral de sus hijos.</a:t>
            </a:r>
          </a:p>
          <a:p>
            <a:endParaRPr lang="es-ES" dirty="0"/>
          </a:p>
          <a:p>
            <a:r>
              <a:rPr lang="es-ES" dirty="0" smtClean="0"/>
              <a:t>•Canalización de emergencia en temáticas de: Salud mental, Adicciones, embarazo adolescente etc.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•Dar </a:t>
            </a:r>
            <a:r>
              <a:rPr lang="es-ES" dirty="0"/>
              <a:t>seguimiento a las </a:t>
            </a:r>
            <a:r>
              <a:rPr lang="es-ES" dirty="0" smtClean="0"/>
              <a:t>necesidades del centro escolar.</a:t>
            </a:r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12" name="Imagen 1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774E55A-DD81-4D89-8BDB-D9C6711EFA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9" y="3097605"/>
            <a:ext cx="2865832" cy="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787</Words>
  <Application>Microsoft Office PowerPoint</Application>
  <PresentationFormat>Panorámica</PresentationFormat>
  <Paragraphs>98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Calibri</vt:lpstr>
      <vt:lpstr>Cambria Math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Acer.Pro</cp:lastModifiedBy>
  <cp:revision>211</cp:revision>
  <dcterms:created xsi:type="dcterms:W3CDTF">2020-01-20T05:08:25Z</dcterms:created>
  <dcterms:modified xsi:type="dcterms:W3CDTF">2025-07-17T15:57:24Z</dcterms:modified>
</cp:coreProperties>
</file>