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8" r:id="rId1"/>
  </p:sldMasterIdLst>
  <p:notesMasterIdLst>
    <p:notesMasterId r:id="rId12"/>
  </p:notesMasterIdLst>
  <p:sldIdLst>
    <p:sldId id="302" r:id="rId2"/>
    <p:sldId id="317" r:id="rId3"/>
    <p:sldId id="318" r:id="rId4"/>
    <p:sldId id="320" r:id="rId5"/>
    <p:sldId id="321" r:id="rId6"/>
    <p:sldId id="322" r:id="rId7"/>
    <p:sldId id="339" r:id="rId8"/>
    <p:sldId id="324" r:id="rId9"/>
    <p:sldId id="330" r:id="rId10"/>
    <p:sldId id="340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61FAACB-E948-4F74-A327-DDAEE09CF5E9}">
  <a:tblStyle styleId="{D61FAACB-E948-4F74-A327-DDAEE09CF5E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3" autoAdjust="0"/>
    <p:restoredTop sz="94660"/>
  </p:normalViewPr>
  <p:slideViewPr>
    <p:cSldViewPr snapToGrid="0">
      <p:cViewPr varScale="1">
        <p:scale>
          <a:sx n="144" d="100"/>
          <a:sy n="144" d="100"/>
        </p:scale>
        <p:origin x="64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4214987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90626" y="1010210"/>
            <a:ext cx="7667244" cy="60512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0626" y="3224773"/>
            <a:ext cx="7667244" cy="60512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90626" y="1113584"/>
            <a:ext cx="7667244" cy="20574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7236911" y="3051692"/>
            <a:ext cx="810678" cy="810677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074167"/>
            <a:ext cx="7475220" cy="2276856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72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3291840"/>
            <a:ext cx="5918454" cy="802386"/>
          </a:xfrm>
        </p:spPr>
        <p:txBody>
          <a:bodyPr>
            <a:normAutofit/>
          </a:bodyPr>
          <a:lstStyle>
            <a:lvl1pPr marL="0" indent="0" algn="l">
              <a:buNone/>
              <a:defRPr sz="1650">
                <a:solidFill>
                  <a:schemeClr val="tx1"/>
                </a:solidFill>
              </a:defRPr>
            </a:lvl1pPr>
            <a:lvl2pPr marL="342900" indent="0" algn="ctr">
              <a:buNone/>
              <a:defRPr sz="1650"/>
            </a:lvl2pPr>
            <a:lvl3pPr marL="685800" indent="0" algn="ctr">
              <a:buNone/>
              <a:defRPr sz="165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5901-2BC0-4767-9F2C-1C5A0334DFB4}" type="datetimeFigureOut">
              <a:rPr lang="es-MX" smtClean="0"/>
              <a:t>18/07/2025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94550" y="3217001"/>
            <a:ext cx="895401" cy="480060"/>
          </a:xfrm>
        </p:spPr>
        <p:txBody>
          <a:bodyPr/>
          <a:lstStyle>
            <a:lvl1pPr>
              <a:defRPr sz="2100"/>
            </a:lvl1pPr>
          </a:lstStyle>
          <a:p>
            <a:fld id="{C16D667A-B61B-4B2E-940D-590AC751DF9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79705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5901-2BC0-4767-9F2C-1C5A0334DFB4}" type="datetimeFigureOut">
              <a:rPr lang="es-MX" smtClean="0"/>
              <a:t>18/07/2025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667A-B61B-4B2E-940D-590AC751DF9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77147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5901-2BC0-4767-9F2C-1C5A0334DFB4}" type="datetimeFigureOut">
              <a:rPr lang="es-MX" smtClean="0"/>
              <a:t>18/07/2025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667A-B61B-4B2E-940D-590AC751DF9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79525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blipFill>
          <a:blip r:embed="rId5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49500" y="796175"/>
            <a:ext cx="7020900" cy="75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3000"/>
              <a:buFont typeface="Patrick Hand SC"/>
              <a:buNone/>
              <a:defRPr sz="3000" b="1">
                <a:solidFill>
                  <a:srgbClr val="2A95B7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3000"/>
              <a:buFont typeface="Patrick Hand SC"/>
              <a:buNone/>
              <a:defRPr sz="3000" b="1">
                <a:solidFill>
                  <a:srgbClr val="2A95B7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3000"/>
              <a:buFont typeface="Patrick Hand SC"/>
              <a:buNone/>
              <a:defRPr sz="3000" b="1">
                <a:solidFill>
                  <a:srgbClr val="2A95B7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3000"/>
              <a:buFont typeface="Patrick Hand SC"/>
              <a:buNone/>
              <a:defRPr sz="3000" b="1">
                <a:solidFill>
                  <a:srgbClr val="2A95B7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3000"/>
              <a:buFont typeface="Patrick Hand SC"/>
              <a:buNone/>
              <a:defRPr sz="3000" b="1">
                <a:solidFill>
                  <a:srgbClr val="2A95B7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3000"/>
              <a:buFont typeface="Patrick Hand SC"/>
              <a:buNone/>
              <a:defRPr sz="3000" b="1">
                <a:solidFill>
                  <a:srgbClr val="2A95B7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3000"/>
              <a:buFont typeface="Patrick Hand SC"/>
              <a:buNone/>
              <a:defRPr sz="3000" b="1">
                <a:solidFill>
                  <a:srgbClr val="2A95B7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3000"/>
              <a:buFont typeface="Patrick Hand SC"/>
              <a:buNone/>
              <a:defRPr sz="3000" b="1">
                <a:solidFill>
                  <a:srgbClr val="2A95B7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3000"/>
              <a:buFont typeface="Patrick Hand SC"/>
              <a:buNone/>
              <a:defRPr sz="3000" b="1">
                <a:solidFill>
                  <a:srgbClr val="2A95B7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049500" y="1437426"/>
            <a:ext cx="7020900" cy="270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2A95B7"/>
              </a:buClr>
              <a:buSzPts val="2400"/>
              <a:buFont typeface="Sniglet"/>
              <a:buChar char="+"/>
              <a:defRPr sz="2400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2400"/>
              <a:buFont typeface="Sniglet"/>
              <a:buChar char="+"/>
              <a:defRPr sz="2400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2400"/>
              <a:buFont typeface="Sniglet"/>
              <a:buChar char="+"/>
              <a:defRPr sz="2400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2400"/>
              <a:buFont typeface="Sniglet"/>
              <a:buChar char="+"/>
              <a:defRPr sz="2400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2400"/>
              <a:buFont typeface="Sniglet"/>
              <a:buChar char="+"/>
              <a:defRPr sz="2400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2400"/>
              <a:buFont typeface="Sniglet"/>
              <a:buChar char="+"/>
              <a:defRPr sz="2400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2400"/>
              <a:buFont typeface="Sniglet"/>
              <a:buChar char="+"/>
              <a:defRPr sz="2400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Sniglet"/>
              <a:buChar char="+"/>
              <a:defRPr sz="2400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Sniglet"/>
              <a:buChar char="+"/>
              <a:defRPr sz="2400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  <a:noFill/>
          <a:ln>
            <a:noFill/>
          </a:ln>
          <a:effectLst>
            <a:outerShdw blurRad="28575" dist="19050" dir="5400000" algn="bl" rotWithShape="0">
              <a:srgbClr val="000000">
                <a:alpha val="25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1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lvl="1" algn="r">
              <a:buNone/>
              <a:defRPr sz="11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lvl="2" algn="r">
              <a:buNone/>
              <a:defRPr sz="11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lvl="3" algn="r">
              <a:buNone/>
              <a:defRPr sz="11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lvl="4" algn="r">
              <a:buNone/>
              <a:defRPr sz="11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lvl="5" algn="r">
              <a:buNone/>
              <a:defRPr sz="11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lvl="6" algn="r">
              <a:buNone/>
              <a:defRPr sz="11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lvl="7" algn="r">
              <a:buNone/>
              <a:defRPr sz="11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lvl="8" algn="r">
              <a:buNone/>
              <a:defRPr sz="11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.sv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ducacion.seducoahuila.gob.mx/index.php/direccion-de-procesos-para-la-calidad-educativa/mochila-sana-y-segura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8" descr="Mochila">
            <a:extLst>
              <a:ext uri="{FF2B5EF4-FFF2-40B4-BE49-F238E27FC236}">
                <a16:creationId xmlns:a16="http://schemas.microsoft.com/office/drawing/2014/main" id="{1DC25B57-B963-4CE5-9F3B-7A6C1E8E51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52927" y="1025634"/>
            <a:ext cx="4565650" cy="327356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83921" y="1709167"/>
            <a:ext cx="7475220" cy="2276856"/>
          </a:xfrm>
        </p:spPr>
        <p:txBody>
          <a:bodyPr/>
          <a:lstStyle/>
          <a:p>
            <a:pPr algn="ctr"/>
            <a:r>
              <a:rPr lang="en-US" b="1" dirty="0"/>
              <a:t>MOCHILA SANA Y SEGURA</a:t>
            </a:r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747866" y="1127118"/>
            <a:ext cx="1847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MX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6409" y="452391"/>
            <a:ext cx="1659577" cy="66021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4151" y="582990"/>
            <a:ext cx="964990" cy="516617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6" y="600100"/>
            <a:ext cx="1518036" cy="42066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8982" y="600100"/>
            <a:ext cx="1261981" cy="43895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2322" y="569209"/>
            <a:ext cx="1182727" cy="530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439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8" descr="Mochila">
            <a:extLst>
              <a:ext uri="{FF2B5EF4-FFF2-40B4-BE49-F238E27FC236}">
                <a16:creationId xmlns:a16="http://schemas.microsoft.com/office/drawing/2014/main" id="{1DC25B57-B963-4CE5-9F3B-7A6C1E8E51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82168" y="1733550"/>
            <a:ext cx="1399033" cy="1399033"/>
          </a:xfrm>
          <a:prstGeom prst="rect">
            <a:avLst/>
          </a:prstGeo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679224" y="430696"/>
            <a:ext cx="5687315" cy="609600"/>
          </a:xfrm>
        </p:spPr>
        <p:txBody>
          <a:bodyPr>
            <a:normAutofit fontScale="90000"/>
          </a:bodyPr>
          <a:lstStyle/>
          <a:p>
            <a:r>
              <a:rPr lang="es-MX" dirty="0"/>
              <a:t>Datos de contacto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79ADDCC7-CD70-4085-A28E-9175D66942EC}"/>
              </a:ext>
            </a:extLst>
          </p:cNvPr>
          <p:cNvSpPr txBox="1">
            <a:spLocks/>
          </p:cNvSpPr>
          <p:nvPr/>
        </p:nvSpPr>
        <p:spPr>
          <a:xfrm>
            <a:off x="2285027" y="1158836"/>
            <a:ext cx="6212101" cy="335711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ü"/>
            </a:pPr>
            <a:r>
              <a:rPr lang="es-MX" sz="1600" dirty="0">
                <a:solidFill>
                  <a:srgbClr val="000000"/>
                </a:solidFill>
              </a:rPr>
              <a:t>Dirección de Procesos para la Calidad </a:t>
            </a:r>
            <a:r>
              <a:rPr lang="es-MX" sz="1600" smtClean="0">
                <a:solidFill>
                  <a:srgbClr val="000000"/>
                </a:solidFill>
              </a:rPr>
              <a:t>Educativa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1600" smtClean="0">
                <a:solidFill>
                  <a:srgbClr val="000000"/>
                </a:solidFill>
              </a:rPr>
              <a:t>Tel</a:t>
            </a:r>
            <a:r>
              <a:rPr lang="es-MX" sz="1600" dirty="0">
                <a:solidFill>
                  <a:srgbClr val="000000"/>
                </a:solidFill>
              </a:rPr>
              <a:t>: 844 411 89 37ext. 3741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1600" dirty="0">
                <a:solidFill>
                  <a:srgbClr val="000000"/>
                </a:solidFill>
              </a:rPr>
              <a:t>Dra. Blanca Margarita Villarreal Soto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1600" dirty="0">
                <a:solidFill>
                  <a:srgbClr val="000000"/>
                </a:solidFill>
              </a:rPr>
              <a:t>    Directora. </a:t>
            </a:r>
            <a:r>
              <a:rPr lang="es-MX" sz="1600" dirty="0" err="1">
                <a:solidFill>
                  <a:srgbClr val="000000"/>
                </a:solidFill>
              </a:rPr>
              <a:t>Cel</a:t>
            </a:r>
            <a:r>
              <a:rPr lang="es-MX" sz="1600" dirty="0">
                <a:solidFill>
                  <a:srgbClr val="000000"/>
                </a:solidFill>
              </a:rPr>
              <a:t> 844 202 99 81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1600" dirty="0">
                <a:solidFill>
                  <a:srgbClr val="000000"/>
                </a:solidFill>
              </a:rPr>
              <a:t>Dirección de Participación Escolar y Contraloría Social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1600" dirty="0">
                <a:solidFill>
                  <a:srgbClr val="000000"/>
                </a:solidFill>
              </a:rPr>
              <a:t>    Tel: 844 411 88 00 ext. 3510 y 3276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1600" dirty="0">
                <a:solidFill>
                  <a:srgbClr val="000000"/>
                </a:solidFill>
              </a:rPr>
              <a:t>Ing. Enrique Hernández Valdés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1600" dirty="0">
                <a:solidFill>
                  <a:srgbClr val="000000"/>
                </a:solidFill>
              </a:rPr>
              <a:t>     Director. </a:t>
            </a:r>
            <a:r>
              <a:rPr lang="es-MX" sz="1600" dirty="0" err="1">
                <a:solidFill>
                  <a:srgbClr val="000000"/>
                </a:solidFill>
              </a:rPr>
              <a:t>Cel</a:t>
            </a:r>
            <a:r>
              <a:rPr lang="es-MX" sz="1600" dirty="0">
                <a:solidFill>
                  <a:srgbClr val="000000"/>
                </a:solidFill>
              </a:rPr>
              <a:t>: 844 184 86 69</a:t>
            </a:r>
          </a:p>
          <a:p>
            <a:pPr marL="0" indent="0" algn="just">
              <a:buNone/>
            </a:pPr>
            <a:endParaRPr lang="es-MX" sz="1600" dirty="0">
              <a:solidFill>
                <a:srgbClr val="000000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020417" y="3992734"/>
            <a:ext cx="79976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hlinkClick r:id="rId4"/>
              </a:rPr>
              <a:t>https://educacion.seducoahuila.gob.mx/index.php/direccion-de-procesos-para-la-calidad-educativa/mochila-sana-y-segura</a:t>
            </a:r>
            <a:r>
              <a:rPr lang="es-MX" dirty="0" smtClean="0">
                <a:hlinkClick r:id="rId4"/>
              </a:rPr>
              <a:t>/</a:t>
            </a:r>
            <a:r>
              <a:rPr lang="es-MX" dirty="0" smtClean="0"/>
              <a:t>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95548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96C033EE-23C6-42FB-AB61-1C46DEC58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8096" y="2457296"/>
            <a:ext cx="2113813" cy="1623307"/>
          </a:xfrm>
        </p:spPr>
        <p:txBody>
          <a:bodyPr spcFirstLastPara="1" vert="horz" wrap="square" lIns="68580" tIns="34290" rIns="68580" bIns="34290" rtlCol="0" anchor="ctr" anchorCtr="0">
            <a:normAutofit/>
          </a:bodyPr>
          <a:lstStyle/>
          <a:p>
            <a:pPr algn="ctr"/>
            <a:r>
              <a:rPr lang="en-US" sz="2800" dirty="0"/>
              <a:t>MOCHILA SANA Y SEGURA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9ADDCC7-CD70-4085-A28E-9175D66942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66656" y="645695"/>
            <a:ext cx="5501372" cy="2847848"/>
          </a:xfrm>
        </p:spPr>
        <p:txBody>
          <a:bodyPr spcFirstLastPara="1" vert="horz" wrap="square" lIns="68580" tIns="34290" rIns="68580" bIns="34290" rtlCol="0" anchor="t" anchorCtr="0">
            <a:noAutofit/>
          </a:bodyPr>
          <a:lstStyle/>
          <a:p>
            <a:pPr marL="42863" algn="ctr"/>
            <a:r>
              <a:rPr lang="es-MX" sz="2100" b="1" dirty="0" smtClean="0">
                <a:solidFill>
                  <a:srgbClr val="000000"/>
                </a:solidFill>
              </a:rPr>
              <a:t>OBJETIVO</a:t>
            </a:r>
          </a:p>
          <a:p>
            <a:pPr marL="42863" algn="ctr"/>
            <a:r>
              <a:rPr lang="es-MX" sz="21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Proporcionar al personal educativo de las escuelas de educación básica, públicas y particulares, una herramienta para construir entornos escolares seguros con apego a los derechos de las niñas, los niños y los adolescentes, velando siempre por el ejercicio pleno de los Derechos </a:t>
            </a:r>
          </a:p>
          <a:p>
            <a:pPr marL="42863" algn="ctr"/>
            <a:r>
              <a:rPr lang="es-MX" sz="21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Humanos.</a:t>
            </a:r>
          </a:p>
          <a:p>
            <a:pPr marL="42863" algn="just"/>
            <a:endParaRPr lang="es-MX" sz="2100" dirty="0">
              <a:solidFill>
                <a:srgbClr val="000000"/>
              </a:solidFill>
            </a:endParaRPr>
          </a:p>
        </p:txBody>
      </p:sp>
      <p:pic>
        <p:nvPicPr>
          <p:cNvPr id="9" name="Graphic 8" descr="Mochila">
            <a:extLst>
              <a:ext uri="{FF2B5EF4-FFF2-40B4-BE49-F238E27FC236}">
                <a16:creationId xmlns:a16="http://schemas.microsoft.com/office/drawing/2014/main" id="{1DC25B57-B963-4CE5-9F3B-7A6C1E8E51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53295" y="645695"/>
            <a:ext cx="1813361" cy="1813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418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96C033EE-23C6-42FB-AB61-1C46DEC58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781" y="2485561"/>
            <a:ext cx="2113813" cy="1623307"/>
          </a:xfrm>
        </p:spPr>
        <p:txBody>
          <a:bodyPr spcFirstLastPara="1" vert="horz" wrap="square" lIns="68580" tIns="34290" rIns="68580" bIns="34290" rtlCol="0" anchor="ctr" anchorCtr="0">
            <a:normAutofit/>
          </a:bodyPr>
          <a:lstStyle/>
          <a:p>
            <a:pPr algn="ctr"/>
            <a:r>
              <a:rPr lang="en-US" sz="2800" dirty="0"/>
              <a:t>MOCHILA SANA Y SEGURA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9ADDCC7-CD70-4085-A28E-9175D66942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60801" y="1153664"/>
            <a:ext cx="5501372" cy="2320838"/>
          </a:xfrm>
        </p:spPr>
        <p:txBody>
          <a:bodyPr spcFirstLastPara="1" vert="horz" wrap="square" lIns="68580" tIns="34290" rIns="68580" bIns="34290" rtlCol="0" anchor="t" anchorCtr="0">
            <a:noAutofit/>
          </a:bodyPr>
          <a:lstStyle/>
          <a:p>
            <a:pPr marL="42863" algn="just"/>
            <a:r>
              <a:rPr lang="es-MX" sz="1800" dirty="0" smtClean="0">
                <a:solidFill>
                  <a:srgbClr val="000000"/>
                </a:solidFill>
              </a:rPr>
              <a:t>El proyecto </a:t>
            </a:r>
            <a:r>
              <a:rPr lang="es-MX" sz="1800" b="1" dirty="0" smtClean="0">
                <a:solidFill>
                  <a:srgbClr val="000000"/>
                </a:solidFill>
              </a:rPr>
              <a:t>MOCHILA SANA Y SEGURA </a:t>
            </a:r>
            <a:r>
              <a:rPr lang="es-MX" sz="1800" dirty="0" smtClean="0">
                <a:solidFill>
                  <a:srgbClr val="000000"/>
                </a:solidFill>
              </a:rPr>
              <a:t>en Escuelas de Educación Básica, es un procedimiento preventivo que se realiza en coordinación con el Consejo de Participación Escolar a través del Comité de Protección Civil y Seguridad Escolar, en los planteles educativos de Coahuila de Zaragoza. </a:t>
            </a:r>
            <a:endParaRPr lang="es-MX" sz="1800" dirty="0">
              <a:solidFill>
                <a:srgbClr val="000000"/>
              </a:solidFill>
            </a:endParaRPr>
          </a:p>
        </p:txBody>
      </p:sp>
      <p:pic>
        <p:nvPicPr>
          <p:cNvPr id="9" name="Graphic 8" descr="Mochila">
            <a:extLst>
              <a:ext uri="{FF2B5EF4-FFF2-40B4-BE49-F238E27FC236}">
                <a16:creationId xmlns:a16="http://schemas.microsoft.com/office/drawing/2014/main" id="{1DC25B57-B963-4CE5-9F3B-7A6C1E8E51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12241" y="672200"/>
            <a:ext cx="1813361" cy="1813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850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96C033EE-23C6-42FB-AB61-1C46DEC58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1835" y="2212132"/>
            <a:ext cx="2113813" cy="1623307"/>
          </a:xfrm>
        </p:spPr>
        <p:txBody>
          <a:bodyPr spcFirstLastPara="1" vert="horz" wrap="square" lIns="68580" tIns="34290" rIns="68580" bIns="34290" rtlCol="0" anchor="ctr" anchorCtr="0">
            <a:normAutofit/>
          </a:bodyPr>
          <a:lstStyle/>
          <a:p>
            <a:pPr algn="ctr"/>
            <a:r>
              <a:rPr lang="en-US" sz="2800" dirty="0"/>
              <a:t>MOCHILA SANA Y SEGURA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9ADDCC7-CD70-4085-A28E-9175D66942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2585" y="1051713"/>
            <a:ext cx="5501372" cy="2320838"/>
          </a:xfrm>
        </p:spPr>
        <p:txBody>
          <a:bodyPr spcFirstLastPara="1" vert="horz" wrap="square" lIns="68580" tIns="34290" rIns="68580" bIns="34290" rtlCol="0" anchor="t" anchorCtr="0">
            <a:noAutofit/>
          </a:bodyPr>
          <a:lstStyle/>
          <a:p>
            <a:pPr marL="385763" indent="-342900" algn="just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00000"/>
                </a:solidFill>
              </a:rPr>
              <a:t>Exponer a la comunidad educativa al inicio de cada ciclo escolar, los protocolos y la normativa escolar, a fin de que conozcan los procedimientos a realizar, en caso de presentarse, algún supuesto de situación de riesgo.</a:t>
            </a:r>
          </a:p>
          <a:p>
            <a:pPr marL="385763" indent="-342900" algn="just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00000"/>
                </a:solidFill>
              </a:rPr>
              <a:t>Realizar un diagnóstico de riesgos, diseñar y elaborar conjuntamente con el consejo de participación escolar un programa permanente de prevención escolar y evaluar el impacto de las acciones preventivas.</a:t>
            </a:r>
          </a:p>
          <a:p>
            <a:pPr marL="300038" indent="-257175" algn="just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00000"/>
                </a:solidFill>
              </a:rPr>
              <a:t>Implementar las medidas que garanticen la integridad física, psicológica y social de los </a:t>
            </a:r>
            <a:r>
              <a:rPr lang="es-MX" sz="1600" dirty="0" smtClean="0">
                <a:solidFill>
                  <a:srgbClr val="000000"/>
                </a:solidFill>
              </a:rPr>
              <a:t>alumnos.</a:t>
            </a: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9" name="Graphic 8" descr="Mochila">
            <a:extLst>
              <a:ext uri="{FF2B5EF4-FFF2-40B4-BE49-F238E27FC236}">
                <a16:creationId xmlns:a16="http://schemas.microsoft.com/office/drawing/2014/main" id="{1DC25B57-B963-4CE5-9F3B-7A6C1E8E51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02060" y="600695"/>
            <a:ext cx="1813361" cy="1813361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906342" y="566965"/>
            <a:ext cx="4889801" cy="484748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s-MX" sz="27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Participación de los directivos: </a:t>
            </a:r>
          </a:p>
        </p:txBody>
      </p:sp>
    </p:spTree>
    <p:extLst>
      <p:ext uri="{BB962C8B-B14F-4D97-AF65-F5344CB8AC3E}">
        <p14:creationId xmlns:p14="http://schemas.microsoft.com/office/powerpoint/2010/main" val="962507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96C033EE-23C6-42FB-AB61-1C46DEC58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287" y="2121905"/>
            <a:ext cx="2113813" cy="1623307"/>
          </a:xfrm>
        </p:spPr>
        <p:txBody>
          <a:bodyPr spcFirstLastPara="1" vert="horz" wrap="square" lIns="68580" tIns="34290" rIns="68580" bIns="34290" rtlCol="0" anchor="ctr" anchorCtr="0">
            <a:normAutofit/>
          </a:bodyPr>
          <a:lstStyle/>
          <a:p>
            <a:pPr algn="ctr"/>
            <a:r>
              <a:rPr lang="en-US" sz="2800" dirty="0"/>
              <a:t>MOCHILA SANA Y SEGURA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9ADDCC7-CD70-4085-A28E-9175D66942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6024" y="1471180"/>
            <a:ext cx="5501372" cy="3235122"/>
          </a:xfrm>
        </p:spPr>
        <p:txBody>
          <a:bodyPr spcFirstLastPara="1" vert="horz" wrap="square" lIns="68580" tIns="34290" rIns="68580" bIns="34290" rtlCol="0" anchor="t" anchorCtr="0">
            <a:noAutofit/>
          </a:bodyPr>
          <a:lstStyle/>
          <a:p>
            <a:pPr marL="42863" algn="just"/>
            <a:r>
              <a:rPr lang="es-MX" sz="1200" dirty="0">
                <a:solidFill>
                  <a:srgbClr val="000000"/>
                </a:solidFill>
              </a:rPr>
              <a:t>Antes de que el alumno salga de casa, las madres, padres de familia o tutores deberán:</a:t>
            </a:r>
          </a:p>
          <a:p>
            <a:pPr marL="300038" indent="-257175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rgbClr val="000000"/>
                </a:solidFill>
              </a:rPr>
              <a:t>Asegurar que lleven alimentos nutritivos para su consumo</a:t>
            </a:r>
          </a:p>
          <a:p>
            <a:pPr marL="300038" indent="-257175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rgbClr val="000000"/>
                </a:solidFill>
              </a:rPr>
              <a:t>Hacer recomendaciones a sus hijos, hijas o pupilos para su autocuidado</a:t>
            </a:r>
          </a:p>
          <a:p>
            <a:pPr marL="300038" indent="-257175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rgbClr val="000000"/>
                </a:solidFill>
              </a:rPr>
              <a:t>Previo acuerdo con su hija, hijo o pupilo deberá revisar la mochila bajo la premisa de tener un orden y llevar lo necesario sin acusar ni juzgar.</a:t>
            </a:r>
          </a:p>
          <a:p>
            <a:pPr marL="300038" indent="-257175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rgbClr val="000000"/>
                </a:solidFill>
              </a:rPr>
              <a:t>Impedir que lleven objetos prohibidos en la mochila tales como: </a:t>
            </a:r>
          </a:p>
          <a:p>
            <a:pPr marL="470297" indent="-203597" algn="just">
              <a:buFont typeface="Wingdings" panose="05000000000000000000" pitchFamily="2" charset="2"/>
              <a:buChar char="q"/>
            </a:pPr>
            <a:r>
              <a:rPr lang="es-MX" sz="1200" dirty="0">
                <a:solidFill>
                  <a:srgbClr val="000000"/>
                </a:solidFill>
              </a:rPr>
              <a:t>Armas de fuego reales o de </a:t>
            </a:r>
            <a:r>
              <a:rPr lang="es-MX" sz="1200" dirty="0" smtClean="0">
                <a:solidFill>
                  <a:srgbClr val="000000"/>
                </a:solidFill>
              </a:rPr>
              <a:t>juguete</a:t>
            </a:r>
            <a:r>
              <a:rPr lang="es-MX" sz="1200" dirty="0">
                <a:solidFill>
                  <a:srgbClr val="000000"/>
                </a:solidFill>
              </a:rPr>
              <a:t>.</a:t>
            </a:r>
          </a:p>
          <a:p>
            <a:pPr marL="470297" indent="-203597" algn="just">
              <a:buFont typeface="Wingdings" panose="05000000000000000000" pitchFamily="2" charset="2"/>
              <a:buChar char="q"/>
            </a:pPr>
            <a:r>
              <a:rPr lang="es-MX" sz="1200" dirty="0">
                <a:solidFill>
                  <a:srgbClr val="000000"/>
                </a:solidFill>
              </a:rPr>
              <a:t>Armas blancas </a:t>
            </a:r>
            <a:r>
              <a:rPr lang="es-MX" sz="1200" dirty="0" smtClean="0">
                <a:solidFill>
                  <a:srgbClr val="000000"/>
                </a:solidFill>
              </a:rPr>
              <a:t>reales.</a:t>
            </a:r>
            <a:endParaRPr lang="es-MX" sz="1200" dirty="0">
              <a:solidFill>
                <a:srgbClr val="000000"/>
              </a:solidFill>
            </a:endParaRPr>
          </a:p>
          <a:p>
            <a:pPr marL="470297" indent="-203597" algn="just">
              <a:buFont typeface="Wingdings" panose="05000000000000000000" pitchFamily="2" charset="2"/>
              <a:buChar char="q"/>
            </a:pPr>
            <a:r>
              <a:rPr lang="es-MX" sz="1200" dirty="0">
                <a:solidFill>
                  <a:srgbClr val="000000"/>
                </a:solidFill>
              </a:rPr>
              <a:t>Objetos </a:t>
            </a:r>
            <a:r>
              <a:rPr lang="es-MX" sz="1200" dirty="0" smtClean="0">
                <a:solidFill>
                  <a:srgbClr val="000000"/>
                </a:solidFill>
              </a:rPr>
              <a:t>punzocortantes.</a:t>
            </a:r>
            <a:endParaRPr lang="es-MX" sz="1200" dirty="0">
              <a:solidFill>
                <a:srgbClr val="000000"/>
              </a:solidFill>
            </a:endParaRPr>
          </a:p>
          <a:p>
            <a:pPr marL="470297" indent="-203597" algn="just">
              <a:buFont typeface="Wingdings" panose="05000000000000000000" pitchFamily="2" charset="2"/>
              <a:buChar char="q"/>
            </a:pPr>
            <a:r>
              <a:rPr lang="es-MX" sz="1200" dirty="0">
                <a:solidFill>
                  <a:srgbClr val="000000"/>
                </a:solidFill>
              </a:rPr>
              <a:t>Comida </a:t>
            </a:r>
            <a:r>
              <a:rPr lang="es-MX" sz="1200" dirty="0" smtClean="0">
                <a:solidFill>
                  <a:srgbClr val="000000"/>
                </a:solidFill>
              </a:rPr>
              <a:t>chatarra.</a:t>
            </a:r>
            <a:endParaRPr lang="es-MX" sz="1200" dirty="0">
              <a:solidFill>
                <a:srgbClr val="000000"/>
              </a:solidFill>
            </a:endParaRPr>
          </a:p>
          <a:p>
            <a:pPr marL="300038" indent="-257175" algn="just">
              <a:buFont typeface="Wingdings" panose="05000000000000000000" pitchFamily="2" charset="2"/>
              <a:buChar char="q"/>
            </a:pPr>
            <a:endParaRPr lang="es-MX" sz="1200" dirty="0">
              <a:solidFill>
                <a:srgbClr val="000000"/>
              </a:solidFill>
            </a:endParaRPr>
          </a:p>
        </p:txBody>
      </p:sp>
      <p:pic>
        <p:nvPicPr>
          <p:cNvPr id="9" name="Graphic 8" descr="Mochila">
            <a:extLst>
              <a:ext uri="{FF2B5EF4-FFF2-40B4-BE49-F238E27FC236}">
                <a16:creationId xmlns:a16="http://schemas.microsoft.com/office/drawing/2014/main" id="{1DC25B57-B963-4CE5-9F3B-7A6C1E8E51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51475" y="564500"/>
            <a:ext cx="1813361" cy="1813361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676024" y="496956"/>
            <a:ext cx="5699781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100" dirty="0"/>
              <a:t>Actuación ante el ingreso y detección de objetos, sustancias y alimentos prohibidos en la escuela:</a:t>
            </a:r>
          </a:p>
        </p:txBody>
      </p:sp>
    </p:spTree>
    <p:extLst>
      <p:ext uri="{BB962C8B-B14F-4D97-AF65-F5344CB8AC3E}">
        <p14:creationId xmlns:p14="http://schemas.microsoft.com/office/powerpoint/2010/main" val="3230282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96C033EE-23C6-42FB-AB61-1C46DEC58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287" y="2108653"/>
            <a:ext cx="2113813" cy="1623307"/>
          </a:xfrm>
        </p:spPr>
        <p:txBody>
          <a:bodyPr spcFirstLastPara="1" vert="horz" wrap="square" lIns="68580" tIns="34290" rIns="68580" bIns="34290" rtlCol="0" anchor="ctr" anchorCtr="0">
            <a:normAutofit/>
          </a:bodyPr>
          <a:lstStyle/>
          <a:p>
            <a:pPr algn="ctr"/>
            <a:r>
              <a:rPr lang="en-US" sz="2800" dirty="0"/>
              <a:t>MOCHILA SANA Y SEGURA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9ADDCC7-CD70-4085-A28E-9175D66942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96251" y="1298012"/>
            <a:ext cx="5501372" cy="3040007"/>
          </a:xfrm>
        </p:spPr>
        <p:txBody>
          <a:bodyPr spcFirstLastPara="1" vert="horz" wrap="square" lIns="68580" tIns="34290" rIns="68580" bIns="34290" rtlCol="0" anchor="t" anchorCtr="0">
            <a:noAutofit/>
          </a:bodyPr>
          <a:lstStyle/>
          <a:p>
            <a:pPr marL="42863" algn="just"/>
            <a:endParaRPr lang="es-MX" sz="1350" dirty="0">
              <a:solidFill>
                <a:srgbClr val="000000"/>
              </a:solidFill>
            </a:endParaRPr>
          </a:p>
          <a:p>
            <a:pPr marL="470297" indent="-203597" algn="just">
              <a:buFont typeface="Wingdings" panose="05000000000000000000" pitchFamily="2" charset="2"/>
              <a:buChar char="q"/>
            </a:pPr>
            <a:r>
              <a:rPr lang="es-MX" sz="1350" dirty="0" smtClean="0">
                <a:solidFill>
                  <a:srgbClr val="000000"/>
                </a:solidFill>
              </a:rPr>
              <a:t>Artefactos </a:t>
            </a:r>
            <a:r>
              <a:rPr lang="es-MX" sz="1350" dirty="0">
                <a:solidFill>
                  <a:srgbClr val="000000"/>
                </a:solidFill>
              </a:rPr>
              <a:t>y objetos para consumir alguna sustancia </a:t>
            </a:r>
            <a:r>
              <a:rPr lang="es-MX" sz="1350" dirty="0" smtClean="0">
                <a:solidFill>
                  <a:srgbClr val="000000"/>
                </a:solidFill>
              </a:rPr>
              <a:t>tóxica.</a:t>
            </a:r>
            <a:endParaRPr lang="es-MX" sz="1350" dirty="0">
              <a:solidFill>
                <a:srgbClr val="000000"/>
              </a:solidFill>
            </a:endParaRPr>
          </a:p>
          <a:p>
            <a:pPr marL="470297" indent="-203597" algn="just">
              <a:buFont typeface="Wingdings" panose="05000000000000000000" pitchFamily="2" charset="2"/>
              <a:buChar char="q"/>
            </a:pPr>
            <a:r>
              <a:rPr lang="es-MX" sz="1350" dirty="0">
                <a:solidFill>
                  <a:srgbClr val="000000"/>
                </a:solidFill>
              </a:rPr>
              <a:t>Herramientas no autorizadas que pongan en riesgo a los alumnos (as) como por ejemplo: desarmadores, pinzas y segueta entre otros.</a:t>
            </a:r>
          </a:p>
          <a:p>
            <a:pPr marL="470297" indent="-203597" algn="just">
              <a:buFont typeface="Wingdings" panose="05000000000000000000" pitchFamily="2" charset="2"/>
              <a:buChar char="q"/>
            </a:pPr>
            <a:r>
              <a:rPr lang="es-MX" sz="1350" dirty="0">
                <a:solidFill>
                  <a:srgbClr val="000000"/>
                </a:solidFill>
              </a:rPr>
              <a:t>Cualquier objeto que pudiere implicar algún riesgo, que esté prohibido por la normatividad correspondiente o pueda ser utilizado para actividades sin fines académicos</a:t>
            </a:r>
            <a:r>
              <a:rPr lang="es-MX" sz="1350" dirty="0" smtClean="0">
                <a:solidFill>
                  <a:srgbClr val="000000"/>
                </a:solidFill>
              </a:rPr>
              <a:t>.</a:t>
            </a:r>
          </a:p>
          <a:p>
            <a:pPr marL="470297" indent="-203597" algn="just">
              <a:buFont typeface="Wingdings" panose="05000000000000000000" pitchFamily="2" charset="2"/>
              <a:buChar char="q"/>
            </a:pPr>
            <a:r>
              <a:rPr lang="es-MX" sz="1350" dirty="0">
                <a:solidFill>
                  <a:srgbClr val="000000"/>
                </a:solidFill>
              </a:rPr>
              <a:t>Sustancias </a:t>
            </a:r>
            <a:r>
              <a:rPr lang="es-MX" sz="1350" dirty="0" smtClean="0">
                <a:solidFill>
                  <a:srgbClr val="000000"/>
                </a:solidFill>
              </a:rPr>
              <a:t>tóxicas.</a:t>
            </a:r>
            <a:endParaRPr lang="es-MX" sz="1350" dirty="0">
              <a:solidFill>
                <a:srgbClr val="000000"/>
              </a:solidFill>
            </a:endParaRPr>
          </a:p>
          <a:p>
            <a:pPr marL="470297" indent="-203597" algn="just">
              <a:buFont typeface="Wingdings" panose="05000000000000000000" pitchFamily="2" charset="2"/>
              <a:buChar char="q"/>
            </a:pPr>
            <a:r>
              <a:rPr lang="es-MX" sz="1350" dirty="0">
                <a:solidFill>
                  <a:srgbClr val="000000"/>
                </a:solidFill>
              </a:rPr>
              <a:t>Pastillas y medicamentos no </a:t>
            </a:r>
            <a:r>
              <a:rPr lang="es-MX" sz="1350" dirty="0" smtClean="0">
                <a:solidFill>
                  <a:srgbClr val="000000"/>
                </a:solidFill>
              </a:rPr>
              <a:t>recetados.</a:t>
            </a:r>
            <a:endParaRPr lang="es-MX" sz="1350" dirty="0">
              <a:solidFill>
                <a:srgbClr val="000000"/>
              </a:solidFill>
            </a:endParaRPr>
          </a:p>
          <a:p>
            <a:pPr marL="470297" indent="-203597" algn="just">
              <a:buFont typeface="Wingdings" panose="05000000000000000000" pitchFamily="2" charset="2"/>
              <a:buChar char="q"/>
            </a:pPr>
            <a:r>
              <a:rPr lang="es-MX" sz="1350" dirty="0">
                <a:solidFill>
                  <a:srgbClr val="000000"/>
                </a:solidFill>
              </a:rPr>
              <a:t>Sustancias u objetos </a:t>
            </a:r>
            <a:r>
              <a:rPr lang="es-MX" sz="1350" dirty="0" smtClean="0">
                <a:solidFill>
                  <a:srgbClr val="000000"/>
                </a:solidFill>
              </a:rPr>
              <a:t>explosivos.</a:t>
            </a:r>
            <a:endParaRPr lang="es-MX" sz="1350" dirty="0">
              <a:solidFill>
                <a:srgbClr val="000000"/>
              </a:solidFill>
            </a:endParaRPr>
          </a:p>
          <a:p>
            <a:pPr marL="266700" algn="just"/>
            <a:endParaRPr lang="es-MX" sz="1350" dirty="0">
              <a:solidFill>
                <a:srgbClr val="000000"/>
              </a:solidFill>
            </a:endParaRPr>
          </a:p>
          <a:p>
            <a:pPr marL="300038" indent="-257175" algn="just">
              <a:buFont typeface="Wingdings" panose="05000000000000000000" pitchFamily="2" charset="2"/>
              <a:buChar char="q"/>
            </a:pPr>
            <a:endParaRPr lang="es-MX" sz="1350" dirty="0">
              <a:solidFill>
                <a:srgbClr val="000000"/>
              </a:solidFill>
            </a:endParaRPr>
          </a:p>
        </p:txBody>
      </p:sp>
      <p:pic>
        <p:nvPicPr>
          <p:cNvPr id="9" name="Graphic 8" descr="Mochila">
            <a:extLst>
              <a:ext uri="{FF2B5EF4-FFF2-40B4-BE49-F238E27FC236}">
                <a16:creationId xmlns:a16="http://schemas.microsoft.com/office/drawing/2014/main" id="{1DC25B57-B963-4CE5-9F3B-7A6C1E8E51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90512" y="586061"/>
            <a:ext cx="1813361" cy="1813361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2754098" y="507853"/>
            <a:ext cx="5699781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100" dirty="0"/>
              <a:t>Actuación ante el ingreso y detección de objetos, sustancias y alimentos prohibidos en la escuela:</a:t>
            </a:r>
          </a:p>
        </p:txBody>
      </p:sp>
    </p:spTree>
    <p:extLst>
      <p:ext uri="{BB962C8B-B14F-4D97-AF65-F5344CB8AC3E}">
        <p14:creationId xmlns:p14="http://schemas.microsoft.com/office/powerpoint/2010/main" val="2779150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8" descr="Mochila">
            <a:extLst>
              <a:ext uri="{FF2B5EF4-FFF2-40B4-BE49-F238E27FC236}">
                <a16:creationId xmlns:a16="http://schemas.microsoft.com/office/drawing/2014/main" id="{1DC25B57-B963-4CE5-9F3B-7A6C1E8E51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97434" y="1020417"/>
            <a:ext cx="4565650" cy="3763617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2386" y="1136649"/>
            <a:ext cx="7543800" cy="2197101"/>
          </a:xfrm>
        </p:spPr>
        <p:txBody>
          <a:bodyPr>
            <a:normAutofit fontScale="90000"/>
          </a:bodyPr>
          <a:lstStyle/>
          <a:p>
            <a:pPr algn="ctr"/>
            <a:r>
              <a:rPr lang="es-MX" sz="4950" dirty="0"/>
              <a:t>Comité de Protección civil y seguridad escolar.</a:t>
            </a:r>
          </a:p>
        </p:txBody>
      </p:sp>
    </p:spTree>
    <p:extLst>
      <p:ext uri="{BB962C8B-B14F-4D97-AF65-F5344CB8AC3E}">
        <p14:creationId xmlns:p14="http://schemas.microsoft.com/office/powerpoint/2010/main" val="2302309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8" descr="Mochila">
            <a:extLst>
              <a:ext uri="{FF2B5EF4-FFF2-40B4-BE49-F238E27FC236}">
                <a16:creationId xmlns:a16="http://schemas.microsoft.com/office/drawing/2014/main" id="{1DC25B57-B963-4CE5-9F3B-7A6C1E8E51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2087" y="737705"/>
            <a:ext cx="1399033" cy="1399033"/>
          </a:xfrm>
          <a:prstGeom prst="rect">
            <a:avLst/>
          </a:prstGeo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877732" y="788096"/>
            <a:ext cx="4994060" cy="749156"/>
          </a:xfrm>
        </p:spPr>
        <p:txBody>
          <a:bodyPr/>
          <a:lstStyle/>
          <a:p>
            <a:r>
              <a:rPr lang="es-MX" dirty="0"/>
              <a:t>OBJETIVO DEL COMITÉ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79ADDCC7-CD70-4085-A28E-9175D66942EC}"/>
              </a:ext>
            </a:extLst>
          </p:cNvPr>
          <p:cNvSpPr txBox="1">
            <a:spLocks/>
          </p:cNvSpPr>
          <p:nvPr/>
        </p:nvSpPr>
        <p:spPr>
          <a:xfrm>
            <a:off x="2568016" y="1703556"/>
            <a:ext cx="5501372" cy="1343934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863" algn="just"/>
            <a:r>
              <a:rPr lang="es-MX" sz="2400" dirty="0">
                <a:solidFill>
                  <a:srgbClr val="000000"/>
                </a:solidFill>
              </a:rPr>
              <a:t>Promover la construcción de una cultura de prevención, a través de la participación social, ya que la población cuenta con poca información para identificar situaciones de riesgo (ya sean de origen natural o social</a:t>
            </a:r>
            <a:r>
              <a:rPr lang="es-MX" sz="2400" dirty="0" smtClean="0">
                <a:solidFill>
                  <a:srgbClr val="000000"/>
                </a:solidFill>
              </a:rPr>
              <a:t>).</a:t>
            </a:r>
            <a:endParaRPr lang="es-MX" sz="2400" dirty="0">
              <a:solidFill>
                <a:srgbClr val="000000"/>
              </a:solidFill>
            </a:endParaRPr>
          </a:p>
          <a:p>
            <a:pPr indent="-171450" algn="just">
              <a:buFont typeface="Wingdings 3" charset="2"/>
              <a:buChar char=""/>
            </a:pPr>
            <a:endParaRPr lang="en-US" sz="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025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32787" t="19363" r="33482" b="9951"/>
          <a:stretch/>
        </p:blipFill>
        <p:spPr>
          <a:xfrm>
            <a:off x="3057099" y="460641"/>
            <a:ext cx="3275462" cy="4289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562147"/>
      </p:ext>
    </p:extLst>
  </p:cSld>
  <p:clrMapOvr>
    <a:masterClrMapping/>
  </p:clrMapOvr>
</p:sld>
</file>

<file path=ppt/theme/theme1.xml><?xml version="1.0" encoding="utf-8"?>
<a:theme xmlns:a="http://schemas.openxmlformats.org/drawingml/2006/main" name="Seyton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</TotalTime>
  <Words>535</Words>
  <Application>Microsoft Office PowerPoint</Application>
  <PresentationFormat>Presentación en pantalla (16:9)</PresentationFormat>
  <Paragraphs>45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Patrick Hand SC</vt:lpstr>
      <vt:lpstr>Sniglet</vt:lpstr>
      <vt:lpstr>Wingdings</vt:lpstr>
      <vt:lpstr>Wingdings 3</vt:lpstr>
      <vt:lpstr>Seyton template</vt:lpstr>
      <vt:lpstr>MOCHILA SANA Y SEGURA</vt:lpstr>
      <vt:lpstr>MOCHILA SANA Y SEGURA</vt:lpstr>
      <vt:lpstr>MOCHILA SANA Y SEGURA</vt:lpstr>
      <vt:lpstr>MOCHILA SANA Y SEGURA</vt:lpstr>
      <vt:lpstr>MOCHILA SANA Y SEGURA</vt:lpstr>
      <vt:lpstr>MOCHILA SANA Y SEGURA</vt:lpstr>
      <vt:lpstr>Comité de Protección civil y seguridad escolar.</vt:lpstr>
      <vt:lpstr>OBJETIVO DEL COMITÉ</vt:lpstr>
      <vt:lpstr>Presentación de PowerPoint</vt:lpstr>
      <vt:lpstr>Datos de contacto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Forta</dc:creator>
  <cp:lastModifiedBy>hp35</cp:lastModifiedBy>
  <cp:revision>40</cp:revision>
  <dcterms:modified xsi:type="dcterms:W3CDTF">2025-07-18T16:25:47Z</dcterms:modified>
</cp:coreProperties>
</file>