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4"/>
  </p:notesMasterIdLst>
  <p:sldIdLst>
    <p:sldId id="302" r:id="rId2"/>
    <p:sldId id="317" r:id="rId3"/>
    <p:sldId id="318" r:id="rId4"/>
    <p:sldId id="320" r:id="rId5"/>
    <p:sldId id="321" r:id="rId6"/>
    <p:sldId id="322" r:id="rId7"/>
    <p:sldId id="339" r:id="rId8"/>
    <p:sldId id="324" r:id="rId9"/>
    <p:sldId id="328" r:id="rId10"/>
    <p:sldId id="329" r:id="rId11"/>
    <p:sldId id="330" r:id="rId12"/>
    <p:sldId id="340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61FAACB-E948-4F74-A327-DDAEE09CF5E9}">
  <a:tblStyle styleId="{D61FAACB-E948-4F74-A327-DDAEE09CF5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 snapToGrid="0">
      <p:cViewPr>
        <p:scale>
          <a:sx n="70" d="100"/>
          <a:sy n="70" d="100"/>
        </p:scale>
        <p:origin x="1560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00509-B038-41DF-826B-22E4F46133A0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AA1257-4254-47D3-A24C-CDC086A56202}">
      <dgm:prSet/>
      <dgm:spPr/>
      <dgm:t>
        <a:bodyPr/>
        <a:lstStyle/>
        <a:p>
          <a:r>
            <a:rPr lang="es-MX" b="1" dirty="0"/>
            <a:t>En caso de encontrar objetos prohibidos:</a:t>
          </a:r>
          <a:endParaRPr lang="en-US" dirty="0"/>
        </a:p>
      </dgm:t>
    </dgm:pt>
    <dgm:pt modelId="{DC1975A0-753E-440F-B477-8D46DD9E92EC}" type="parTrans" cxnId="{0BAA7D3F-CB71-415E-B399-841961089DEA}">
      <dgm:prSet/>
      <dgm:spPr/>
      <dgm:t>
        <a:bodyPr/>
        <a:lstStyle/>
        <a:p>
          <a:endParaRPr lang="en-US"/>
        </a:p>
      </dgm:t>
    </dgm:pt>
    <dgm:pt modelId="{7F8FC7E5-2BDA-4E36-B592-E6397B59CDB3}" type="sibTrans" cxnId="{0BAA7D3F-CB71-415E-B399-841961089DEA}">
      <dgm:prSet/>
      <dgm:spPr/>
      <dgm:t>
        <a:bodyPr/>
        <a:lstStyle/>
        <a:p>
          <a:endParaRPr lang="en-US"/>
        </a:p>
      </dgm:t>
    </dgm:pt>
    <dgm:pt modelId="{F6E0EE28-D948-4229-BECD-2FD02F857304}">
      <dgm:prSet/>
      <dgm:spPr/>
      <dgm:t>
        <a:bodyPr/>
        <a:lstStyle/>
        <a:p>
          <a:r>
            <a:rPr lang="es-MX" dirty="0"/>
            <a:t>No tratar al alumno o alumna como </a:t>
          </a:r>
          <a:r>
            <a:rPr lang="es-MX" dirty="0" smtClean="0"/>
            <a:t>infractor.</a:t>
          </a:r>
          <a:endParaRPr lang="en-US" dirty="0"/>
        </a:p>
      </dgm:t>
    </dgm:pt>
    <dgm:pt modelId="{F66019A3-E09E-43A3-9272-D7AD7433926C}" type="parTrans" cxnId="{3E451B53-B577-47A0-BB02-937DFA856532}">
      <dgm:prSet/>
      <dgm:spPr/>
      <dgm:t>
        <a:bodyPr/>
        <a:lstStyle/>
        <a:p>
          <a:endParaRPr lang="en-US"/>
        </a:p>
      </dgm:t>
    </dgm:pt>
    <dgm:pt modelId="{C6EE33A6-A880-46B1-9032-1CC5430B213E}" type="sibTrans" cxnId="{3E451B53-B577-47A0-BB02-937DFA856532}">
      <dgm:prSet/>
      <dgm:spPr/>
      <dgm:t>
        <a:bodyPr/>
        <a:lstStyle/>
        <a:p>
          <a:endParaRPr lang="en-US"/>
        </a:p>
      </dgm:t>
    </dgm:pt>
    <dgm:pt modelId="{C486232C-B466-468A-9FD3-14EFB84AEB15}">
      <dgm:prSet/>
      <dgm:spPr/>
      <dgm:t>
        <a:bodyPr/>
        <a:lstStyle/>
        <a:p>
          <a:r>
            <a:rPr lang="es-MX" dirty="0"/>
            <a:t>Entrevistar con apoyo de un orientador </a:t>
          </a:r>
          <a:r>
            <a:rPr lang="es-MX" dirty="0" smtClean="0"/>
            <a:t>especialista.</a:t>
          </a:r>
          <a:endParaRPr lang="en-US" dirty="0"/>
        </a:p>
      </dgm:t>
    </dgm:pt>
    <dgm:pt modelId="{B0783515-89C9-481C-97F0-25DA112EA6B7}" type="parTrans" cxnId="{8A2586D0-3EDF-4FB7-A244-C8D4B351ECA4}">
      <dgm:prSet/>
      <dgm:spPr/>
      <dgm:t>
        <a:bodyPr/>
        <a:lstStyle/>
        <a:p>
          <a:endParaRPr lang="en-US"/>
        </a:p>
      </dgm:t>
    </dgm:pt>
    <dgm:pt modelId="{908BDF6B-2816-4FAE-94D5-CE7EAF313D03}" type="sibTrans" cxnId="{8A2586D0-3EDF-4FB7-A244-C8D4B351ECA4}">
      <dgm:prSet/>
      <dgm:spPr/>
      <dgm:t>
        <a:bodyPr/>
        <a:lstStyle/>
        <a:p>
          <a:endParaRPr lang="en-US"/>
        </a:p>
      </dgm:t>
    </dgm:pt>
    <dgm:pt modelId="{15E147B1-FD6D-4721-BB37-C341C046C8C1}">
      <dgm:prSet/>
      <dgm:spPr/>
      <dgm:t>
        <a:bodyPr/>
        <a:lstStyle/>
        <a:p>
          <a:r>
            <a:rPr lang="es-MX" dirty="0"/>
            <a:t>Evaluar el riesgo para determinar la ayuda que puede brindarse al alumno o alumna.</a:t>
          </a:r>
          <a:endParaRPr lang="en-US" dirty="0"/>
        </a:p>
      </dgm:t>
    </dgm:pt>
    <dgm:pt modelId="{06E71685-C26B-4310-BDA2-53E0B1595E04}" type="parTrans" cxnId="{1D49E5C2-E241-48EC-AC97-E575F95264F4}">
      <dgm:prSet/>
      <dgm:spPr/>
      <dgm:t>
        <a:bodyPr/>
        <a:lstStyle/>
        <a:p>
          <a:endParaRPr lang="en-US"/>
        </a:p>
      </dgm:t>
    </dgm:pt>
    <dgm:pt modelId="{25F3F611-C042-443F-BFC1-BF6DE60E6A3F}" type="sibTrans" cxnId="{1D49E5C2-E241-48EC-AC97-E575F95264F4}">
      <dgm:prSet/>
      <dgm:spPr/>
      <dgm:t>
        <a:bodyPr/>
        <a:lstStyle/>
        <a:p>
          <a:endParaRPr lang="en-US"/>
        </a:p>
      </dgm:t>
    </dgm:pt>
    <dgm:pt modelId="{1ADB25F3-3305-47E2-9C94-D589F3184133}">
      <dgm:prSet/>
      <dgm:spPr/>
      <dgm:t>
        <a:bodyPr/>
        <a:lstStyle/>
        <a:p>
          <a:r>
            <a:rPr lang="es-MX" dirty="0"/>
            <a:t>Dar aviso a las autoridades correspondientes.</a:t>
          </a:r>
          <a:endParaRPr lang="en-US" dirty="0"/>
        </a:p>
      </dgm:t>
    </dgm:pt>
    <dgm:pt modelId="{109CCCD7-7EDE-4104-A848-3AAE27A07370}" type="parTrans" cxnId="{F685FA25-088E-46DB-B550-F162F9116E64}">
      <dgm:prSet/>
      <dgm:spPr/>
      <dgm:t>
        <a:bodyPr/>
        <a:lstStyle/>
        <a:p>
          <a:endParaRPr lang="en-US"/>
        </a:p>
      </dgm:t>
    </dgm:pt>
    <dgm:pt modelId="{19C4E521-DBB3-40EE-8FBF-E678B95F9464}" type="sibTrans" cxnId="{F685FA25-088E-46DB-B550-F162F9116E64}">
      <dgm:prSet/>
      <dgm:spPr/>
      <dgm:t>
        <a:bodyPr/>
        <a:lstStyle/>
        <a:p>
          <a:endParaRPr lang="en-US"/>
        </a:p>
      </dgm:t>
    </dgm:pt>
    <dgm:pt modelId="{F7E7BB9E-1509-4296-9D99-20CE453A8F6D}" type="pres">
      <dgm:prSet presAssocID="{D2900509-B038-41DF-826B-22E4F46133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8D5AEC4-38AD-458F-A20F-EB074CE4AA6C}" type="pres">
      <dgm:prSet presAssocID="{A9AA1257-4254-47D3-A24C-CDC086A56202}" presName="node" presStyleLbl="node1" presStyleIdx="0" presStyleCnt="5" custAng="20085027" custScaleX="96243" custScaleY="98252" custLinFactNeighborX="-9588" custLinFactNeighborY="-225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D4E39C-D23C-44BD-8B9A-E2F9F42B96ED}" type="pres">
      <dgm:prSet presAssocID="{7F8FC7E5-2BDA-4E36-B592-E6397B59CDB3}" presName="sibTrans" presStyleCnt="0"/>
      <dgm:spPr/>
    </dgm:pt>
    <dgm:pt modelId="{99F402E4-190D-48E6-8C46-04C4315AC46F}" type="pres">
      <dgm:prSet presAssocID="{F6E0EE28-D948-4229-BECD-2FD02F8573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F3B809-0481-4D1C-AFD7-9D8154F64586}" type="pres">
      <dgm:prSet presAssocID="{C6EE33A6-A880-46B1-9032-1CC5430B213E}" presName="sibTrans" presStyleCnt="0"/>
      <dgm:spPr/>
    </dgm:pt>
    <dgm:pt modelId="{7D63CF5B-7D6D-41F3-9914-6829731EF58A}" type="pres">
      <dgm:prSet presAssocID="{C486232C-B466-468A-9FD3-14EFB84AEB1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01A9FC-257B-495A-A89A-816BBF0177A2}" type="pres">
      <dgm:prSet presAssocID="{908BDF6B-2816-4FAE-94D5-CE7EAF313D03}" presName="sibTrans" presStyleCnt="0"/>
      <dgm:spPr/>
    </dgm:pt>
    <dgm:pt modelId="{DCEBF42D-37C4-4CEF-B3EF-1F6E50EBC28D}" type="pres">
      <dgm:prSet presAssocID="{15E147B1-FD6D-4721-BB37-C341C046C8C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3D2181-743F-43DD-AC3E-96B38624E7E8}" type="pres">
      <dgm:prSet presAssocID="{25F3F611-C042-443F-BFC1-BF6DE60E6A3F}" presName="sibTrans" presStyleCnt="0"/>
      <dgm:spPr/>
    </dgm:pt>
    <dgm:pt modelId="{9F0AB2F4-AC66-4E4E-B128-F488AD21C9DD}" type="pres">
      <dgm:prSet presAssocID="{1ADB25F3-3305-47E2-9C94-D589F318413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DBDFE0F-0E77-4D88-A36B-3CC86E49BA79}" type="presOf" srcId="{D2900509-B038-41DF-826B-22E4F46133A0}" destId="{F7E7BB9E-1509-4296-9D99-20CE453A8F6D}" srcOrd="0" destOrd="0" presId="urn:microsoft.com/office/officeart/2005/8/layout/default"/>
    <dgm:cxn modelId="{1D49E5C2-E241-48EC-AC97-E575F95264F4}" srcId="{D2900509-B038-41DF-826B-22E4F46133A0}" destId="{15E147B1-FD6D-4721-BB37-C341C046C8C1}" srcOrd="3" destOrd="0" parTransId="{06E71685-C26B-4310-BDA2-53E0B1595E04}" sibTransId="{25F3F611-C042-443F-BFC1-BF6DE60E6A3F}"/>
    <dgm:cxn modelId="{1228C733-626E-4E82-ACD1-C0C5CCB4174A}" type="presOf" srcId="{C486232C-B466-468A-9FD3-14EFB84AEB15}" destId="{7D63CF5B-7D6D-41F3-9914-6829731EF58A}" srcOrd="0" destOrd="0" presId="urn:microsoft.com/office/officeart/2005/8/layout/default"/>
    <dgm:cxn modelId="{8A2586D0-3EDF-4FB7-A244-C8D4B351ECA4}" srcId="{D2900509-B038-41DF-826B-22E4F46133A0}" destId="{C486232C-B466-468A-9FD3-14EFB84AEB15}" srcOrd="2" destOrd="0" parTransId="{B0783515-89C9-481C-97F0-25DA112EA6B7}" sibTransId="{908BDF6B-2816-4FAE-94D5-CE7EAF313D03}"/>
    <dgm:cxn modelId="{AD822EC6-7AD5-4A0E-9B00-F5B34F413201}" type="presOf" srcId="{15E147B1-FD6D-4721-BB37-C341C046C8C1}" destId="{DCEBF42D-37C4-4CEF-B3EF-1F6E50EBC28D}" srcOrd="0" destOrd="0" presId="urn:microsoft.com/office/officeart/2005/8/layout/default"/>
    <dgm:cxn modelId="{0BAA7D3F-CB71-415E-B399-841961089DEA}" srcId="{D2900509-B038-41DF-826B-22E4F46133A0}" destId="{A9AA1257-4254-47D3-A24C-CDC086A56202}" srcOrd="0" destOrd="0" parTransId="{DC1975A0-753E-440F-B477-8D46DD9E92EC}" sibTransId="{7F8FC7E5-2BDA-4E36-B592-E6397B59CDB3}"/>
    <dgm:cxn modelId="{1D28E245-1038-4B5A-9BB2-76B2B4699AD9}" type="presOf" srcId="{F6E0EE28-D948-4229-BECD-2FD02F857304}" destId="{99F402E4-190D-48E6-8C46-04C4315AC46F}" srcOrd="0" destOrd="0" presId="urn:microsoft.com/office/officeart/2005/8/layout/default"/>
    <dgm:cxn modelId="{3E451B53-B577-47A0-BB02-937DFA856532}" srcId="{D2900509-B038-41DF-826B-22E4F46133A0}" destId="{F6E0EE28-D948-4229-BECD-2FD02F857304}" srcOrd="1" destOrd="0" parTransId="{F66019A3-E09E-43A3-9272-D7AD7433926C}" sibTransId="{C6EE33A6-A880-46B1-9032-1CC5430B213E}"/>
    <dgm:cxn modelId="{81435A74-D786-4DEF-A04C-14604A507B0E}" type="presOf" srcId="{1ADB25F3-3305-47E2-9C94-D589F3184133}" destId="{9F0AB2F4-AC66-4E4E-B128-F488AD21C9DD}" srcOrd="0" destOrd="0" presId="urn:microsoft.com/office/officeart/2005/8/layout/default"/>
    <dgm:cxn modelId="{5F7AF641-A449-4FE1-842C-C5AFE78C3567}" type="presOf" srcId="{A9AA1257-4254-47D3-A24C-CDC086A56202}" destId="{E8D5AEC4-38AD-458F-A20F-EB074CE4AA6C}" srcOrd="0" destOrd="0" presId="urn:microsoft.com/office/officeart/2005/8/layout/default"/>
    <dgm:cxn modelId="{F685FA25-088E-46DB-B550-F162F9116E64}" srcId="{D2900509-B038-41DF-826B-22E4F46133A0}" destId="{1ADB25F3-3305-47E2-9C94-D589F3184133}" srcOrd="4" destOrd="0" parTransId="{109CCCD7-7EDE-4104-A848-3AAE27A07370}" sibTransId="{19C4E521-DBB3-40EE-8FBF-E678B95F9464}"/>
    <dgm:cxn modelId="{516FDFFD-7016-4795-8371-97B75BF5C6AF}" type="presParOf" srcId="{F7E7BB9E-1509-4296-9D99-20CE453A8F6D}" destId="{E8D5AEC4-38AD-458F-A20F-EB074CE4AA6C}" srcOrd="0" destOrd="0" presId="urn:microsoft.com/office/officeart/2005/8/layout/default"/>
    <dgm:cxn modelId="{C93C11D8-C81C-4260-867C-5E43736A77A2}" type="presParOf" srcId="{F7E7BB9E-1509-4296-9D99-20CE453A8F6D}" destId="{54D4E39C-D23C-44BD-8B9A-E2F9F42B96ED}" srcOrd="1" destOrd="0" presId="urn:microsoft.com/office/officeart/2005/8/layout/default"/>
    <dgm:cxn modelId="{08928564-7D81-4496-828A-B52AA82F0847}" type="presParOf" srcId="{F7E7BB9E-1509-4296-9D99-20CE453A8F6D}" destId="{99F402E4-190D-48E6-8C46-04C4315AC46F}" srcOrd="2" destOrd="0" presId="urn:microsoft.com/office/officeart/2005/8/layout/default"/>
    <dgm:cxn modelId="{ABFD0458-B2E3-4590-B98C-B629929FE8AA}" type="presParOf" srcId="{F7E7BB9E-1509-4296-9D99-20CE453A8F6D}" destId="{38F3B809-0481-4D1C-AFD7-9D8154F64586}" srcOrd="3" destOrd="0" presId="urn:microsoft.com/office/officeart/2005/8/layout/default"/>
    <dgm:cxn modelId="{4FCEAC9E-AA6B-4C0D-9F44-67597103F224}" type="presParOf" srcId="{F7E7BB9E-1509-4296-9D99-20CE453A8F6D}" destId="{7D63CF5B-7D6D-41F3-9914-6829731EF58A}" srcOrd="4" destOrd="0" presId="urn:microsoft.com/office/officeart/2005/8/layout/default"/>
    <dgm:cxn modelId="{C1A89449-0A2E-496F-AFAE-BCF7076E9645}" type="presParOf" srcId="{F7E7BB9E-1509-4296-9D99-20CE453A8F6D}" destId="{F401A9FC-257B-495A-A89A-816BBF0177A2}" srcOrd="5" destOrd="0" presId="urn:microsoft.com/office/officeart/2005/8/layout/default"/>
    <dgm:cxn modelId="{53E54FD0-4370-44BD-82B8-9847743336D4}" type="presParOf" srcId="{F7E7BB9E-1509-4296-9D99-20CE453A8F6D}" destId="{DCEBF42D-37C4-4CEF-B3EF-1F6E50EBC28D}" srcOrd="6" destOrd="0" presId="urn:microsoft.com/office/officeart/2005/8/layout/default"/>
    <dgm:cxn modelId="{08988CEA-EC9C-4A63-9DAB-05E8D5BF51AC}" type="presParOf" srcId="{F7E7BB9E-1509-4296-9D99-20CE453A8F6D}" destId="{DF3D2181-743F-43DD-AC3E-96B38624E7E8}" srcOrd="7" destOrd="0" presId="urn:microsoft.com/office/officeart/2005/8/layout/default"/>
    <dgm:cxn modelId="{2A5A3CD4-3A06-4C93-AEBC-98AFF9DEB0E0}" type="presParOf" srcId="{F7E7BB9E-1509-4296-9D99-20CE453A8F6D}" destId="{9F0AB2F4-AC66-4E4E-B128-F488AD21C9D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5AEC4-38AD-458F-A20F-EB074CE4AA6C}">
      <dsp:nvSpPr>
        <dsp:cNvPr id="0" name=""/>
        <dsp:cNvSpPr/>
      </dsp:nvSpPr>
      <dsp:spPr>
        <a:xfrm rot="20085027">
          <a:off x="3603" y="-104130"/>
          <a:ext cx="2352421" cy="144091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dirty="0"/>
            <a:t>En caso de encontrar objetos prohibidos:</a:t>
          </a:r>
          <a:endParaRPr lang="en-US" sz="1900" kern="1200" dirty="0"/>
        </a:p>
      </dsp:txBody>
      <dsp:txXfrm>
        <a:off x="3603" y="-104130"/>
        <a:ext cx="2352421" cy="1440916"/>
      </dsp:txXfrm>
    </dsp:sp>
    <dsp:sp modelId="{99F402E4-190D-48E6-8C46-04C4315AC46F}">
      <dsp:nvSpPr>
        <dsp:cNvPr id="0" name=""/>
        <dsp:cNvSpPr/>
      </dsp:nvSpPr>
      <dsp:spPr>
        <a:xfrm>
          <a:off x="2600450" y="214228"/>
          <a:ext cx="2444252" cy="14665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/>
            <a:t>No tratar al alumno o alumna como </a:t>
          </a:r>
          <a:r>
            <a:rPr lang="es-MX" sz="1900" kern="1200" dirty="0" smtClean="0"/>
            <a:t>infractor.</a:t>
          </a:r>
          <a:endParaRPr lang="en-US" sz="1900" kern="1200" dirty="0"/>
        </a:p>
      </dsp:txBody>
      <dsp:txXfrm>
        <a:off x="2600450" y="214228"/>
        <a:ext cx="2444252" cy="1466551"/>
      </dsp:txXfrm>
    </dsp:sp>
    <dsp:sp modelId="{7D63CF5B-7D6D-41F3-9914-6829731EF58A}">
      <dsp:nvSpPr>
        <dsp:cNvPr id="0" name=""/>
        <dsp:cNvSpPr/>
      </dsp:nvSpPr>
      <dsp:spPr>
        <a:xfrm>
          <a:off x="5289128" y="214228"/>
          <a:ext cx="2444252" cy="14665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/>
            <a:t>Entrevistar con apoyo de un orientador </a:t>
          </a:r>
          <a:r>
            <a:rPr lang="es-MX" sz="1900" kern="1200" dirty="0" smtClean="0"/>
            <a:t>especialista.</a:t>
          </a:r>
          <a:endParaRPr lang="en-US" sz="1900" kern="1200" dirty="0"/>
        </a:p>
      </dsp:txBody>
      <dsp:txXfrm>
        <a:off x="5289128" y="214228"/>
        <a:ext cx="2444252" cy="1466551"/>
      </dsp:txXfrm>
    </dsp:sp>
    <dsp:sp modelId="{DCEBF42D-37C4-4CEF-B3EF-1F6E50EBC28D}">
      <dsp:nvSpPr>
        <dsp:cNvPr id="0" name=""/>
        <dsp:cNvSpPr/>
      </dsp:nvSpPr>
      <dsp:spPr>
        <a:xfrm>
          <a:off x="1302027" y="1925204"/>
          <a:ext cx="2444252" cy="14665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/>
            <a:t>Evaluar el riesgo para determinar la ayuda que puede brindarse al alumno o alumna.</a:t>
          </a:r>
          <a:endParaRPr lang="en-US" sz="1900" kern="1200" dirty="0"/>
        </a:p>
      </dsp:txBody>
      <dsp:txXfrm>
        <a:off x="1302027" y="1925204"/>
        <a:ext cx="2444252" cy="1466551"/>
      </dsp:txXfrm>
    </dsp:sp>
    <dsp:sp modelId="{9F0AB2F4-AC66-4E4E-B128-F488AD21C9DD}">
      <dsp:nvSpPr>
        <dsp:cNvPr id="0" name=""/>
        <dsp:cNvSpPr/>
      </dsp:nvSpPr>
      <dsp:spPr>
        <a:xfrm>
          <a:off x="3990704" y="1925204"/>
          <a:ext cx="2444252" cy="146655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/>
            <a:t>Dar aviso a las autoridades correspondientes.</a:t>
          </a:r>
          <a:endParaRPr lang="en-US" sz="1900" kern="1200" dirty="0"/>
        </a:p>
      </dsp:txBody>
      <dsp:txXfrm>
        <a:off x="3990704" y="1925204"/>
        <a:ext cx="2444252" cy="146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21498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010210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3224773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113584"/>
            <a:ext cx="7667244" cy="20574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3051692"/>
            <a:ext cx="810678" cy="81067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074167"/>
            <a:ext cx="7475220" cy="2276856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3291840"/>
            <a:ext cx="5918454" cy="802386"/>
          </a:xfrm>
        </p:spPr>
        <p:txBody>
          <a:bodyPr>
            <a:normAutofit/>
          </a:bodyPr>
          <a:lstStyle>
            <a:lvl1pPr marL="0" indent="0" algn="l">
              <a:buNone/>
              <a:defRPr sz="1650">
                <a:solidFill>
                  <a:schemeClr val="tx1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18/07/2025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3217001"/>
            <a:ext cx="895401" cy="480060"/>
          </a:xfrm>
        </p:spPr>
        <p:txBody>
          <a:bodyPr/>
          <a:lstStyle>
            <a:lvl1pPr>
              <a:defRPr sz="2100"/>
            </a:lvl1pPr>
          </a:lstStyle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970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18/07/2025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714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18/07/2025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952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5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cacion.seducoahuila.gob.mx/index.php/direccion-de-procesos-para-la-calidad-educativa/mochila-sana-y-segur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152927" y="1025634"/>
            <a:ext cx="4565650" cy="327356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3921" y="1709167"/>
            <a:ext cx="7475220" cy="2276856"/>
          </a:xfrm>
        </p:spPr>
        <p:txBody>
          <a:bodyPr/>
          <a:lstStyle/>
          <a:p>
            <a:pPr algn="ctr"/>
            <a:r>
              <a:rPr lang="en-US" b="1" dirty="0"/>
              <a:t>MOCHILA SANA Y SEGURA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747866" y="1127118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409" y="452391"/>
            <a:ext cx="1659577" cy="6602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151" y="582990"/>
            <a:ext cx="964990" cy="51661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6" y="600100"/>
            <a:ext cx="1518036" cy="42066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982" y="600100"/>
            <a:ext cx="1261981" cy="4389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322" y="569209"/>
            <a:ext cx="1182727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39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E61A18-1D85-4938-9D35-07F735FE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443" y="172279"/>
            <a:ext cx="4764887" cy="4348336"/>
          </a:xfrm>
        </p:spPr>
        <p:txBody>
          <a:bodyPr anchor="ctr">
            <a:normAutofit/>
          </a:bodyPr>
          <a:lstStyle/>
          <a:p>
            <a:pPr marL="257175" indent="-257175" algn="ctr">
              <a:buFont typeface="Symbol" panose="05050102010706020507" pitchFamily="18" charset="2"/>
              <a:buChar char=""/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Posterior a la Mostración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Generar un seguimiento a los o las estudiantes que se le hayan encontrado algún objeto prohibido, esto en coordinación con padre, madre o tutor. </a:t>
            </a:r>
          </a:p>
          <a:p>
            <a:pPr marL="257175" indent="-257175" algn="just">
              <a:spcAft>
                <a:spcPts val="600"/>
              </a:spcAft>
              <a:buFont typeface="+mj-lt"/>
              <a:buAutoNum type="arabicPeriod"/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Impartir talleres o pláticas para madres, padres y tutores, con la finalidad de fortalecer los valores y prevenir la violencia escolar.</a:t>
            </a:r>
          </a:p>
          <a:p>
            <a:endParaRPr lang="es-MX" sz="2000" dirty="0"/>
          </a:p>
        </p:txBody>
      </p:sp>
      <p:pic>
        <p:nvPicPr>
          <p:cNvPr id="7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90939" y="811850"/>
            <a:ext cx="3519799" cy="351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5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2787" t="19363" r="33482" b="9951"/>
          <a:stretch/>
        </p:blipFill>
        <p:spPr>
          <a:xfrm>
            <a:off x="3057099" y="460641"/>
            <a:ext cx="3275462" cy="428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62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2168" y="1733550"/>
            <a:ext cx="1399033" cy="139903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679224" y="430696"/>
            <a:ext cx="5687315" cy="609600"/>
          </a:xfrm>
        </p:spPr>
        <p:txBody>
          <a:bodyPr>
            <a:normAutofit fontScale="90000"/>
          </a:bodyPr>
          <a:lstStyle/>
          <a:p>
            <a:r>
              <a:rPr lang="es-MX" dirty="0"/>
              <a:t>Datos de contacto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2285027" y="1158836"/>
            <a:ext cx="6212101" cy="335711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Dirección de Procesos para la Calidad </a:t>
            </a:r>
            <a:r>
              <a:rPr lang="es-MX" sz="1600" smtClean="0">
                <a:solidFill>
                  <a:srgbClr val="000000"/>
                </a:solidFill>
              </a:rPr>
              <a:t>Educativa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smtClean="0">
                <a:solidFill>
                  <a:srgbClr val="000000"/>
                </a:solidFill>
              </a:rPr>
              <a:t>Tel</a:t>
            </a:r>
            <a:r>
              <a:rPr lang="es-MX" sz="1600" dirty="0">
                <a:solidFill>
                  <a:srgbClr val="000000"/>
                </a:solidFill>
              </a:rPr>
              <a:t>: 844 411 89 37ext. 3741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Dra. Blanca Margarita Villarreal Soto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    Directora. </a:t>
            </a:r>
            <a:r>
              <a:rPr lang="es-MX" sz="1600" dirty="0" err="1">
                <a:solidFill>
                  <a:srgbClr val="000000"/>
                </a:solidFill>
              </a:rPr>
              <a:t>Cel</a:t>
            </a:r>
            <a:r>
              <a:rPr lang="es-MX" sz="1600" dirty="0">
                <a:solidFill>
                  <a:srgbClr val="000000"/>
                </a:solidFill>
              </a:rPr>
              <a:t> 844 202 99 81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Dirección de Participación Escolar y Contraloría Social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    Tel: 844 411 88 00 ext. 3510 y 3276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Ing. Enrique Hernández Valdés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     Director. </a:t>
            </a:r>
            <a:r>
              <a:rPr lang="es-MX" sz="1600" dirty="0" err="1">
                <a:solidFill>
                  <a:srgbClr val="000000"/>
                </a:solidFill>
              </a:rPr>
              <a:t>Cel</a:t>
            </a:r>
            <a:r>
              <a:rPr lang="es-MX" sz="1600" dirty="0">
                <a:solidFill>
                  <a:srgbClr val="000000"/>
                </a:solidFill>
              </a:rPr>
              <a:t>: 844 184 86 69</a:t>
            </a:r>
          </a:p>
          <a:p>
            <a:pPr marL="0" indent="0" algn="just">
              <a:buNone/>
            </a:pPr>
            <a:endParaRPr lang="es-MX" sz="1600" dirty="0">
              <a:solidFill>
                <a:srgbClr val="00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20417" y="3992734"/>
            <a:ext cx="7997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4"/>
              </a:rPr>
              <a:t>https://educacion.seducoahuila.gob.mx/index.php/direccion-de-procesos-para-la-calidad-educativa/mochila-sana-y-segura</a:t>
            </a:r>
            <a:r>
              <a:rPr lang="es-MX" dirty="0" smtClean="0">
                <a:hlinkClick r:id="rId4"/>
              </a:rPr>
              <a:t>/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554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096" y="2457296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6656" y="645695"/>
            <a:ext cx="5501372" cy="2847848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ctr"/>
            <a:r>
              <a:rPr lang="es-MX" sz="2100" b="1" dirty="0" smtClean="0">
                <a:solidFill>
                  <a:srgbClr val="000000"/>
                </a:solidFill>
              </a:rPr>
              <a:t>OBJETIVO</a:t>
            </a:r>
          </a:p>
          <a:p>
            <a:pPr marL="42863" algn="ctr"/>
            <a:r>
              <a:rPr lang="es-MX" sz="2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Proporcionar al personal educativo de las escuelas de educación básica, públicas y particulares, una herramienta para construir entornos escolares seguros con apego a los derechos de las niñas, los niños y los adolescentes, velando siempre por el ejercicio pleno de los Derechos </a:t>
            </a:r>
          </a:p>
          <a:p>
            <a:pPr marL="42863" algn="ctr"/>
            <a:r>
              <a:rPr lang="es-MX" sz="2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Humanos.</a:t>
            </a:r>
          </a:p>
          <a:p>
            <a:pPr marL="42863" algn="just"/>
            <a:endParaRPr lang="es-MX" sz="21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53295" y="645695"/>
            <a:ext cx="1813361" cy="181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1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781" y="2485561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0801" y="1153664"/>
            <a:ext cx="5501372" cy="2320838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just"/>
            <a:r>
              <a:rPr lang="es-MX" sz="1800" dirty="0" smtClean="0">
                <a:solidFill>
                  <a:srgbClr val="000000"/>
                </a:solidFill>
              </a:rPr>
              <a:t>El proyecto </a:t>
            </a:r>
            <a:r>
              <a:rPr lang="es-MX" sz="1800" b="1" dirty="0" smtClean="0">
                <a:solidFill>
                  <a:srgbClr val="000000"/>
                </a:solidFill>
              </a:rPr>
              <a:t>MOCHILA SANA Y SEGURA </a:t>
            </a:r>
            <a:r>
              <a:rPr lang="es-MX" sz="1800" dirty="0" smtClean="0">
                <a:solidFill>
                  <a:srgbClr val="000000"/>
                </a:solidFill>
              </a:rPr>
              <a:t>en Escuelas de Educación Básica, es un procedimiento preventivo que se realiza en coordinación con el Consejo de Participación Escolar a través del Comité de Protección Civil y Seguridad Escolar, en los planteles educativos de Coahuila de Zaragoza. </a:t>
            </a:r>
            <a:endParaRPr lang="es-MX" sz="18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912241" y="672200"/>
            <a:ext cx="1813361" cy="181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5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835" y="2212132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585" y="1051713"/>
            <a:ext cx="5501372" cy="2320838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385763" indent="-342900" algn="just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</a:rPr>
              <a:t>Exponer a la comunidad educativa al inicio de cada ciclo escolar, los protocolos y la normativa escolar, a fin de que conozcan los procedimientos a realizar, en caso de presentarse, algún supuesto de situación de riesgo.</a:t>
            </a:r>
          </a:p>
          <a:p>
            <a:pPr marL="385763" indent="-342900" algn="just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</a:rPr>
              <a:t>Realizar un diagnóstico de riesgos, diseñar y elaborar conjuntamente con el consejo de participación escolar un programa permanente de prevención escolar y evaluar el impacto de las acciones preventivas.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</a:rPr>
              <a:t>Implementar las medidas que garanticen la integridad física, psicológica y social de los </a:t>
            </a:r>
            <a:r>
              <a:rPr lang="es-MX" sz="1600" dirty="0" smtClean="0">
                <a:solidFill>
                  <a:srgbClr val="000000"/>
                </a:solidFill>
              </a:rPr>
              <a:t>alumnos.</a:t>
            </a: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02060" y="600695"/>
            <a:ext cx="1813361" cy="181336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906342" y="566965"/>
            <a:ext cx="4889801" cy="4847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MX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Participación de los directivos: </a:t>
            </a:r>
          </a:p>
        </p:txBody>
      </p:sp>
    </p:spTree>
    <p:extLst>
      <p:ext uri="{BB962C8B-B14F-4D97-AF65-F5344CB8AC3E}">
        <p14:creationId xmlns:p14="http://schemas.microsoft.com/office/powerpoint/2010/main" val="96250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287" y="2121905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024" y="1471180"/>
            <a:ext cx="5501372" cy="3235122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just"/>
            <a:r>
              <a:rPr lang="es-MX" sz="1200" dirty="0">
                <a:solidFill>
                  <a:srgbClr val="000000"/>
                </a:solidFill>
              </a:rPr>
              <a:t>Antes de que el alumno salga de casa, las madres, padres de familia o tutores deberán: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Asegurar que lleven alimentos nutritivos para su consumo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Hacer recomendaciones a sus hijos, hijas o pupilos para su autocuidado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Previo acuerdo con su hija, hijo o pupilo deberá revisar la mochila bajo la premisa de tener un orden y llevar lo necesario sin acusar ni juzgar.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Impedir que lleven objetos prohibidos en la mochila tales como: 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Armas de fuego reales o de </a:t>
            </a:r>
            <a:r>
              <a:rPr lang="es-MX" sz="1200" dirty="0" smtClean="0">
                <a:solidFill>
                  <a:srgbClr val="000000"/>
                </a:solidFill>
              </a:rPr>
              <a:t>juguete</a:t>
            </a:r>
            <a:r>
              <a:rPr lang="es-MX" sz="1200" dirty="0">
                <a:solidFill>
                  <a:srgbClr val="000000"/>
                </a:solidFill>
              </a:rPr>
              <a:t>.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Armas blancas </a:t>
            </a:r>
            <a:r>
              <a:rPr lang="es-MX" sz="1200" dirty="0" smtClean="0">
                <a:solidFill>
                  <a:srgbClr val="000000"/>
                </a:solidFill>
              </a:rPr>
              <a:t>reales.</a:t>
            </a:r>
            <a:endParaRPr lang="es-MX" sz="120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Objetos </a:t>
            </a:r>
            <a:r>
              <a:rPr lang="es-MX" sz="1200" dirty="0" smtClean="0">
                <a:solidFill>
                  <a:srgbClr val="000000"/>
                </a:solidFill>
              </a:rPr>
              <a:t>punzocortantes.</a:t>
            </a:r>
            <a:endParaRPr lang="es-MX" sz="120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Comida </a:t>
            </a:r>
            <a:r>
              <a:rPr lang="es-MX" sz="1200" dirty="0" smtClean="0">
                <a:solidFill>
                  <a:srgbClr val="000000"/>
                </a:solidFill>
              </a:rPr>
              <a:t>chatarra.</a:t>
            </a:r>
            <a:endParaRPr lang="es-MX" sz="1200" dirty="0">
              <a:solidFill>
                <a:srgbClr val="000000"/>
              </a:solidFill>
            </a:endParaRPr>
          </a:p>
          <a:p>
            <a:pPr marL="300038" indent="-257175" algn="just">
              <a:buFont typeface="Wingdings" panose="05000000000000000000" pitchFamily="2" charset="2"/>
              <a:buChar char="q"/>
            </a:pPr>
            <a:endParaRPr lang="es-MX" sz="12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51475" y="564500"/>
            <a:ext cx="1813361" cy="181336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76024" y="496956"/>
            <a:ext cx="569978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100" dirty="0"/>
              <a:t>Actuación ante el ingreso y detección de objetos, sustancias y alimentos prohibidos en la escuela:</a:t>
            </a:r>
          </a:p>
        </p:txBody>
      </p:sp>
    </p:spTree>
    <p:extLst>
      <p:ext uri="{BB962C8B-B14F-4D97-AF65-F5344CB8AC3E}">
        <p14:creationId xmlns:p14="http://schemas.microsoft.com/office/powerpoint/2010/main" val="323028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287" y="2108653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6251" y="1298012"/>
            <a:ext cx="5501372" cy="3040007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just"/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 smtClean="0">
                <a:solidFill>
                  <a:srgbClr val="000000"/>
                </a:solidFill>
              </a:rPr>
              <a:t>Artefactos </a:t>
            </a:r>
            <a:r>
              <a:rPr lang="es-MX" sz="1350" dirty="0">
                <a:solidFill>
                  <a:srgbClr val="000000"/>
                </a:solidFill>
              </a:rPr>
              <a:t>y objetos para consumir alguna sustancia </a:t>
            </a:r>
            <a:r>
              <a:rPr lang="es-MX" sz="1350" dirty="0" smtClean="0">
                <a:solidFill>
                  <a:srgbClr val="000000"/>
                </a:solidFill>
              </a:rPr>
              <a:t>tóxica.</a:t>
            </a:r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Herramientas no autorizadas que pongan en riesgo a los alumnos (as) como por ejemplo: desarmadores, pinzas y segueta entre otros.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Cualquier objeto que pudiere implicar algún riesgo, que esté prohibido por la normatividad correspondiente o pueda ser utilizado para actividades sin fines académicos</a:t>
            </a:r>
            <a:r>
              <a:rPr lang="es-MX" sz="1350" dirty="0" smtClean="0">
                <a:solidFill>
                  <a:srgbClr val="000000"/>
                </a:solidFill>
              </a:rPr>
              <a:t>.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Sustancias </a:t>
            </a:r>
            <a:r>
              <a:rPr lang="es-MX" sz="1350" dirty="0" smtClean="0">
                <a:solidFill>
                  <a:srgbClr val="000000"/>
                </a:solidFill>
              </a:rPr>
              <a:t>tóxicas.</a:t>
            </a:r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Pastillas y medicamentos no </a:t>
            </a:r>
            <a:r>
              <a:rPr lang="es-MX" sz="1350" dirty="0" smtClean="0">
                <a:solidFill>
                  <a:srgbClr val="000000"/>
                </a:solidFill>
              </a:rPr>
              <a:t>recetados.</a:t>
            </a:r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Sustancias u objetos </a:t>
            </a:r>
            <a:r>
              <a:rPr lang="es-MX" sz="1350" dirty="0" smtClean="0">
                <a:solidFill>
                  <a:srgbClr val="000000"/>
                </a:solidFill>
              </a:rPr>
              <a:t>explosivos.</a:t>
            </a:r>
            <a:endParaRPr lang="es-MX" sz="1350" dirty="0">
              <a:solidFill>
                <a:srgbClr val="000000"/>
              </a:solidFill>
            </a:endParaRPr>
          </a:p>
          <a:p>
            <a:pPr marL="266700" algn="just"/>
            <a:endParaRPr lang="es-MX" sz="1350" dirty="0">
              <a:solidFill>
                <a:srgbClr val="000000"/>
              </a:solidFill>
            </a:endParaRPr>
          </a:p>
          <a:p>
            <a:pPr marL="300038" indent="-257175" algn="just">
              <a:buFont typeface="Wingdings" panose="05000000000000000000" pitchFamily="2" charset="2"/>
              <a:buChar char="q"/>
            </a:pPr>
            <a:endParaRPr lang="es-MX" sz="135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0512" y="586061"/>
            <a:ext cx="1813361" cy="1813361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754098" y="507853"/>
            <a:ext cx="569978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100" dirty="0"/>
              <a:t>Actuación ante el ingreso y detección de objetos, sustancias y alimentos prohibidos en la escuela:</a:t>
            </a:r>
          </a:p>
        </p:txBody>
      </p:sp>
    </p:spTree>
    <p:extLst>
      <p:ext uri="{BB962C8B-B14F-4D97-AF65-F5344CB8AC3E}">
        <p14:creationId xmlns:p14="http://schemas.microsoft.com/office/powerpoint/2010/main" val="277915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97434" y="1020417"/>
            <a:ext cx="4565650" cy="376361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2386" y="1136649"/>
            <a:ext cx="7543800" cy="2197101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950" dirty="0"/>
              <a:t>Comité de Protección civil y seguridad escolar.</a:t>
            </a:r>
          </a:p>
        </p:txBody>
      </p:sp>
    </p:spTree>
    <p:extLst>
      <p:ext uri="{BB962C8B-B14F-4D97-AF65-F5344CB8AC3E}">
        <p14:creationId xmlns:p14="http://schemas.microsoft.com/office/powerpoint/2010/main" val="230230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22087" y="737705"/>
            <a:ext cx="1399033" cy="139903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77732" y="788096"/>
            <a:ext cx="4994060" cy="749156"/>
          </a:xfrm>
        </p:spPr>
        <p:txBody>
          <a:bodyPr/>
          <a:lstStyle/>
          <a:p>
            <a:r>
              <a:rPr lang="es-MX" dirty="0"/>
              <a:t>OBJETIVO DEL COMITÉ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2568016" y="1703556"/>
            <a:ext cx="5501372" cy="134393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863" algn="just"/>
            <a:r>
              <a:rPr lang="es-MX" sz="2400" dirty="0">
                <a:solidFill>
                  <a:srgbClr val="000000"/>
                </a:solidFill>
              </a:rPr>
              <a:t>Promover la construcción de una cultura de prevención, a través de la participación social, ya que la población cuenta con poca información para identificar situaciones de riesgo (ya sean de origen natural o social</a:t>
            </a:r>
            <a:r>
              <a:rPr lang="es-MX" sz="2400" dirty="0" smtClean="0">
                <a:solidFill>
                  <a:srgbClr val="000000"/>
                </a:solidFill>
              </a:rPr>
              <a:t>).</a:t>
            </a:r>
            <a:endParaRPr lang="es-MX" sz="2400" dirty="0">
              <a:solidFill>
                <a:srgbClr val="000000"/>
              </a:solidFill>
            </a:endParaRPr>
          </a:p>
          <a:p>
            <a:pPr indent="-171450" algn="just">
              <a:buFont typeface="Wingdings 3" charset="2"/>
              <a:buChar char=""/>
            </a:pPr>
            <a:endParaRPr lang="en-US" sz="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2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B33E221-7DB2-488E-BD40-FFBB2EA135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382427"/>
              </p:ext>
            </p:extLst>
          </p:nvPr>
        </p:nvGraphicFramePr>
        <p:xfrm>
          <a:off x="734095" y="801710"/>
          <a:ext cx="7736984" cy="3605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7304269"/>
      </p:ext>
    </p:extLst>
  </p:cSld>
  <p:clrMapOvr>
    <a:masterClrMapping/>
  </p:clrMapOvr>
</p:sld>
</file>

<file path=ppt/theme/theme1.xml><?xml version="1.0" encoding="utf-8"?>
<a:theme xmlns:a="http://schemas.openxmlformats.org/drawingml/2006/main" name="Seyt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636</Words>
  <Application>Microsoft Office PowerPoint</Application>
  <PresentationFormat>Presentación en pantalla (16:9)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Patrick Hand SC</vt:lpstr>
      <vt:lpstr>Sniglet</vt:lpstr>
      <vt:lpstr>Symbol</vt:lpstr>
      <vt:lpstr>Wingdings</vt:lpstr>
      <vt:lpstr>Wingdings 3</vt:lpstr>
      <vt:lpstr>Seyton template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Comité de Protección civil y seguridad escolar.</vt:lpstr>
      <vt:lpstr>OBJETIVO DEL COMITÉ</vt:lpstr>
      <vt:lpstr>Presentación de PowerPoint</vt:lpstr>
      <vt:lpstr>Presentación de PowerPoint</vt:lpstr>
      <vt:lpstr>Presentación de PowerPoint</vt:lpstr>
      <vt:lpstr>Datos de 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Forta</dc:creator>
  <cp:lastModifiedBy>Fortalecimiento 1</cp:lastModifiedBy>
  <cp:revision>39</cp:revision>
  <dcterms:modified xsi:type="dcterms:W3CDTF">2025-07-18T15:54:46Z</dcterms:modified>
</cp:coreProperties>
</file>